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449" r:id="rId2"/>
    <p:sldId id="376" r:id="rId3"/>
    <p:sldId id="262" r:id="rId4"/>
    <p:sldId id="450" r:id="rId5"/>
    <p:sldId id="451" r:id="rId6"/>
    <p:sldId id="377" r:id="rId7"/>
    <p:sldId id="264" r:id="rId8"/>
    <p:sldId id="265" r:id="rId9"/>
    <p:sldId id="266" r:id="rId10"/>
    <p:sldId id="267" r:id="rId11"/>
    <p:sldId id="268" r:id="rId12"/>
    <p:sldId id="378" r:id="rId13"/>
    <p:sldId id="379" r:id="rId14"/>
    <p:sldId id="380" r:id="rId15"/>
    <p:sldId id="269" r:id="rId16"/>
    <p:sldId id="270" r:id="rId17"/>
    <p:sldId id="381" r:id="rId18"/>
    <p:sldId id="382" r:id="rId19"/>
    <p:sldId id="383" r:id="rId20"/>
    <p:sldId id="384" r:id="rId21"/>
    <p:sldId id="385" r:id="rId22"/>
    <p:sldId id="271" r:id="rId23"/>
    <p:sldId id="386" r:id="rId24"/>
    <p:sldId id="272" r:id="rId25"/>
    <p:sldId id="273" r:id="rId26"/>
    <p:sldId id="387" r:id="rId27"/>
    <p:sldId id="276" r:id="rId28"/>
    <p:sldId id="277" r:id="rId29"/>
    <p:sldId id="388" r:id="rId30"/>
    <p:sldId id="280" r:id="rId31"/>
    <p:sldId id="454" r:id="rId32"/>
    <p:sldId id="279" r:id="rId33"/>
    <p:sldId id="281" r:id="rId34"/>
    <p:sldId id="282" r:id="rId35"/>
    <p:sldId id="389" r:id="rId36"/>
    <p:sldId id="390" r:id="rId37"/>
    <p:sldId id="392" r:id="rId38"/>
    <p:sldId id="391" r:id="rId39"/>
    <p:sldId id="395" r:id="rId40"/>
    <p:sldId id="394" r:id="rId41"/>
    <p:sldId id="396" r:id="rId42"/>
    <p:sldId id="297" r:id="rId43"/>
    <p:sldId id="453" r:id="rId44"/>
    <p:sldId id="299" r:id="rId45"/>
    <p:sldId id="300" r:id="rId46"/>
    <p:sldId id="397" r:id="rId47"/>
    <p:sldId id="301" r:id="rId48"/>
    <p:sldId id="398" r:id="rId49"/>
    <p:sldId id="455" r:id="rId50"/>
    <p:sldId id="302" r:id="rId51"/>
    <p:sldId id="303" r:id="rId52"/>
    <p:sldId id="304" r:id="rId53"/>
    <p:sldId id="399" r:id="rId54"/>
    <p:sldId id="305" r:id="rId55"/>
    <p:sldId id="400" r:id="rId56"/>
    <p:sldId id="401" r:id="rId57"/>
    <p:sldId id="308" r:id="rId58"/>
    <p:sldId id="309" r:id="rId59"/>
    <p:sldId id="402" r:id="rId60"/>
    <p:sldId id="310" r:id="rId61"/>
    <p:sldId id="311" r:id="rId62"/>
    <p:sldId id="312" r:id="rId63"/>
    <p:sldId id="313" r:id="rId64"/>
    <p:sldId id="314" r:id="rId65"/>
    <p:sldId id="403" r:id="rId66"/>
    <p:sldId id="404" r:id="rId67"/>
    <p:sldId id="316" r:id="rId68"/>
    <p:sldId id="317" r:id="rId69"/>
    <p:sldId id="405" r:id="rId70"/>
    <p:sldId id="406" r:id="rId71"/>
    <p:sldId id="407" r:id="rId72"/>
    <p:sldId id="409" r:id="rId73"/>
    <p:sldId id="410" r:id="rId74"/>
    <p:sldId id="411" r:id="rId75"/>
    <p:sldId id="412" r:id="rId76"/>
    <p:sldId id="413" r:id="rId77"/>
    <p:sldId id="414" r:id="rId78"/>
    <p:sldId id="321" r:id="rId79"/>
    <p:sldId id="322" r:id="rId80"/>
    <p:sldId id="323" r:id="rId81"/>
    <p:sldId id="324" r:id="rId82"/>
    <p:sldId id="325" r:id="rId83"/>
    <p:sldId id="327" r:id="rId84"/>
    <p:sldId id="332" r:id="rId85"/>
    <p:sldId id="476" r:id="rId86"/>
    <p:sldId id="479" r:id="rId87"/>
    <p:sldId id="335" r:id="rId88"/>
    <p:sldId id="336" r:id="rId89"/>
    <p:sldId id="477" r:id="rId90"/>
    <p:sldId id="478" r:id="rId91"/>
    <p:sldId id="337" r:id="rId92"/>
    <p:sldId id="338" r:id="rId93"/>
    <p:sldId id="339" r:id="rId94"/>
    <p:sldId id="480" r:id="rId95"/>
    <p:sldId id="481" r:id="rId96"/>
    <p:sldId id="483" r:id="rId97"/>
    <p:sldId id="484" r:id="rId98"/>
    <p:sldId id="485" r:id="rId99"/>
    <p:sldId id="416" r:id="rId100"/>
    <p:sldId id="350" r:id="rId101"/>
    <p:sldId id="417" r:id="rId102"/>
    <p:sldId id="351" r:id="rId103"/>
    <p:sldId id="418" r:id="rId104"/>
    <p:sldId id="352" r:id="rId105"/>
    <p:sldId id="354" r:id="rId106"/>
    <p:sldId id="353" r:id="rId107"/>
    <p:sldId id="419" r:id="rId108"/>
    <p:sldId id="356" r:id="rId109"/>
    <p:sldId id="456" r:id="rId110"/>
    <p:sldId id="357" r:id="rId111"/>
    <p:sldId id="358" r:id="rId112"/>
    <p:sldId id="420" r:id="rId113"/>
    <p:sldId id="359" r:id="rId114"/>
    <p:sldId id="422" r:id="rId115"/>
    <p:sldId id="425" r:id="rId116"/>
    <p:sldId id="426" r:id="rId117"/>
    <p:sldId id="457" r:id="rId118"/>
    <p:sldId id="458" r:id="rId119"/>
    <p:sldId id="423" r:id="rId120"/>
    <p:sldId id="427" r:id="rId121"/>
    <p:sldId id="459" r:id="rId122"/>
    <p:sldId id="460" r:id="rId123"/>
    <p:sldId id="429" r:id="rId124"/>
    <p:sldId id="461" r:id="rId125"/>
    <p:sldId id="462" r:id="rId126"/>
    <p:sldId id="463" r:id="rId127"/>
    <p:sldId id="464" r:id="rId128"/>
    <p:sldId id="465" r:id="rId129"/>
    <p:sldId id="432" r:id="rId130"/>
    <p:sldId id="467" r:id="rId131"/>
    <p:sldId id="466" r:id="rId132"/>
    <p:sldId id="365" r:id="rId133"/>
    <p:sldId id="469" r:id="rId134"/>
    <p:sldId id="472" r:id="rId135"/>
    <p:sldId id="473" r:id="rId136"/>
    <p:sldId id="367" r:id="rId137"/>
    <p:sldId id="474" r:id="rId138"/>
    <p:sldId id="475" r:id="rId139"/>
    <p:sldId id="368" r:id="rId140"/>
    <p:sldId id="369" r:id="rId141"/>
    <p:sldId id="470" r:id="rId142"/>
    <p:sldId id="371" r:id="rId143"/>
    <p:sldId id="372" r:id="rId144"/>
    <p:sldId id="471" r:id="rId145"/>
    <p:sldId id="433" r:id="rId146"/>
    <p:sldId id="434" r:id="rId147"/>
    <p:sldId id="435" r:id="rId148"/>
    <p:sldId id="437" r:id="rId149"/>
    <p:sldId id="438" r:id="rId150"/>
    <p:sldId id="439" r:id="rId151"/>
    <p:sldId id="440" r:id="rId152"/>
    <p:sldId id="441" r:id="rId153"/>
    <p:sldId id="442" r:id="rId154"/>
    <p:sldId id="443" r:id="rId155"/>
    <p:sldId id="444" r:id="rId15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D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3" autoAdjust="0"/>
    <p:restoredTop sz="92518" autoAdjust="0"/>
  </p:normalViewPr>
  <p:slideViewPr>
    <p:cSldViewPr>
      <p:cViewPr>
        <p:scale>
          <a:sx n="60" d="100"/>
          <a:sy n="60" d="100"/>
        </p:scale>
        <p:origin x="1806" y="6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A7F313C-B356-4EE2-B02F-81BFA46DCBFE}" type="datetimeFigureOut">
              <a:rPr lang="en-IN" smtClean="0"/>
              <a:t>26-11-2018</a:t>
            </a:fld>
            <a:endParaRPr lang="en-IN" dirty="0"/>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B9AC911-47BB-4D7B-977E-74CCB1D1523D}" type="slidenum">
              <a:rPr lang="en-IN" smtClean="0"/>
              <a:t>‹#›</a:t>
            </a:fld>
            <a:endParaRPr lang="en-IN" dirty="0"/>
          </a:p>
        </p:txBody>
      </p:sp>
    </p:spTree>
    <p:extLst>
      <p:ext uri="{BB962C8B-B14F-4D97-AF65-F5344CB8AC3E}">
        <p14:creationId xmlns:p14="http://schemas.microsoft.com/office/powerpoint/2010/main" val="145494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TATA </a:t>
            </a:r>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36</a:t>
            </a:fld>
            <a:endParaRPr lang="en-IN" dirty="0"/>
          </a:p>
        </p:txBody>
      </p:sp>
    </p:spTree>
    <p:extLst>
      <p:ext uri="{BB962C8B-B14F-4D97-AF65-F5344CB8AC3E}">
        <p14:creationId xmlns:p14="http://schemas.microsoft.com/office/powerpoint/2010/main" val="361632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59</a:t>
            </a:fld>
            <a:endParaRPr lang="en-IN" dirty="0"/>
          </a:p>
        </p:txBody>
      </p:sp>
    </p:spTree>
    <p:extLst>
      <p:ext uri="{BB962C8B-B14F-4D97-AF65-F5344CB8AC3E}">
        <p14:creationId xmlns:p14="http://schemas.microsoft.com/office/powerpoint/2010/main" val="1717488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78</a:t>
            </a:fld>
            <a:endParaRPr lang="en-IN" dirty="0"/>
          </a:p>
        </p:txBody>
      </p:sp>
    </p:spTree>
    <p:extLst>
      <p:ext uri="{BB962C8B-B14F-4D97-AF65-F5344CB8AC3E}">
        <p14:creationId xmlns:p14="http://schemas.microsoft.com/office/powerpoint/2010/main" val="288357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6 mint required  from toll1 to toll2</a:t>
            </a:r>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93</a:t>
            </a:fld>
            <a:endParaRPr lang="en-IN" dirty="0"/>
          </a:p>
        </p:txBody>
      </p:sp>
    </p:spTree>
    <p:extLst>
      <p:ext uri="{BB962C8B-B14F-4D97-AF65-F5344CB8AC3E}">
        <p14:creationId xmlns:p14="http://schemas.microsoft.com/office/powerpoint/2010/main" val="44012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135</a:t>
            </a:fld>
            <a:endParaRPr lang="en-IN" dirty="0"/>
          </a:p>
        </p:txBody>
      </p:sp>
    </p:spTree>
    <p:extLst>
      <p:ext uri="{BB962C8B-B14F-4D97-AF65-F5344CB8AC3E}">
        <p14:creationId xmlns:p14="http://schemas.microsoft.com/office/powerpoint/2010/main" val="3187527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1140" y="100076"/>
            <a:ext cx="8681719" cy="33083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rgbClr val="0000CC"/>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39876" y="1410081"/>
            <a:ext cx="3955415" cy="4603115"/>
          </a:xfrm>
          <a:prstGeom prst="rect">
            <a:avLst/>
          </a:prstGeom>
        </p:spPr>
        <p:txBody>
          <a:bodyPr wrap="square" lIns="0" tIns="0" rIns="0" bIns="0">
            <a:spAutoFit/>
          </a:bodyPr>
          <a:lstStyle>
            <a:lvl1pPr>
              <a:defRPr sz="3200" b="0" i="1">
                <a:solidFill>
                  <a:srgbClr val="CC0000"/>
                </a:solidFill>
                <a:latin typeface="Trebuchet MS"/>
                <a:cs typeface="Trebuchet MS"/>
              </a:defRPr>
            </a:lvl1pPr>
          </a:lstStyle>
          <a:p>
            <a:endParaRPr/>
          </a:p>
        </p:txBody>
      </p:sp>
      <p:sp>
        <p:nvSpPr>
          <p:cNvPr id="4" name="Holder 4"/>
          <p:cNvSpPr>
            <a:spLocks noGrp="1"/>
          </p:cNvSpPr>
          <p:nvPr>
            <p:ph sz="half" idx="3"/>
          </p:nvPr>
        </p:nvSpPr>
        <p:spPr>
          <a:xfrm>
            <a:off x="4819903" y="1950212"/>
            <a:ext cx="3844925" cy="3830954"/>
          </a:xfrm>
          <a:prstGeom prst="rect">
            <a:avLst/>
          </a:prstGeom>
        </p:spPr>
        <p:txBody>
          <a:bodyPr wrap="square" lIns="0" tIns="0" rIns="0" bIns="0">
            <a:spAutoFit/>
          </a:bodyPr>
          <a:lstStyle>
            <a:lvl1pPr>
              <a:defRPr sz="2000" b="0" i="0">
                <a:solidFill>
                  <a:schemeClr val="tx1"/>
                </a:solidFill>
                <a:latin typeface="Comic Sans MS"/>
                <a:cs typeface="Comic Sans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4014" y="461899"/>
            <a:ext cx="7795971" cy="696594"/>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534034" y="1523337"/>
            <a:ext cx="8075930" cy="4230370"/>
          </a:xfrm>
          <a:prstGeom prst="rect">
            <a:avLst/>
          </a:prstGeom>
        </p:spPr>
        <p:txBody>
          <a:bodyPr wrap="square" lIns="0" tIns="0" rIns="0" bIns="0">
            <a:spAutoFit/>
          </a:bodyPr>
          <a:lstStyle>
            <a:lvl1pPr>
              <a:defRPr sz="3200" b="0" i="0">
                <a:solidFill>
                  <a:srgbClr val="0000CC"/>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11/26/2018</a:t>
            </a:fld>
            <a:endParaRPr lang="en-US" dirty="0"/>
          </a:p>
        </p:txBody>
      </p:sp>
      <p:sp>
        <p:nvSpPr>
          <p:cNvPr id="6" name="Holder 6"/>
          <p:cNvSpPr>
            <a:spLocks noGrp="1"/>
          </p:cNvSpPr>
          <p:nvPr>
            <p:ph type="sldNum" sz="quarter" idx="7"/>
          </p:nvPr>
        </p:nvSpPr>
        <p:spPr>
          <a:xfrm>
            <a:off x="8302243" y="6465214"/>
            <a:ext cx="318770" cy="177800"/>
          </a:xfrm>
          <a:prstGeom prst="rect">
            <a:avLst/>
          </a:prstGeom>
        </p:spPr>
        <p:txBody>
          <a:bodyPr wrap="square" lIns="0" tIns="0" rIns="0" bIns="0">
            <a:spAutoFit/>
          </a:bodyPr>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4.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xml"/><Relationship Id="rId5" Type="http://schemas.openxmlformats.org/officeDocument/2006/relationships/image" Target="../media/image253.png"/><Relationship Id="rId4" Type="http://schemas.openxmlformats.org/officeDocument/2006/relationships/image" Target="../media/image252.jpg"/></Relationships>
</file>

<file path=ppt/slides/_rels/slide111.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image" Target="../media/image254.jpg"/><Relationship Id="rId1" Type="http://schemas.openxmlformats.org/officeDocument/2006/relationships/slideLayout" Target="../slideLayouts/slideLayout1.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jp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4.xml"/><Relationship Id="rId6" Type="http://schemas.openxmlformats.org/officeDocument/2006/relationships/image" Target="../media/image270.png"/><Relationship Id="rId5" Type="http://schemas.openxmlformats.org/officeDocument/2006/relationships/image" Target="../media/image269.png"/><Relationship Id="rId10" Type="http://schemas.openxmlformats.org/officeDocument/2006/relationships/image" Target="../media/image274.png"/><Relationship Id="rId4" Type="http://schemas.openxmlformats.org/officeDocument/2006/relationships/image" Target="../media/image268.png"/><Relationship Id="rId9" Type="http://schemas.openxmlformats.org/officeDocument/2006/relationships/image" Target="../media/image273.png"/></Relationships>
</file>

<file path=ppt/slides/_rels/slide133.xml.rels><?xml version="1.0" encoding="UTF-8" standalone="yes"?>
<Relationships xmlns="http://schemas.openxmlformats.org/package/2006/relationships"><Relationship Id="rId2" Type="http://schemas.openxmlformats.org/officeDocument/2006/relationships/hyperlink" Target="mailto:assomebody@coldmail.com"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18" Type="http://schemas.openxmlformats.org/officeDocument/2006/relationships/image" Target="../media/image297.png"/><Relationship Id="rId26" Type="http://schemas.openxmlformats.org/officeDocument/2006/relationships/image" Target="../media/image305.png"/><Relationship Id="rId3" Type="http://schemas.openxmlformats.org/officeDocument/2006/relationships/image" Target="../media/image282.png"/><Relationship Id="rId21"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291.png"/><Relationship Id="rId17" Type="http://schemas.openxmlformats.org/officeDocument/2006/relationships/image" Target="../media/image296.png"/><Relationship Id="rId25" Type="http://schemas.openxmlformats.org/officeDocument/2006/relationships/image" Target="../media/image304.pn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29"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285.png"/><Relationship Id="rId11" Type="http://schemas.openxmlformats.org/officeDocument/2006/relationships/image" Target="../media/image290.png"/><Relationship Id="rId24" Type="http://schemas.openxmlformats.org/officeDocument/2006/relationships/image" Target="../media/image303.png"/><Relationship Id="rId32" Type="http://schemas.openxmlformats.org/officeDocument/2006/relationships/image" Target="../media/image311.png"/><Relationship Id="rId5" Type="http://schemas.openxmlformats.org/officeDocument/2006/relationships/image" Target="../media/image284.png"/><Relationship Id="rId15" Type="http://schemas.openxmlformats.org/officeDocument/2006/relationships/image" Target="../media/image294.png"/><Relationship Id="rId23" Type="http://schemas.openxmlformats.org/officeDocument/2006/relationships/image" Target="../media/image302.png"/><Relationship Id="rId28" Type="http://schemas.openxmlformats.org/officeDocument/2006/relationships/image" Target="../media/image307.png"/><Relationship Id="rId10" Type="http://schemas.openxmlformats.org/officeDocument/2006/relationships/image" Target="../media/image289.png"/><Relationship Id="rId19" Type="http://schemas.openxmlformats.org/officeDocument/2006/relationships/image" Target="../media/image298.png"/><Relationship Id="rId31" Type="http://schemas.openxmlformats.org/officeDocument/2006/relationships/image" Target="../media/image310.png"/><Relationship Id="rId4" Type="http://schemas.openxmlformats.org/officeDocument/2006/relationships/image" Target="../media/image283.png"/><Relationship Id="rId9" Type="http://schemas.openxmlformats.org/officeDocument/2006/relationships/image" Target="../media/image288.png"/><Relationship Id="rId14" Type="http://schemas.openxmlformats.org/officeDocument/2006/relationships/image" Target="../media/image293.png"/><Relationship Id="rId22" Type="http://schemas.openxmlformats.org/officeDocument/2006/relationships/image" Target="../media/image301.png"/><Relationship Id="rId27" Type="http://schemas.openxmlformats.org/officeDocument/2006/relationships/image" Target="../media/image306.png"/><Relationship Id="rId30" Type="http://schemas.openxmlformats.org/officeDocument/2006/relationships/image" Target="../media/image309.png"/></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1.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2" Type="http://schemas.openxmlformats.org/officeDocument/2006/relationships/image" Target="../media/image80.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41" Type="http://schemas.openxmlformats.org/officeDocument/2006/relationships/image" Target="../media/image118.png"/><Relationship Id="rId54"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29.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70.png"/><Relationship Id="rId4" Type="http://schemas.openxmlformats.org/officeDocument/2006/relationships/image" Target="../media/image26.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25.png"/><Relationship Id="rId26" Type="http://schemas.openxmlformats.org/officeDocument/2006/relationships/image" Target="../media/image153.png"/><Relationship Id="rId3" Type="http://schemas.openxmlformats.org/officeDocument/2006/relationships/image" Target="../media/image133.png"/><Relationship Id="rId21" Type="http://schemas.openxmlformats.org/officeDocument/2006/relationships/image" Target="../media/image148.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2.png"/><Relationship Id="rId2" Type="http://schemas.openxmlformats.org/officeDocument/2006/relationships/image" Target="../media/image132.png"/><Relationship Id="rId16" Type="http://schemas.openxmlformats.org/officeDocument/2006/relationships/image" Target="../media/image144.pn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1.png"/><Relationship Id="rId5" Type="http://schemas.openxmlformats.org/officeDocument/2006/relationships/image" Target="../media/image82.png"/><Relationship Id="rId15" Type="http://schemas.openxmlformats.org/officeDocument/2006/relationships/image" Target="../media/image143.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8.png"/><Relationship Id="rId19" Type="http://schemas.openxmlformats.org/officeDocument/2006/relationships/image" Target="../media/image146.png"/><Relationship Id="rId4" Type="http://schemas.openxmlformats.org/officeDocument/2006/relationships/image" Target="../media/image26.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49.png"/><Relationship Id="rId27" Type="http://schemas.openxmlformats.org/officeDocument/2006/relationships/image" Target="../media/image1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8.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7.png"/><Relationship Id="rId16"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82.png"/><Relationship Id="rId15" Type="http://schemas.openxmlformats.org/officeDocument/2006/relationships/image" Target="../media/image167.png"/><Relationship Id="rId10" Type="http://schemas.openxmlformats.org/officeDocument/2006/relationships/image" Target="../media/image163.png"/><Relationship Id="rId4" Type="http://schemas.openxmlformats.org/officeDocument/2006/relationships/image" Target="../media/image26.png"/><Relationship Id="rId9" Type="http://schemas.openxmlformats.org/officeDocument/2006/relationships/image" Target="../media/image162.png"/><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jpg"/><Relationship Id="rId5" Type="http://schemas.openxmlformats.org/officeDocument/2006/relationships/image" Target="../media/image172.png"/><Relationship Id="rId4" Type="http://schemas.openxmlformats.org/officeDocument/2006/relationships/image" Target="../media/image17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image" Target="../media/image188.png"/><Relationship Id="rId4" Type="http://schemas.openxmlformats.org/officeDocument/2006/relationships/image" Target="../media/image194.png"/></Relationships>
</file>

<file path=ppt/slides/_rels/slide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8.png"/><Relationship Id="rId4" Type="http://schemas.openxmlformats.org/officeDocument/2006/relationships/image" Target="../media/image19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computer networks and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799"/>
            <a:ext cx="8839199" cy="542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19800" y="6212032"/>
            <a:ext cx="2971799" cy="6613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Times New Roman" panose="02020603050405020304" pitchFamily="18" charset="0"/>
                <a:cs typeface="Times New Roman" panose="02020603050405020304" pitchFamily="18" charset="0"/>
              </a:rPr>
              <a:t>UE17MC502</a:t>
            </a:r>
            <a:endParaRPr lang="en-IN" dirty="0"/>
          </a:p>
        </p:txBody>
      </p:sp>
      <p:pic>
        <p:nvPicPr>
          <p:cNvPr id="7" name="Picture 6"/>
          <p:cNvPicPr>
            <a:picLocks noChangeAspect="1"/>
          </p:cNvPicPr>
          <p:nvPr/>
        </p:nvPicPr>
        <p:blipFill>
          <a:blip r:embed="rId3"/>
          <a:stretch>
            <a:fillRect/>
          </a:stretch>
        </p:blipFill>
        <p:spPr>
          <a:xfrm>
            <a:off x="5248932" y="0"/>
            <a:ext cx="3922777" cy="1331768"/>
          </a:xfrm>
          <a:prstGeom prst="rect">
            <a:avLst/>
          </a:prstGeom>
        </p:spPr>
      </p:pic>
      <p:pic>
        <p:nvPicPr>
          <p:cNvPr id="3" name="Picture 2"/>
          <p:cNvPicPr>
            <a:picLocks noChangeAspect="1"/>
          </p:cNvPicPr>
          <p:nvPr/>
        </p:nvPicPr>
        <p:blipFill>
          <a:blip r:embed="rId4"/>
          <a:stretch>
            <a:fillRect/>
          </a:stretch>
        </p:blipFill>
        <p:spPr>
          <a:xfrm>
            <a:off x="1634708" y="3342897"/>
            <a:ext cx="5874583" cy="172206"/>
          </a:xfrm>
          <a:prstGeom prst="rect">
            <a:avLst/>
          </a:prstGeom>
        </p:spPr>
      </p:pic>
      <p:sp>
        <p:nvSpPr>
          <p:cNvPr id="8" name="TextBox 7"/>
          <p:cNvSpPr txBox="1"/>
          <p:nvPr/>
        </p:nvSpPr>
        <p:spPr>
          <a:xfrm>
            <a:off x="6019800" y="6212032"/>
            <a:ext cx="3110345" cy="584775"/>
          </a:xfrm>
          <a:prstGeom prst="rect">
            <a:avLst/>
          </a:prstGeom>
          <a:noFill/>
        </p:spPr>
        <p:txBody>
          <a:bodyPr wrap="square" rtlCol="0">
            <a:spAutoFit/>
          </a:bodyPr>
          <a:lstStyle/>
          <a:p>
            <a:r>
              <a:rPr lang="en-US" sz="3200" dirty="0" smtClean="0">
                <a:latin typeface="Bodoni MT Black" panose="02070A03080606020203" pitchFamily="18" charset="0"/>
                <a:ea typeface="Times New Roman" panose="02020603050405020304" pitchFamily="18" charset="0"/>
                <a:cs typeface="Times New Roman" panose="02020603050405020304" pitchFamily="18" charset="0"/>
              </a:rPr>
              <a:t>UE17MC502</a:t>
            </a:r>
            <a:endParaRPr lang="en-IN" sz="3200" dirty="0">
              <a:latin typeface="Bodoni MT Black" panose="02070A03080606020203" pitchFamily="18" charset="0"/>
            </a:endParaRPr>
          </a:p>
        </p:txBody>
      </p:sp>
    </p:spTree>
    <p:extLst>
      <p:ext uri="{BB962C8B-B14F-4D97-AF65-F5344CB8AC3E}">
        <p14:creationId xmlns:p14="http://schemas.microsoft.com/office/powerpoint/2010/main" val="4027858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2286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10675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1298194" y="530097"/>
            <a:ext cx="5242560" cy="330835"/>
          </a:xfrm>
          <a:prstGeom prst="rect">
            <a:avLst/>
          </a:prstGeom>
        </p:spPr>
        <p:txBody>
          <a:bodyPr vert="horz" wrap="square" lIns="0" tIns="13335" rIns="0" bIns="0" rtlCol="0">
            <a:spAutoFit/>
          </a:bodyPr>
          <a:lstStyle/>
          <a:p>
            <a:pPr marL="12700">
              <a:lnSpc>
                <a:spcPct val="100000"/>
              </a:lnSpc>
              <a:spcBef>
                <a:spcPts val="105"/>
              </a:spcBef>
            </a:pPr>
            <a:r>
              <a:rPr sz="2000" i="1" spc="-30" dirty="0">
                <a:latin typeface="Times New Roman"/>
                <a:cs typeface="Times New Roman"/>
              </a:rPr>
              <a:t>Types </a:t>
            </a:r>
            <a:r>
              <a:rPr sz="2000" i="1" dirty="0">
                <a:latin typeface="Times New Roman"/>
                <a:cs typeface="Times New Roman"/>
              </a:rPr>
              <a:t>of connections: </a:t>
            </a:r>
            <a:r>
              <a:rPr sz="2000" i="1" spc="-5" dirty="0">
                <a:latin typeface="Times New Roman"/>
                <a:cs typeface="Times New Roman"/>
              </a:rPr>
              <a:t>point-to-point </a:t>
            </a:r>
            <a:r>
              <a:rPr sz="2000" i="1" spc="5" dirty="0">
                <a:latin typeface="Times New Roman"/>
                <a:cs typeface="Times New Roman"/>
              </a:rPr>
              <a:t>and</a:t>
            </a:r>
            <a:r>
              <a:rPr sz="2000" i="1" spc="-110" dirty="0">
                <a:latin typeface="Times New Roman"/>
                <a:cs typeface="Times New Roman"/>
              </a:rPr>
              <a:t> </a:t>
            </a:r>
            <a:r>
              <a:rPr sz="2000" i="1" dirty="0">
                <a:latin typeface="Times New Roman"/>
                <a:cs typeface="Times New Roman"/>
              </a:rPr>
              <a:t>multipoint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021080" y="1717548"/>
            <a:ext cx="6827520" cy="39807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40" y="96723"/>
            <a:ext cx="6855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a:cs typeface="Times New Roman"/>
              </a:rPr>
              <a:t>A single-layer</a:t>
            </a:r>
            <a:r>
              <a:rPr sz="2800" b="1" spc="-210" dirty="0">
                <a:latin typeface="Times New Roman"/>
                <a:cs typeface="Times New Roman"/>
              </a:rPr>
              <a:t> </a:t>
            </a:r>
            <a:r>
              <a:rPr sz="2800" b="1" dirty="0">
                <a:latin typeface="Times New Roman"/>
                <a:cs typeface="Times New Roman"/>
              </a:rPr>
              <a:t>protocol</a:t>
            </a:r>
          </a:p>
        </p:txBody>
      </p:sp>
      <p:sp>
        <p:nvSpPr>
          <p:cNvPr id="3" name="object 3"/>
          <p:cNvSpPr/>
          <p:nvPr/>
        </p:nvSpPr>
        <p:spPr>
          <a:xfrm>
            <a:off x="533400" y="2572511"/>
            <a:ext cx="8091411" cy="114757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25395" y="3720084"/>
            <a:ext cx="5134356" cy="4358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4527" y="1331963"/>
            <a:ext cx="488429" cy="4762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2583" y="1310652"/>
            <a:ext cx="724662" cy="5112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338072" y="1310652"/>
            <a:ext cx="1107186" cy="51128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253995" y="1310652"/>
            <a:ext cx="724662" cy="51128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729483" y="1310652"/>
            <a:ext cx="916686" cy="511289"/>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396996" y="1310652"/>
            <a:ext cx="585977" cy="511289"/>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732276" y="1310652"/>
            <a:ext cx="1018794" cy="51128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1207008" y="728484"/>
            <a:ext cx="2929890" cy="511289"/>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535940" y="784352"/>
            <a:ext cx="4065904" cy="882015"/>
          </a:xfrm>
          <a:prstGeom prst="rect">
            <a:avLst/>
          </a:prstGeom>
        </p:spPr>
        <p:txBody>
          <a:bodyPr vert="horz" wrap="square" lIns="0" tIns="12700" rIns="0" bIns="0" rtlCol="0">
            <a:spAutoFit/>
          </a:bodyPr>
          <a:lstStyle/>
          <a:p>
            <a:pPr marL="815340">
              <a:lnSpc>
                <a:spcPct val="100000"/>
              </a:lnSpc>
              <a:spcBef>
                <a:spcPts val="100"/>
              </a:spcBef>
            </a:pPr>
            <a:r>
              <a:rPr sz="1800" b="1" spc="-5" dirty="0">
                <a:latin typeface="Times New Roman"/>
                <a:cs typeface="Times New Roman"/>
              </a:rPr>
              <a:t>Need </a:t>
            </a:r>
            <a:r>
              <a:rPr sz="1800" b="1" dirty="0">
                <a:latin typeface="Times New Roman"/>
                <a:cs typeface="Times New Roman"/>
              </a:rPr>
              <a:t>for </a:t>
            </a:r>
            <a:r>
              <a:rPr sz="1800" b="1" spc="-5" dirty="0">
                <a:latin typeface="Times New Roman"/>
                <a:cs typeface="Times New Roman"/>
              </a:rPr>
              <a:t>protocol</a:t>
            </a:r>
            <a:r>
              <a:rPr sz="1800" b="1" spc="-55" dirty="0">
                <a:latin typeface="Times New Roman"/>
                <a:cs typeface="Times New Roman"/>
              </a:rPr>
              <a:t> </a:t>
            </a:r>
            <a:r>
              <a:rPr sz="1800" b="1" dirty="0">
                <a:latin typeface="Times New Roman"/>
                <a:cs typeface="Times New Roman"/>
              </a:rPr>
              <a:t>layering.</a:t>
            </a:r>
            <a:endParaRPr sz="1800" dirty="0">
              <a:latin typeface="Times New Roman"/>
              <a:cs typeface="Times New Roman"/>
            </a:endParaRPr>
          </a:p>
          <a:p>
            <a:pPr>
              <a:lnSpc>
                <a:spcPct val="100000"/>
              </a:lnSpc>
              <a:spcBef>
                <a:spcPts val="5"/>
              </a:spcBef>
            </a:pPr>
            <a:endParaRPr sz="2100" dirty="0">
              <a:latin typeface="Times New Roman"/>
              <a:cs typeface="Times New Roman"/>
            </a:endParaRPr>
          </a:p>
          <a:p>
            <a:pPr marL="469900" indent="-457200">
              <a:lnSpc>
                <a:spcPct val="100000"/>
              </a:lnSpc>
              <a:spcBef>
                <a:spcPts val="5"/>
              </a:spcBef>
              <a:buFont typeface="Wingdings"/>
              <a:buChar char=""/>
              <a:tabLst>
                <a:tab pos="469900" algn="l"/>
                <a:tab pos="470534" algn="l"/>
              </a:tabLst>
            </a:pPr>
            <a:r>
              <a:rPr sz="1800" spc="-5" dirty="0">
                <a:solidFill>
                  <a:srgbClr val="0000CC"/>
                </a:solidFill>
                <a:latin typeface="Times New Roman"/>
                <a:cs typeface="Times New Roman"/>
              </a:rPr>
              <a:t>First </a:t>
            </a:r>
            <a:r>
              <a:rPr sz="1800" dirty="0">
                <a:solidFill>
                  <a:srgbClr val="0000CC"/>
                </a:solidFill>
                <a:latin typeface="Times New Roman"/>
                <a:cs typeface="Times New Roman"/>
              </a:rPr>
              <a:t>Scenario (two people are</a:t>
            </a:r>
            <a:r>
              <a:rPr sz="1800" spc="-70" dirty="0">
                <a:solidFill>
                  <a:srgbClr val="0000CC"/>
                </a:solidFill>
                <a:latin typeface="Times New Roman"/>
                <a:cs typeface="Times New Roman"/>
              </a:rPr>
              <a:t> </a:t>
            </a:r>
            <a:r>
              <a:rPr sz="1800" dirty="0">
                <a:solidFill>
                  <a:srgbClr val="0000CC"/>
                </a:solidFill>
                <a:latin typeface="Times New Roman"/>
                <a:cs typeface="Times New Roman"/>
              </a:rPr>
              <a:t>talking)</a:t>
            </a:r>
            <a:endParaRPr sz="1800" dirty="0">
              <a:latin typeface="Times New Roman"/>
              <a:cs typeface="Times New Roman"/>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1"/>
            <a:ext cx="8469985" cy="492443"/>
          </a:xfrm>
        </p:spPr>
        <p:txBody>
          <a:bodyPr/>
          <a:lstStyle/>
          <a:p>
            <a:r>
              <a:rPr lang="en-IN" sz="3200" b="1" spc="-5" dirty="0">
                <a:solidFill>
                  <a:prstClr val="black"/>
                </a:solidFill>
                <a:latin typeface="Times New Roman"/>
                <a:cs typeface="Times New Roman"/>
              </a:rPr>
              <a:t>A single-layer</a:t>
            </a:r>
            <a:r>
              <a:rPr lang="en-IN" sz="3200" b="1" spc="-210" dirty="0">
                <a:solidFill>
                  <a:prstClr val="black"/>
                </a:solidFill>
                <a:latin typeface="Times New Roman"/>
                <a:cs typeface="Times New Roman"/>
              </a:rPr>
              <a:t> </a:t>
            </a:r>
            <a:r>
              <a:rPr lang="en-IN" sz="3200" b="1" dirty="0">
                <a:solidFill>
                  <a:prstClr val="black"/>
                </a:solidFill>
                <a:latin typeface="Times New Roman"/>
                <a:cs typeface="Times New Roman"/>
              </a:rPr>
              <a:t>protocol</a:t>
            </a:r>
            <a:endParaRPr lang="en-IN" sz="3200" dirty="0"/>
          </a:p>
        </p:txBody>
      </p:sp>
      <p:sp>
        <p:nvSpPr>
          <p:cNvPr id="7" name="Text Placeholder 6"/>
          <p:cNvSpPr>
            <a:spLocks noGrp="1"/>
          </p:cNvSpPr>
          <p:nvPr>
            <p:ph type="body" idx="1"/>
          </p:nvPr>
        </p:nvSpPr>
        <p:spPr>
          <a:xfrm>
            <a:off x="0" y="838200"/>
            <a:ext cx="8915400" cy="5909310"/>
          </a:xfrm>
        </p:spPr>
        <p:txBody>
          <a:bodyPr/>
          <a:lstStyle/>
          <a:p>
            <a:pPr marL="457200" indent="-457200">
              <a:buFont typeface="Arial" panose="020B0604020202020204" pitchFamily="34" charset="0"/>
              <a:buChar char="•"/>
            </a:pPr>
            <a:r>
              <a:rPr lang="en-IN" dirty="0" smtClean="0">
                <a:solidFill>
                  <a:schemeClr val="tx1"/>
                </a:solidFill>
              </a:rPr>
              <a:t>Anna and </a:t>
            </a:r>
            <a:r>
              <a:rPr lang="en-IN" dirty="0">
                <a:solidFill>
                  <a:schemeClr val="tx1"/>
                </a:solidFill>
              </a:rPr>
              <a:t>M</a:t>
            </a:r>
            <a:r>
              <a:rPr lang="en-IN" dirty="0" smtClean="0">
                <a:solidFill>
                  <a:schemeClr val="tx1"/>
                </a:solidFill>
              </a:rPr>
              <a:t>aria are </a:t>
            </a:r>
            <a:r>
              <a:rPr lang="en-IN" b="1" dirty="0" smtClean="0">
                <a:solidFill>
                  <a:schemeClr val="tx1"/>
                </a:solidFill>
              </a:rPr>
              <a:t>neighbours</a:t>
            </a:r>
            <a:r>
              <a:rPr lang="en-IN" dirty="0" smtClean="0">
                <a:solidFill>
                  <a:schemeClr val="tx1"/>
                </a:solidFill>
              </a:rPr>
              <a:t> with lot of common ideas.( Communication is simple.)</a:t>
            </a:r>
          </a:p>
          <a:p>
            <a:pPr marL="457200" indent="-457200">
              <a:buFont typeface="Arial" panose="020B0604020202020204" pitchFamily="34" charset="0"/>
              <a:buChar char="•"/>
            </a:pPr>
            <a:r>
              <a:rPr lang="en-IN" dirty="0" smtClean="0">
                <a:solidFill>
                  <a:schemeClr val="tx1"/>
                </a:solidFill>
              </a:rPr>
              <a:t>Communication takes place in </a:t>
            </a:r>
            <a:r>
              <a:rPr lang="en-IN" b="1" dirty="0" smtClean="0">
                <a:solidFill>
                  <a:schemeClr val="tx1"/>
                </a:solidFill>
              </a:rPr>
              <a:t>one layer</a:t>
            </a:r>
            <a:r>
              <a:rPr lang="en-IN" dirty="0" smtClean="0">
                <a:solidFill>
                  <a:schemeClr val="tx1"/>
                </a:solidFill>
              </a:rPr>
              <a:t>, face to face, same language. Set of rules needs to be followed.</a:t>
            </a:r>
          </a:p>
          <a:p>
            <a:pPr marL="514350" indent="-514350">
              <a:buFont typeface="+mj-lt"/>
              <a:buAutoNum type="arabicPeriod"/>
            </a:pPr>
            <a:r>
              <a:rPr lang="en-IN" dirty="0" smtClean="0">
                <a:solidFill>
                  <a:schemeClr val="tx1"/>
                </a:solidFill>
              </a:rPr>
              <a:t>They should </a:t>
            </a:r>
            <a:r>
              <a:rPr lang="en-IN" b="1" dirty="0" smtClean="0">
                <a:solidFill>
                  <a:schemeClr val="tx1"/>
                </a:solidFill>
              </a:rPr>
              <a:t>greet</a:t>
            </a:r>
            <a:r>
              <a:rPr lang="en-IN" dirty="0" smtClean="0">
                <a:solidFill>
                  <a:schemeClr val="tx1"/>
                </a:solidFill>
              </a:rPr>
              <a:t> each other</a:t>
            </a:r>
          </a:p>
          <a:p>
            <a:pPr marL="514350" indent="-514350">
              <a:buFont typeface="+mj-lt"/>
              <a:buAutoNum type="arabicPeriod"/>
            </a:pPr>
            <a:r>
              <a:rPr lang="en-IN" dirty="0" smtClean="0">
                <a:solidFill>
                  <a:schemeClr val="tx1"/>
                </a:solidFill>
              </a:rPr>
              <a:t>They should </a:t>
            </a:r>
            <a:r>
              <a:rPr lang="en-IN" b="1" dirty="0" smtClean="0">
                <a:solidFill>
                  <a:schemeClr val="tx1"/>
                </a:solidFill>
              </a:rPr>
              <a:t>confine their vocabulary </a:t>
            </a:r>
            <a:r>
              <a:rPr lang="en-IN" dirty="0" smtClean="0">
                <a:solidFill>
                  <a:schemeClr val="tx1"/>
                </a:solidFill>
              </a:rPr>
              <a:t>to the level of their friendship.</a:t>
            </a:r>
          </a:p>
          <a:p>
            <a:pPr marL="514350" indent="-514350">
              <a:buFont typeface="+mj-lt"/>
              <a:buAutoNum type="arabicPeriod"/>
            </a:pPr>
            <a:r>
              <a:rPr lang="en-IN" dirty="0" smtClean="0">
                <a:solidFill>
                  <a:schemeClr val="tx1"/>
                </a:solidFill>
              </a:rPr>
              <a:t>Each party should </a:t>
            </a:r>
            <a:r>
              <a:rPr lang="en-IN" b="1" dirty="0" smtClean="0">
                <a:solidFill>
                  <a:schemeClr val="tx1"/>
                </a:solidFill>
              </a:rPr>
              <a:t>refrain from speaking </a:t>
            </a:r>
            <a:r>
              <a:rPr lang="en-IN" dirty="0" smtClean="0">
                <a:solidFill>
                  <a:schemeClr val="tx1"/>
                </a:solidFill>
              </a:rPr>
              <a:t>when the other party is speaking.</a:t>
            </a:r>
          </a:p>
          <a:p>
            <a:pPr marL="514350" indent="-514350">
              <a:buFont typeface="+mj-lt"/>
              <a:buAutoNum type="arabicPeriod"/>
            </a:pPr>
            <a:r>
              <a:rPr lang="en-IN" dirty="0" smtClean="0">
                <a:solidFill>
                  <a:schemeClr val="tx1"/>
                </a:solidFill>
              </a:rPr>
              <a:t> Conversion should be a </a:t>
            </a:r>
            <a:r>
              <a:rPr lang="en-IN" b="1" dirty="0" smtClean="0">
                <a:solidFill>
                  <a:schemeClr val="tx1"/>
                </a:solidFill>
              </a:rPr>
              <a:t>dialog</a:t>
            </a:r>
            <a:r>
              <a:rPr lang="en-IN" dirty="0" smtClean="0">
                <a:solidFill>
                  <a:schemeClr val="tx1"/>
                </a:solidFill>
              </a:rPr>
              <a:t>, </a:t>
            </a:r>
            <a:r>
              <a:rPr lang="en-IN" b="1" dirty="0" smtClean="0">
                <a:solidFill>
                  <a:schemeClr val="tx1"/>
                </a:solidFill>
              </a:rPr>
              <a:t>not a</a:t>
            </a:r>
            <a:r>
              <a:rPr lang="en-IN" dirty="0" smtClean="0">
                <a:solidFill>
                  <a:schemeClr val="tx1"/>
                </a:solidFill>
              </a:rPr>
              <a:t> </a:t>
            </a:r>
            <a:r>
              <a:rPr lang="en-IN" b="1" dirty="0" smtClean="0">
                <a:solidFill>
                  <a:schemeClr val="tx1"/>
                </a:solidFill>
              </a:rPr>
              <a:t>monologue</a:t>
            </a:r>
            <a:r>
              <a:rPr lang="en-IN" dirty="0" smtClean="0">
                <a:solidFill>
                  <a:schemeClr val="tx1"/>
                </a:solidFill>
              </a:rPr>
              <a:t>.</a:t>
            </a:r>
          </a:p>
          <a:p>
            <a:pPr marL="514350" indent="-514350">
              <a:buFont typeface="+mj-lt"/>
              <a:buAutoNum type="arabicPeriod"/>
            </a:pPr>
            <a:r>
              <a:rPr lang="en-IN" dirty="0" smtClean="0">
                <a:solidFill>
                  <a:schemeClr val="tx1"/>
                </a:solidFill>
              </a:rPr>
              <a:t> Exchange some nice words when they </a:t>
            </a:r>
            <a:r>
              <a:rPr lang="en-IN" b="1" dirty="0" smtClean="0">
                <a:solidFill>
                  <a:schemeClr val="tx1"/>
                </a:solidFill>
              </a:rPr>
              <a:t>leave</a:t>
            </a:r>
            <a:r>
              <a:rPr lang="en-IN" dirty="0" smtClean="0">
                <a:solidFill>
                  <a:schemeClr val="tx1"/>
                </a:solidFill>
              </a:rPr>
              <a:t>. </a:t>
            </a:r>
            <a:endParaRPr lang="en-IN" dirty="0">
              <a:solidFill>
                <a:schemeClr val="tx1"/>
              </a:solidFill>
            </a:endParaRPr>
          </a:p>
        </p:txBody>
      </p:sp>
    </p:spTree>
    <p:extLst>
      <p:ext uri="{BB962C8B-B14F-4D97-AF65-F5344CB8AC3E}">
        <p14:creationId xmlns:p14="http://schemas.microsoft.com/office/powerpoint/2010/main" val="12286127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0"/>
            <a:ext cx="8457564" cy="566181"/>
          </a:xfrm>
          <a:prstGeom prst="rect">
            <a:avLst/>
          </a:prstGeom>
        </p:spPr>
        <p:txBody>
          <a:bodyPr vert="horz" wrap="square" lIns="0" tIns="12065" rIns="0" bIns="0" rtlCol="0">
            <a:spAutoFit/>
          </a:bodyPr>
          <a:lstStyle/>
          <a:p>
            <a:pPr marL="12700">
              <a:lnSpc>
                <a:spcPct val="100000"/>
              </a:lnSpc>
              <a:spcBef>
                <a:spcPts val="95"/>
              </a:spcBef>
            </a:pPr>
            <a:r>
              <a:rPr sz="3600" b="1" spc="-5" dirty="0">
                <a:latin typeface="Times New Roman"/>
                <a:cs typeface="Times New Roman"/>
              </a:rPr>
              <a:t>A three-layer</a:t>
            </a:r>
            <a:r>
              <a:rPr sz="3600" b="1" spc="-204" dirty="0">
                <a:latin typeface="Times New Roman"/>
                <a:cs typeface="Times New Roman"/>
              </a:rPr>
              <a:t> </a:t>
            </a:r>
            <a:r>
              <a:rPr sz="3600" b="1" dirty="0">
                <a:latin typeface="Times New Roman"/>
                <a:cs typeface="Times New Roman"/>
              </a:rPr>
              <a:t>protocol</a:t>
            </a:r>
          </a:p>
        </p:txBody>
      </p:sp>
      <p:sp>
        <p:nvSpPr>
          <p:cNvPr id="35" name="Text Placeholder 34"/>
          <p:cNvSpPr>
            <a:spLocks noGrp="1"/>
          </p:cNvSpPr>
          <p:nvPr>
            <p:ph type="body" idx="1"/>
          </p:nvPr>
        </p:nvSpPr>
        <p:spPr>
          <a:xfrm>
            <a:off x="152400" y="722824"/>
            <a:ext cx="8754102" cy="1120820"/>
          </a:xfrm>
        </p:spPr>
        <p:txBody>
          <a:bodyPr/>
          <a:lstStyle/>
          <a:p>
            <a:pPr marL="469900" marR="0" lvl="0" indent="-457200" algn="l" defTabSz="914400" rtl="0" eaLnBrk="1" fontAlgn="auto" latinLnBrk="0" hangingPunct="1">
              <a:lnSpc>
                <a:spcPct val="100000"/>
              </a:lnSpc>
              <a:spcBef>
                <a:spcPts val="100"/>
              </a:spcBef>
              <a:spcAft>
                <a:spcPts val="0"/>
              </a:spcAft>
              <a:buClrTx/>
              <a:buSzTx/>
              <a:buFont typeface="Wingdings"/>
              <a:buChar char=""/>
              <a:tabLst>
                <a:tab pos="469900" algn="l"/>
                <a:tab pos="470534" algn="l"/>
                <a:tab pos="2157095" algn="l"/>
              </a:tabLst>
              <a:defRPr/>
            </a:pPr>
            <a:r>
              <a:rPr lang="en-US" sz="2000" kern="1200" dirty="0"/>
              <a:t>Second</a:t>
            </a:r>
            <a:r>
              <a:rPr lang="en-US" sz="2000" kern="1200" spc="125" dirty="0"/>
              <a:t> </a:t>
            </a:r>
            <a:r>
              <a:rPr lang="en-US" sz="2000" kern="1200" spc="-5" dirty="0"/>
              <a:t>Scenario	</a:t>
            </a:r>
            <a:r>
              <a:rPr lang="en-US" sz="2000" kern="1200" dirty="0"/>
              <a:t>(Ann</a:t>
            </a:r>
            <a:r>
              <a:rPr lang="en-US" sz="2000" kern="1200" spc="110" dirty="0"/>
              <a:t> </a:t>
            </a:r>
            <a:r>
              <a:rPr lang="en-US" sz="2000" kern="1200" dirty="0"/>
              <a:t>got</a:t>
            </a:r>
            <a:r>
              <a:rPr lang="en-US" sz="2000" kern="1200" spc="120" dirty="0"/>
              <a:t> </a:t>
            </a:r>
            <a:r>
              <a:rPr lang="en-US" sz="2000" kern="1200" spc="-5" dirty="0"/>
              <a:t>promoted</a:t>
            </a:r>
            <a:r>
              <a:rPr lang="en-US" sz="2000" kern="1200" spc="120" dirty="0"/>
              <a:t> </a:t>
            </a:r>
            <a:r>
              <a:rPr lang="en-US" sz="2000" kern="1200" dirty="0"/>
              <a:t>and</a:t>
            </a:r>
            <a:r>
              <a:rPr lang="en-US" sz="2000" kern="1200" spc="105" dirty="0"/>
              <a:t> </a:t>
            </a:r>
            <a:r>
              <a:rPr lang="en-US" sz="2000" kern="1200" spc="-5" dirty="0"/>
              <a:t>transferred</a:t>
            </a:r>
            <a:r>
              <a:rPr lang="en-US" sz="2000" kern="1200" spc="125" dirty="0"/>
              <a:t> </a:t>
            </a:r>
            <a:r>
              <a:rPr lang="en-US" sz="2000" kern="1200" dirty="0"/>
              <a:t>to</a:t>
            </a:r>
            <a:r>
              <a:rPr lang="en-US" sz="2000" kern="1200" spc="114" dirty="0"/>
              <a:t> </a:t>
            </a:r>
            <a:r>
              <a:rPr lang="en-US" sz="2000" kern="1200" spc="-5" dirty="0"/>
              <a:t>another</a:t>
            </a:r>
            <a:r>
              <a:rPr lang="en-US" sz="2000" kern="1200" spc="105" dirty="0"/>
              <a:t> </a:t>
            </a:r>
            <a:r>
              <a:rPr lang="en-US" sz="2000" kern="1200" dirty="0"/>
              <a:t>branch</a:t>
            </a:r>
            <a:r>
              <a:rPr lang="en-US" sz="2000" kern="1200" spc="120" dirty="0"/>
              <a:t> </a:t>
            </a:r>
            <a:r>
              <a:rPr lang="en-US" sz="2000" kern="1200" spc="120" dirty="0" smtClean="0"/>
              <a:t>                                                                      </a:t>
            </a:r>
          </a:p>
          <a:p>
            <a:pPr marL="12700" marR="0" lvl="0" algn="l" defTabSz="914400" rtl="0" eaLnBrk="1" fontAlgn="auto" latinLnBrk="0" hangingPunct="1">
              <a:lnSpc>
                <a:spcPct val="100000"/>
              </a:lnSpc>
              <a:spcBef>
                <a:spcPts val="100"/>
              </a:spcBef>
              <a:spcAft>
                <a:spcPts val="0"/>
              </a:spcAft>
              <a:buClrTx/>
              <a:buSzTx/>
              <a:tabLst>
                <a:tab pos="469900" algn="l"/>
                <a:tab pos="470534" algn="l"/>
                <a:tab pos="2157095" algn="l"/>
              </a:tabLst>
              <a:defRPr/>
            </a:pPr>
            <a:r>
              <a:rPr lang="en-US" sz="2000" kern="1200" spc="120" dirty="0"/>
              <a:t> </a:t>
            </a:r>
            <a:r>
              <a:rPr lang="en-US" sz="2000" kern="1200" spc="120" dirty="0" smtClean="0"/>
              <a:t>                                       </a:t>
            </a:r>
            <a:r>
              <a:rPr lang="en-US" sz="2000" kern="1200" spc="-5" dirty="0" smtClean="0"/>
              <a:t>located </a:t>
            </a:r>
            <a:r>
              <a:rPr lang="en-US" sz="2000" kern="1200" dirty="0" smtClean="0"/>
              <a:t>in </a:t>
            </a:r>
            <a:r>
              <a:rPr lang="en-US" sz="2000" kern="1200" dirty="0"/>
              <a:t>a far </a:t>
            </a:r>
            <a:r>
              <a:rPr lang="en-US" sz="2000" kern="1200" spc="-15" dirty="0"/>
              <a:t>off</a:t>
            </a:r>
            <a:r>
              <a:rPr lang="en-US" sz="2000" kern="1200" spc="-20" dirty="0"/>
              <a:t> </a:t>
            </a:r>
            <a:r>
              <a:rPr lang="en-US" sz="2000" kern="1200" spc="5" dirty="0"/>
              <a:t>city)</a:t>
            </a:r>
            <a:endParaRPr lang="en-US" sz="2000" kern="1200" dirty="0">
              <a:solidFill>
                <a:prstClr val="black"/>
              </a:solidFill>
            </a:endParaRPr>
          </a:p>
          <a:p>
            <a:endParaRPr lang="en-IN" dirty="0"/>
          </a:p>
        </p:txBody>
      </p:sp>
      <p:sp>
        <p:nvSpPr>
          <p:cNvPr id="3" name="object 3"/>
          <p:cNvSpPr/>
          <p:nvPr/>
        </p:nvSpPr>
        <p:spPr>
          <a:xfrm>
            <a:off x="152400" y="1621536"/>
            <a:ext cx="2209800" cy="915924"/>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52400" y="3259835"/>
            <a:ext cx="2209800" cy="470915"/>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152400" y="4575047"/>
            <a:ext cx="2209800" cy="541019"/>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6664452" y="1621536"/>
            <a:ext cx="2233153" cy="915924"/>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664452" y="4575047"/>
            <a:ext cx="2228705" cy="541019"/>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6664452" y="3259835"/>
            <a:ext cx="2242050" cy="470915"/>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2397251" y="2095466"/>
            <a:ext cx="4180332" cy="359697"/>
          </a:xfrm>
          <a:prstGeom prst="rect">
            <a:avLst/>
          </a:prstGeom>
          <a:blipFill>
            <a:blip r:embed="rId8" cstate="print"/>
            <a:stretch>
              <a:fillRect/>
            </a:stretch>
          </a:blipFill>
        </p:spPr>
        <p:txBody>
          <a:bodyPr wrap="square" lIns="0" tIns="0" rIns="0" bIns="0" rtlCol="0"/>
          <a:lstStyle/>
          <a:p>
            <a:endParaRPr dirty="0"/>
          </a:p>
        </p:txBody>
      </p:sp>
      <p:sp>
        <p:nvSpPr>
          <p:cNvPr id="10" name="object 10"/>
          <p:cNvSpPr/>
          <p:nvPr/>
        </p:nvSpPr>
        <p:spPr>
          <a:xfrm>
            <a:off x="2420111" y="3359289"/>
            <a:ext cx="4178808" cy="360794"/>
          </a:xfrm>
          <a:prstGeom prst="rect">
            <a:avLst/>
          </a:prstGeom>
          <a:blipFill>
            <a:blip r:embed="rId9" cstate="print"/>
            <a:stretch>
              <a:fillRect/>
            </a:stretch>
          </a:blipFill>
        </p:spPr>
        <p:txBody>
          <a:bodyPr wrap="square" lIns="0" tIns="0" rIns="0" bIns="0" rtlCol="0"/>
          <a:lstStyle/>
          <a:p>
            <a:endParaRPr dirty="0"/>
          </a:p>
        </p:txBody>
      </p:sp>
      <p:sp>
        <p:nvSpPr>
          <p:cNvPr id="11" name="object 11"/>
          <p:cNvSpPr/>
          <p:nvPr/>
        </p:nvSpPr>
        <p:spPr>
          <a:xfrm>
            <a:off x="2362200" y="4618795"/>
            <a:ext cx="4248911" cy="334204"/>
          </a:xfrm>
          <a:prstGeom prst="rect">
            <a:avLst/>
          </a:prstGeom>
          <a:blipFill>
            <a:blip r:embed="rId10" cstate="print"/>
            <a:stretch>
              <a:fillRect/>
            </a:stretch>
          </a:blipFill>
        </p:spPr>
        <p:txBody>
          <a:bodyPr wrap="square" lIns="0" tIns="0" rIns="0" bIns="0" rtlCol="0"/>
          <a:lstStyle/>
          <a:p>
            <a:endParaRPr dirty="0"/>
          </a:p>
        </p:txBody>
      </p:sp>
      <p:sp>
        <p:nvSpPr>
          <p:cNvPr id="12" name="object 12"/>
          <p:cNvSpPr/>
          <p:nvPr/>
        </p:nvSpPr>
        <p:spPr>
          <a:xfrm>
            <a:off x="1557922" y="2659174"/>
            <a:ext cx="5948680" cy="3135630"/>
          </a:xfrm>
          <a:custGeom>
            <a:avLst/>
            <a:gdLst/>
            <a:ahLst/>
            <a:cxnLst/>
            <a:rect l="l" t="t" r="r" b="b"/>
            <a:pathLst>
              <a:path w="5948680" h="3135629">
                <a:moveTo>
                  <a:pt x="0" y="0"/>
                </a:moveTo>
                <a:lnTo>
                  <a:pt x="0" y="3135161"/>
                </a:lnTo>
                <a:lnTo>
                  <a:pt x="5948159" y="3135161"/>
                </a:lnTo>
                <a:lnTo>
                  <a:pt x="5948159" y="1585"/>
                </a:lnTo>
              </a:path>
            </a:pathLst>
          </a:custGeom>
          <a:ln w="51855">
            <a:solidFill>
              <a:srgbClr val="EC1C23"/>
            </a:solidFill>
          </a:ln>
        </p:spPr>
        <p:txBody>
          <a:bodyPr wrap="square" lIns="0" tIns="0" rIns="0" bIns="0" rtlCol="0"/>
          <a:lstStyle/>
          <a:p>
            <a:endParaRPr dirty="0"/>
          </a:p>
        </p:txBody>
      </p:sp>
      <p:sp>
        <p:nvSpPr>
          <p:cNvPr id="13" name="object 13"/>
          <p:cNvSpPr/>
          <p:nvPr/>
        </p:nvSpPr>
        <p:spPr>
          <a:xfrm>
            <a:off x="7393951" y="2540451"/>
            <a:ext cx="224074" cy="170366"/>
          </a:xfrm>
          <a:prstGeom prst="rect">
            <a:avLst/>
          </a:prstGeom>
          <a:blipFill>
            <a:blip r:embed="rId11" cstate="print"/>
            <a:stretch>
              <a:fillRect/>
            </a:stretch>
          </a:blipFill>
        </p:spPr>
        <p:txBody>
          <a:bodyPr wrap="square" lIns="0" tIns="0" rIns="0" bIns="0" rtlCol="0"/>
          <a:lstStyle/>
          <a:p>
            <a:endParaRPr dirty="0"/>
          </a:p>
        </p:txBody>
      </p:sp>
      <p:sp>
        <p:nvSpPr>
          <p:cNvPr id="14" name="object 14"/>
          <p:cNvSpPr/>
          <p:nvPr/>
        </p:nvSpPr>
        <p:spPr>
          <a:xfrm>
            <a:off x="1445811" y="2538865"/>
            <a:ext cx="224216" cy="170366"/>
          </a:xfrm>
          <a:prstGeom prst="rect">
            <a:avLst/>
          </a:prstGeom>
          <a:blipFill>
            <a:blip r:embed="rId12" cstate="print"/>
            <a:stretch>
              <a:fillRect/>
            </a:stretch>
          </a:blipFill>
        </p:spPr>
        <p:txBody>
          <a:bodyPr wrap="square" lIns="0" tIns="0" rIns="0" bIns="0" rtlCol="0"/>
          <a:lstStyle/>
          <a:p>
            <a:endParaRPr dirty="0"/>
          </a:p>
        </p:txBody>
      </p:sp>
      <p:sp>
        <p:nvSpPr>
          <p:cNvPr id="15" name="object 15"/>
          <p:cNvSpPr txBox="1"/>
          <p:nvPr/>
        </p:nvSpPr>
        <p:spPr>
          <a:xfrm>
            <a:off x="3533631" y="5824171"/>
            <a:ext cx="2004695" cy="266065"/>
          </a:xfrm>
          <a:prstGeom prst="rect">
            <a:avLst/>
          </a:prstGeom>
        </p:spPr>
        <p:txBody>
          <a:bodyPr vert="horz" wrap="square" lIns="0" tIns="15875" rIns="0" bIns="0" rtlCol="0">
            <a:spAutoFit/>
          </a:bodyPr>
          <a:lstStyle/>
          <a:p>
            <a:pPr marL="12700">
              <a:lnSpc>
                <a:spcPct val="100000"/>
              </a:lnSpc>
              <a:spcBef>
                <a:spcPts val="125"/>
              </a:spcBef>
            </a:pPr>
            <a:r>
              <a:rPr sz="1550" spc="120" dirty="0">
                <a:latin typeface="Times New Roman"/>
                <a:cs typeface="Times New Roman"/>
              </a:rPr>
              <a:t>Postal </a:t>
            </a:r>
            <a:r>
              <a:rPr sz="1550" spc="110" dirty="0">
                <a:latin typeface="Times New Roman"/>
                <a:cs typeface="Times New Roman"/>
              </a:rPr>
              <a:t>carrier</a:t>
            </a:r>
            <a:r>
              <a:rPr sz="1550" spc="10" dirty="0">
                <a:latin typeface="Times New Roman"/>
                <a:cs typeface="Times New Roman"/>
              </a:rPr>
              <a:t> </a:t>
            </a:r>
            <a:r>
              <a:rPr sz="1550" spc="105" dirty="0">
                <a:latin typeface="Times New Roman"/>
                <a:cs typeface="Times New Roman"/>
              </a:rPr>
              <a:t>facility</a:t>
            </a:r>
            <a:endParaRPr sz="1550" dirty="0">
              <a:latin typeface="Times New Roman"/>
              <a:cs typeface="Times New Roman"/>
            </a:endParaRPr>
          </a:p>
        </p:txBody>
      </p:sp>
      <p:sp>
        <p:nvSpPr>
          <p:cNvPr id="16" name="object 16"/>
          <p:cNvSpPr/>
          <p:nvPr/>
        </p:nvSpPr>
        <p:spPr>
          <a:xfrm>
            <a:off x="2560320" y="5486400"/>
            <a:ext cx="3895344" cy="231647"/>
          </a:xfrm>
          <a:prstGeom prst="rect">
            <a:avLst/>
          </a:prstGeom>
          <a:blipFill>
            <a:blip r:embed="rId13"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8241385" cy="910407"/>
          </a:xfrm>
        </p:spPr>
        <p:txBody>
          <a:bodyPr/>
          <a:lstStyle/>
          <a:p>
            <a:r>
              <a:rPr lang="en-IN" b="1" spc="-5" dirty="0">
                <a:latin typeface="Times New Roman"/>
                <a:cs typeface="Times New Roman"/>
              </a:rPr>
              <a:t>A three-layer</a:t>
            </a:r>
            <a:r>
              <a:rPr lang="en-IN" b="1" spc="-204" dirty="0">
                <a:latin typeface="Times New Roman"/>
                <a:cs typeface="Times New Roman"/>
              </a:rPr>
              <a:t> </a:t>
            </a:r>
            <a:r>
              <a:rPr lang="en-IN" b="1" dirty="0">
                <a:latin typeface="Times New Roman"/>
                <a:cs typeface="Times New Roman"/>
              </a:rPr>
              <a:t>protocol</a:t>
            </a:r>
            <a:endParaRPr lang="en-IN" dirty="0"/>
          </a:p>
        </p:txBody>
      </p:sp>
      <p:sp>
        <p:nvSpPr>
          <p:cNvPr id="3" name="Text Placeholder 2"/>
          <p:cNvSpPr>
            <a:spLocks noGrp="1"/>
          </p:cNvSpPr>
          <p:nvPr>
            <p:ph type="body" idx="1"/>
          </p:nvPr>
        </p:nvSpPr>
        <p:spPr>
          <a:xfrm>
            <a:off x="152400" y="1139007"/>
            <a:ext cx="8991600" cy="4924425"/>
          </a:xfrm>
        </p:spPr>
        <p:txBody>
          <a:bodyPr/>
          <a:lstStyle/>
          <a:p>
            <a:pPr marL="457200" indent="-457200">
              <a:buFont typeface="Arial" panose="020B0604020202020204" pitchFamily="34" charset="0"/>
              <a:buChar char="•"/>
            </a:pPr>
            <a:r>
              <a:rPr lang="en-IN" dirty="0" smtClean="0">
                <a:solidFill>
                  <a:schemeClr val="tx1"/>
                </a:solidFill>
              </a:rPr>
              <a:t>Using mail through the post office.</a:t>
            </a:r>
          </a:p>
          <a:p>
            <a:pPr marL="457200" indent="-457200">
              <a:buFont typeface="Arial" panose="020B0604020202020204" pitchFamily="34" charset="0"/>
              <a:buChar char="•"/>
            </a:pPr>
            <a:r>
              <a:rPr lang="en-IN" dirty="0" smtClean="0">
                <a:solidFill>
                  <a:schemeClr val="tx1"/>
                </a:solidFill>
              </a:rPr>
              <a:t>They do not want their ideas to be </a:t>
            </a:r>
            <a:r>
              <a:rPr lang="en-IN" b="1" dirty="0" smtClean="0">
                <a:solidFill>
                  <a:schemeClr val="tx1"/>
                </a:solidFill>
              </a:rPr>
              <a:t>revealed</a:t>
            </a:r>
            <a:r>
              <a:rPr lang="en-IN" dirty="0" smtClean="0">
                <a:solidFill>
                  <a:schemeClr val="tx1"/>
                </a:solidFill>
              </a:rPr>
              <a:t> by other people---</a:t>
            </a:r>
            <a:r>
              <a:rPr lang="en-IN" b="1" dirty="0" smtClean="0">
                <a:solidFill>
                  <a:schemeClr val="tx1"/>
                </a:solidFill>
              </a:rPr>
              <a:t>encryption/decryption Technique</a:t>
            </a:r>
            <a:r>
              <a:rPr lang="en-IN" dirty="0" smtClean="0">
                <a:solidFill>
                  <a:schemeClr val="tx1"/>
                </a:solidFill>
              </a:rPr>
              <a:t>.</a:t>
            </a:r>
          </a:p>
          <a:p>
            <a:pPr marL="457200" indent="-457200">
              <a:buFont typeface="Arial" panose="020B0604020202020204" pitchFamily="34" charset="0"/>
              <a:buChar char="•"/>
            </a:pPr>
            <a:r>
              <a:rPr lang="en-IN" dirty="0">
                <a:solidFill>
                  <a:schemeClr val="tx1"/>
                </a:solidFill>
              </a:rPr>
              <a:t>Communication takes place in </a:t>
            </a:r>
            <a:r>
              <a:rPr lang="en-IN" b="1" dirty="0" smtClean="0">
                <a:solidFill>
                  <a:schemeClr val="tx1"/>
                </a:solidFill>
              </a:rPr>
              <a:t>3 layers</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Each have </a:t>
            </a:r>
            <a:r>
              <a:rPr lang="en-IN" b="1" dirty="0" smtClean="0">
                <a:solidFill>
                  <a:schemeClr val="tx1"/>
                </a:solidFill>
              </a:rPr>
              <a:t>3 machines </a:t>
            </a:r>
            <a:r>
              <a:rPr lang="en-IN" dirty="0" smtClean="0">
                <a:solidFill>
                  <a:schemeClr val="tx1"/>
                </a:solidFill>
              </a:rPr>
              <a:t>that can perform the task at each layer.</a:t>
            </a:r>
          </a:p>
          <a:p>
            <a:pPr marL="457200" indent="-457200">
              <a:buFont typeface="Arial" panose="020B0604020202020204" pitchFamily="34" charset="0"/>
              <a:buChar char="•"/>
            </a:pPr>
            <a:r>
              <a:rPr lang="en-IN" dirty="0" smtClean="0">
                <a:solidFill>
                  <a:schemeClr val="tx1"/>
                </a:solidFill>
              </a:rPr>
              <a:t>Protocol layering enables us to divide complex task into several smaller/simpler task.(modularity) </a:t>
            </a:r>
          </a:p>
          <a:p>
            <a:pPr marL="457200" indent="-457200">
              <a:buFont typeface="Arial" panose="020B0604020202020204" pitchFamily="34" charset="0"/>
              <a:buChar char="•"/>
            </a:pPr>
            <a:endParaRPr lang="en-IN" dirty="0" smtClean="0">
              <a:solidFill>
                <a:schemeClr val="tx1"/>
              </a:solidFill>
            </a:endParaRPr>
          </a:p>
          <a:p>
            <a:endParaRPr lang="en-IN" dirty="0"/>
          </a:p>
        </p:txBody>
      </p:sp>
    </p:spTree>
    <p:extLst>
      <p:ext uri="{BB962C8B-B14F-4D97-AF65-F5344CB8AC3E}">
        <p14:creationId xmlns:p14="http://schemas.microsoft.com/office/powerpoint/2010/main" val="19187820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2288" y="320040"/>
            <a:ext cx="6090666" cy="1229105"/>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876425" y="466470"/>
            <a:ext cx="5387340" cy="696595"/>
          </a:xfrm>
          <a:prstGeom prst="rect">
            <a:avLst/>
          </a:prstGeom>
        </p:spPr>
        <p:txBody>
          <a:bodyPr vert="horz" wrap="square" lIns="0" tIns="13335" rIns="0" bIns="0" rtlCol="0">
            <a:spAutoFit/>
          </a:bodyPr>
          <a:lstStyle/>
          <a:p>
            <a:pPr marL="12700">
              <a:lnSpc>
                <a:spcPct val="100000"/>
              </a:lnSpc>
              <a:spcBef>
                <a:spcPts val="105"/>
              </a:spcBef>
            </a:pPr>
            <a:r>
              <a:rPr b="1" dirty="0">
                <a:latin typeface="Times New Roman"/>
                <a:cs typeface="Times New Roman"/>
              </a:rPr>
              <a:t>Why </a:t>
            </a:r>
            <a:r>
              <a:rPr b="1" spc="-10" dirty="0">
                <a:latin typeface="Times New Roman"/>
                <a:cs typeface="Times New Roman"/>
              </a:rPr>
              <a:t>protocol</a:t>
            </a:r>
            <a:r>
              <a:rPr b="1" spc="-95" dirty="0">
                <a:latin typeface="Times New Roman"/>
                <a:cs typeface="Times New Roman"/>
              </a:rPr>
              <a:t> </a:t>
            </a:r>
            <a:r>
              <a:rPr b="1" dirty="0">
                <a:latin typeface="Times New Roman"/>
                <a:cs typeface="Times New Roman"/>
              </a:rPr>
              <a:t>layering</a:t>
            </a:r>
          </a:p>
        </p:txBody>
      </p:sp>
      <p:sp>
        <p:nvSpPr>
          <p:cNvPr id="4" name="object 4"/>
          <p:cNvSpPr/>
          <p:nvPr/>
        </p:nvSpPr>
        <p:spPr>
          <a:xfrm>
            <a:off x="312420" y="1548383"/>
            <a:ext cx="642366" cy="840486"/>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40080" y="1517903"/>
            <a:ext cx="3594354" cy="896874"/>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3703320" y="1517903"/>
            <a:ext cx="4133850" cy="896874"/>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40080" y="2005583"/>
            <a:ext cx="8085582" cy="896874"/>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640080" y="2493264"/>
            <a:ext cx="1346453" cy="896874"/>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312420" y="3108960"/>
            <a:ext cx="642366" cy="840486"/>
          </a:xfrm>
          <a:prstGeom prst="rect">
            <a:avLst/>
          </a:prstGeom>
          <a:blipFill>
            <a:blip r:embed="rId3" cstate="print"/>
            <a:stretch>
              <a:fillRect/>
            </a:stretch>
          </a:blipFill>
        </p:spPr>
        <p:txBody>
          <a:bodyPr wrap="square" lIns="0" tIns="0" rIns="0" bIns="0" rtlCol="0"/>
          <a:lstStyle/>
          <a:p>
            <a:endParaRPr dirty="0"/>
          </a:p>
        </p:txBody>
      </p:sp>
      <p:sp>
        <p:nvSpPr>
          <p:cNvPr id="10" name="object 10"/>
          <p:cNvSpPr/>
          <p:nvPr/>
        </p:nvSpPr>
        <p:spPr>
          <a:xfrm>
            <a:off x="640080" y="3078479"/>
            <a:ext cx="7643622" cy="896874"/>
          </a:xfrm>
          <a:prstGeom prst="rect">
            <a:avLst/>
          </a:prstGeom>
          <a:blipFill>
            <a:blip r:embed="rId8" cstate="print"/>
            <a:stretch>
              <a:fillRect/>
            </a:stretch>
          </a:blipFill>
        </p:spPr>
        <p:txBody>
          <a:bodyPr wrap="square" lIns="0" tIns="0" rIns="0" bIns="0" rtlCol="0"/>
          <a:lstStyle/>
          <a:p>
            <a:endParaRPr dirty="0"/>
          </a:p>
        </p:txBody>
      </p:sp>
      <p:sp>
        <p:nvSpPr>
          <p:cNvPr id="11" name="object 11"/>
          <p:cNvSpPr/>
          <p:nvPr/>
        </p:nvSpPr>
        <p:spPr>
          <a:xfrm>
            <a:off x="640080" y="3566159"/>
            <a:ext cx="1392174" cy="896874"/>
          </a:xfrm>
          <a:prstGeom prst="rect">
            <a:avLst/>
          </a:prstGeom>
          <a:blipFill>
            <a:blip r:embed="rId9" cstate="print"/>
            <a:stretch>
              <a:fillRect/>
            </a:stretch>
          </a:blipFill>
        </p:spPr>
        <p:txBody>
          <a:bodyPr wrap="square" lIns="0" tIns="0" rIns="0" bIns="0" rtlCol="0"/>
          <a:lstStyle/>
          <a:p>
            <a:endParaRPr dirty="0"/>
          </a:p>
        </p:txBody>
      </p:sp>
      <p:sp>
        <p:nvSpPr>
          <p:cNvPr id="12" name="object 12"/>
          <p:cNvSpPr/>
          <p:nvPr/>
        </p:nvSpPr>
        <p:spPr>
          <a:xfrm>
            <a:off x="312420" y="4181855"/>
            <a:ext cx="642366" cy="840486"/>
          </a:xfrm>
          <a:prstGeom prst="rect">
            <a:avLst/>
          </a:prstGeom>
          <a:blipFill>
            <a:blip r:embed="rId3" cstate="print"/>
            <a:stretch>
              <a:fillRect/>
            </a:stretch>
          </a:blipFill>
        </p:spPr>
        <p:txBody>
          <a:bodyPr wrap="square" lIns="0" tIns="0" rIns="0" bIns="0" rtlCol="0"/>
          <a:lstStyle/>
          <a:p>
            <a:endParaRPr dirty="0"/>
          </a:p>
        </p:txBody>
      </p:sp>
      <p:sp>
        <p:nvSpPr>
          <p:cNvPr id="13" name="object 13"/>
          <p:cNvSpPr/>
          <p:nvPr/>
        </p:nvSpPr>
        <p:spPr>
          <a:xfrm>
            <a:off x="640080" y="4151376"/>
            <a:ext cx="2474214" cy="896874"/>
          </a:xfrm>
          <a:prstGeom prst="rect">
            <a:avLst/>
          </a:prstGeom>
          <a:blipFill>
            <a:blip r:embed="rId10" cstate="print"/>
            <a:stretch>
              <a:fillRect/>
            </a:stretch>
          </a:blipFill>
        </p:spPr>
        <p:txBody>
          <a:bodyPr wrap="square" lIns="0" tIns="0" rIns="0" bIns="0" rtlCol="0"/>
          <a:lstStyle/>
          <a:p>
            <a:endParaRPr dirty="0"/>
          </a:p>
        </p:txBody>
      </p:sp>
      <p:sp>
        <p:nvSpPr>
          <p:cNvPr id="14" name="object 14"/>
          <p:cNvSpPr/>
          <p:nvPr/>
        </p:nvSpPr>
        <p:spPr>
          <a:xfrm>
            <a:off x="2583179" y="4151376"/>
            <a:ext cx="5674614" cy="896874"/>
          </a:xfrm>
          <a:prstGeom prst="rect">
            <a:avLst/>
          </a:prstGeom>
          <a:blipFill>
            <a:blip r:embed="rId11" cstate="print"/>
            <a:stretch>
              <a:fillRect/>
            </a:stretch>
          </a:blipFill>
        </p:spPr>
        <p:txBody>
          <a:bodyPr wrap="square" lIns="0" tIns="0" rIns="0" bIns="0" rtlCol="0"/>
          <a:lstStyle/>
          <a:p>
            <a:endParaRPr dirty="0"/>
          </a:p>
        </p:txBody>
      </p:sp>
      <p:sp>
        <p:nvSpPr>
          <p:cNvPr id="15" name="object 15"/>
          <p:cNvSpPr/>
          <p:nvPr/>
        </p:nvSpPr>
        <p:spPr>
          <a:xfrm>
            <a:off x="312420" y="4767071"/>
            <a:ext cx="642366" cy="840485"/>
          </a:xfrm>
          <a:prstGeom prst="rect">
            <a:avLst/>
          </a:prstGeom>
          <a:blipFill>
            <a:blip r:embed="rId12" cstate="print"/>
            <a:stretch>
              <a:fillRect/>
            </a:stretch>
          </a:blipFill>
        </p:spPr>
        <p:txBody>
          <a:bodyPr wrap="square" lIns="0" tIns="0" rIns="0" bIns="0" rtlCol="0"/>
          <a:lstStyle/>
          <a:p>
            <a:endParaRPr dirty="0"/>
          </a:p>
        </p:txBody>
      </p:sp>
      <p:sp>
        <p:nvSpPr>
          <p:cNvPr id="16" name="object 16"/>
          <p:cNvSpPr/>
          <p:nvPr/>
        </p:nvSpPr>
        <p:spPr>
          <a:xfrm>
            <a:off x="640080" y="4736591"/>
            <a:ext cx="2338578" cy="896874"/>
          </a:xfrm>
          <a:prstGeom prst="rect">
            <a:avLst/>
          </a:prstGeom>
          <a:blipFill>
            <a:blip r:embed="rId13" cstate="print"/>
            <a:stretch>
              <a:fillRect/>
            </a:stretch>
          </a:blipFill>
        </p:spPr>
        <p:txBody>
          <a:bodyPr wrap="square" lIns="0" tIns="0" rIns="0" bIns="0" rtlCol="0"/>
          <a:lstStyle/>
          <a:p>
            <a:endParaRPr dirty="0"/>
          </a:p>
        </p:txBody>
      </p:sp>
      <p:sp>
        <p:nvSpPr>
          <p:cNvPr id="17" name="object 17"/>
          <p:cNvSpPr/>
          <p:nvPr/>
        </p:nvSpPr>
        <p:spPr>
          <a:xfrm>
            <a:off x="2447544" y="4736591"/>
            <a:ext cx="916685" cy="896874"/>
          </a:xfrm>
          <a:prstGeom prst="rect">
            <a:avLst/>
          </a:prstGeom>
          <a:blipFill>
            <a:blip r:embed="rId14" cstate="print"/>
            <a:stretch>
              <a:fillRect/>
            </a:stretch>
          </a:blipFill>
        </p:spPr>
        <p:txBody>
          <a:bodyPr wrap="square" lIns="0" tIns="0" rIns="0" bIns="0" rtlCol="0"/>
          <a:lstStyle/>
          <a:p>
            <a:endParaRPr dirty="0"/>
          </a:p>
        </p:txBody>
      </p:sp>
      <p:sp>
        <p:nvSpPr>
          <p:cNvPr id="18" name="object 18"/>
          <p:cNvSpPr/>
          <p:nvPr/>
        </p:nvSpPr>
        <p:spPr>
          <a:xfrm>
            <a:off x="2833116" y="4736591"/>
            <a:ext cx="5462778" cy="896874"/>
          </a:xfrm>
          <a:prstGeom prst="rect">
            <a:avLst/>
          </a:prstGeom>
          <a:blipFill>
            <a:blip r:embed="rId15" cstate="print"/>
            <a:stretch>
              <a:fillRect/>
            </a:stretch>
          </a:blipFill>
        </p:spPr>
        <p:txBody>
          <a:bodyPr wrap="square" lIns="0" tIns="0" rIns="0" bIns="0" rtlCol="0"/>
          <a:lstStyle/>
          <a:p>
            <a:endParaRPr dirty="0"/>
          </a:p>
        </p:txBody>
      </p:sp>
      <p:sp>
        <p:nvSpPr>
          <p:cNvPr id="19" name="object 19"/>
          <p:cNvSpPr/>
          <p:nvPr/>
        </p:nvSpPr>
        <p:spPr>
          <a:xfrm>
            <a:off x="640080" y="5213603"/>
            <a:ext cx="1504950" cy="896874"/>
          </a:xfrm>
          <a:prstGeom prst="rect">
            <a:avLst/>
          </a:prstGeom>
          <a:blipFill>
            <a:blip r:embed="rId16" cstate="print"/>
            <a:stretch>
              <a:fillRect/>
            </a:stretch>
          </a:blipFill>
        </p:spPr>
        <p:txBody>
          <a:bodyPr wrap="square" lIns="0" tIns="0" rIns="0" bIns="0" rtlCol="0"/>
          <a:lstStyle/>
          <a:p>
            <a:endParaRPr dirty="0"/>
          </a:p>
        </p:txBody>
      </p:sp>
      <p:sp>
        <p:nvSpPr>
          <p:cNvPr id="20" name="object 20"/>
          <p:cNvSpPr txBox="1"/>
          <p:nvPr/>
        </p:nvSpPr>
        <p:spPr>
          <a:xfrm>
            <a:off x="535940" y="1619452"/>
            <a:ext cx="7821930" cy="4210685"/>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5600" algn="l"/>
                <a:tab pos="356235" algn="l"/>
              </a:tabLst>
            </a:pPr>
            <a:r>
              <a:rPr sz="3200" b="1" spc="-5" dirty="0">
                <a:latin typeface="Times New Roman"/>
                <a:cs typeface="Times New Roman"/>
              </a:rPr>
              <a:t>protocol </a:t>
            </a:r>
            <a:r>
              <a:rPr sz="3200" b="1" dirty="0">
                <a:latin typeface="Times New Roman"/>
                <a:cs typeface="Times New Roman"/>
              </a:rPr>
              <a:t>layering </a:t>
            </a:r>
            <a:r>
              <a:rPr sz="3200" dirty="0">
                <a:latin typeface="Times New Roman"/>
                <a:cs typeface="Times New Roman"/>
              </a:rPr>
              <a:t>enables us to divide a  complex task </a:t>
            </a:r>
            <a:r>
              <a:rPr sz="3200" spc="-5" dirty="0">
                <a:latin typeface="Times New Roman"/>
                <a:cs typeface="Times New Roman"/>
              </a:rPr>
              <a:t>into </a:t>
            </a:r>
            <a:r>
              <a:rPr sz="3200" dirty="0">
                <a:latin typeface="Times New Roman"/>
                <a:cs typeface="Times New Roman"/>
              </a:rPr>
              <a:t>several smaller and</a:t>
            </a:r>
            <a:r>
              <a:rPr sz="3200" spc="-85" dirty="0">
                <a:latin typeface="Times New Roman"/>
                <a:cs typeface="Times New Roman"/>
              </a:rPr>
              <a:t> </a:t>
            </a:r>
            <a:r>
              <a:rPr sz="3200" dirty="0">
                <a:latin typeface="Times New Roman"/>
                <a:cs typeface="Times New Roman"/>
              </a:rPr>
              <a:t>simpler  tasks</a:t>
            </a:r>
          </a:p>
          <a:p>
            <a:pPr marL="355600" marR="450215" indent="-342900">
              <a:lnSpc>
                <a:spcPct val="100000"/>
              </a:lnSpc>
              <a:spcBef>
                <a:spcPts val="770"/>
              </a:spcBef>
              <a:buFont typeface="Arial"/>
              <a:buChar char="•"/>
              <a:tabLst>
                <a:tab pos="355600" algn="l"/>
                <a:tab pos="356235" algn="l"/>
              </a:tabLst>
            </a:pPr>
            <a:r>
              <a:rPr sz="3200" dirty="0">
                <a:latin typeface="Times New Roman"/>
                <a:cs typeface="Times New Roman"/>
              </a:rPr>
              <a:t>Provides modularity (changing a module</a:t>
            </a:r>
            <a:r>
              <a:rPr sz="3200" spc="-140" dirty="0">
                <a:latin typeface="Times New Roman"/>
                <a:cs typeface="Times New Roman"/>
              </a:rPr>
              <a:t> </a:t>
            </a:r>
            <a:r>
              <a:rPr sz="3200" dirty="0">
                <a:latin typeface="Times New Roman"/>
                <a:cs typeface="Times New Roman"/>
              </a:rPr>
              <a:t>is  easy)</a:t>
            </a:r>
          </a:p>
          <a:p>
            <a:pPr marL="355600" indent="-342900">
              <a:lnSpc>
                <a:spcPct val="100000"/>
              </a:lnSpc>
              <a:spcBef>
                <a:spcPts val="770"/>
              </a:spcBef>
              <a:buFont typeface="Arial"/>
              <a:buChar char="•"/>
              <a:tabLst>
                <a:tab pos="355600" algn="l"/>
                <a:tab pos="356235" algn="l"/>
              </a:tabLst>
            </a:pPr>
            <a:r>
              <a:rPr sz="3200" dirty="0">
                <a:latin typeface="Times New Roman"/>
                <a:cs typeface="Times New Roman"/>
              </a:rPr>
              <a:t>It separates </a:t>
            </a:r>
            <a:r>
              <a:rPr sz="3200" b="1" dirty="0">
                <a:latin typeface="Times New Roman"/>
                <a:cs typeface="Times New Roman"/>
              </a:rPr>
              <a:t>services </a:t>
            </a:r>
            <a:r>
              <a:rPr sz="3200" b="1" spc="-15" dirty="0">
                <a:latin typeface="Times New Roman"/>
                <a:cs typeface="Times New Roman"/>
              </a:rPr>
              <a:t>from</a:t>
            </a:r>
            <a:r>
              <a:rPr sz="3200" b="1" spc="-60" dirty="0">
                <a:latin typeface="Times New Roman"/>
                <a:cs typeface="Times New Roman"/>
              </a:rPr>
              <a:t> </a:t>
            </a:r>
            <a:r>
              <a:rPr sz="3200" b="1" dirty="0">
                <a:latin typeface="Times New Roman"/>
                <a:cs typeface="Times New Roman"/>
              </a:rPr>
              <a:t>implementation</a:t>
            </a:r>
            <a:endParaRPr sz="3200" dirty="0">
              <a:latin typeface="Times New Roman"/>
              <a:cs typeface="Times New Roman"/>
            </a:endParaRPr>
          </a:p>
          <a:p>
            <a:pPr marL="355600" marR="435609" indent="-342900">
              <a:lnSpc>
                <a:spcPts val="3760"/>
              </a:lnSpc>
              <a:spcBef>
                <a:spcPts val="965"/>
              </a:spcBef>
              <a:buFont typeface="Arial"/>
              <a:buChar char="•"/>
              <a:tabLst>
                <a:tab pos="355600" algn="l"/>
                <a:tab pos="356235" algn="l"/>
              </a:tabLst>
            </a:pPr>
            <a:r>
              <a:rPr sz="3200" dirty="0">
                <a:latin typeface="Times New Roman"/>
                <a:cs typeface="Times New Roman"/>
              </a:rPr>
              <a:t>All nodes </a:t>
            </a:r>
            <a:r>
              <a:rPr sz="3200" spc="5" dirty="0">
                <a:latin typeface="Times New Roman"/>
                <a:cs typeface="Times New Roman"/>
              </a:rPr>
              <a:t>(eg. </a:t>
            </a:r>
            <a:r>
              <a:rPr sz="3200" dirty="0">
                <a:latin typeface="Times New Roman"/>
                <a:cs typeface="Times New Roman"/>
              </a:rPr>
              <a:t>Routers) does not require</a:t>
            </a:r>
            <a:r>
              <a:rPr sz="3200" spc="-145" dirty="0">
                <a:latin typeface="Times New Roman"/>
                <a:cs typeface="Times New Roman"/>
              </a:rPr>
              <a:t> </a:t>
            </a:r>
            <a:r>
              <a:rPr sz="3200" dirty="0">
                <a:latin typeface="Times New Roman"/>
                <a:cs typeface="Times New Roman"/>
              </a:rPr>
              <a:t>all  layers</a:t>
            </a:r>
          </a:p>
        </p:txBody>
      </p:sp>
      <p:sp>
        <p:nvSpPr>
          <p:cNvPr id="22" name="object 22"/>
          <p:cNvSpPr txBox="1"/>
          <p:nvPr/>
        </p:nvSpPr>
        <p:spPr>
          <a:xfrm>
            <a:off x="8427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97</a:t>
            </a:r>
            <a:endParaRPr sz="1200" dirty="0">
              <a:latin typeface="Arial"/>
              <a:cs typeface="Aria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
            <a:ext cx="7852689" cy="690574"/>
          </a:xfrm>
          <a:prstGeom prst="rect">
            <a:avLst/>
          </a:prstGeom>
        </p:spPr>
        <p:txBody>
          <a:bodyPr vert="horz" wrap="square" lIns="0" tIns="13335" rIns="0" bIns="0" rtlCol="0">
            <a:spAutoFit/>
          </a:bodyPr>
          <a:lstStyle/>
          <a:p>
            <a:pPr marL="12700">
              <a:lnSpc>
                <a:spcPct val="100000"/>
              </a:lnSpc>
              <a:spcBef>
                <a:spcPts val="105"/>
              </a:spcBef>
            </a:pPr>
            <a:r>
              <a:rPr b="1" spc="-185" dirty="0">
                <a:latin typeface="Times New Roman" panose="02020603050405020304" pitchFamily="18" charset="0"/>
                <a:cs typeface="Times New Roman" panose="02020603050405020304" pitchFamily="18" charset="0"/>
              </a:rPr>
              <a:t>Principles </a:t>
            </a:r>
            <a:r>
              <a:rPr b="1" spc="-5" dirty="0">
                <a:latin typeface="Times New Roman" panose="02020603050405020304" pitchFamily="18" charset="0"/>
                <a:cs typeface="Times New Roman" panose="02020603050405020304" pitchFamily="18" charset="0"/>
              </a:rPr>
              <a:t>of </a:t>
            </a:r>
            <a:r>
              <a:rPr b="1" spc="-150" dirty="0">
                <a:latin typeface="Times New Roman" panose="02020603050405020304" pitchFamily="18" charset="0"/>
                <a:cs typeface="Times New Roman" panose="02020603050405020304" pitchFamily="18" charset="0"/>
              </a:rPr>
              <a:t>Protocol</a:t>
            </a:r>
            <a:r>
              <a:rPr b="1" spc="-540" dirty="0">
                <a:latin typeface="Times New Roman" panose="02020603050405020304" pitchFamily="18" charset="0"/>
                <a:cs typeface="Times New Roman" panose="02020603050405020304" pitchFamily="18" charset="0"/>
              </a:rPr>
              <a:t> </a:t>
            </a:r>
            <a:r>
              <a:rPr b="1" spc="-245" dirty="0">
                <a:latin typeface="Times New Roman" panose="02020603050405020304" pitchFamily="18" charset="0"/>
                <a:cs typeface="Times New Roman" panose="02020603050405020304" pitchFamily="18" charset="0"/>
              </a:rPr>
              <a:t>Layering</a:t>
            </a:r>
          </a:p>
        </p:txBody>
      </p:sp>
      <p:sp>
        <p:nvSpPr>
          <p:cNvPr id="3" name="object 3"/>
          <p:cNvSpPr txBox="1"/>
          <p:nvPr/>
        </p:nvSpPr>
        <p:spPr>
          <a:xfrm>
            <a:off x="0" y="914400"/>
            <a:ext cx="9144000" cy="5279009"/>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b="1" dirty="0">
                <a:latin typeface="Times New Roman" panose="02020603050405020304" pitchFamily="18" charset="0"/>
                <a:cs typeface="Times New Roman" panose="02020603050405020304" pitchFamily="18" charset="0"/>
              </a:rPr>
              <a:t>If </a:t>
            </a:r>
            <a:r>
              <a:rPr sz="3200" b="1" spc="-114" dirty="0">
                <a:latin typeface="Times New Roman" panose="02020603050405020304" pitchFamily="18" charset="0"/>
                <a:cs typeface="Times New Roman" panose="02020603050405020304" pitchFamily="18" charset="0"/>
              </a:rPr>
              <a:t>we </a:t>
            </a:r>
            <a:r>
              <a:rPr sz="3200" b="1" spc="-60" dirty="0">
                <a:latin typeface="Times New Roman" panose="02020603050405020304" pitchFamily="18" charset="0"/>
                <a:cs typeface="Times New Roman" panose="02020603050405020304" pitchFamily="18" charset="0"/>
              </a:rPr>
              <a:t>want </a:t>
            </a:r>
            <a:r>
              <a:rPr sz="3200" b="1" spc="-65" dirty="0">
                <a:latin typeface="Times New Roman" panose="02020603050405020304" pitchFamily="18" charset="0"/>
                <a:cs typeface="Times New Roman" panose="02020603050405020304" pitchFamily="18" charset="0"/>
              </a:rPr>
              <a:t>bidirectional </a:t>
            </a:r>
            <a:r>
              <a:rPr sz="3200" b="1" spc="-105" dirty="0">
                <a:latin typeface="Times New Roman" panose="02020603050405020304" pitchFamily="18" charset="0"/>
                <a:cs typeface="Times New Roman" panose="02020603050405020304" pitchFamily="18" charset="0"/>
              </a:rPr>
              <a:t>communication,</a:t>
            </a:r>
            <a:r>
              <a:rPr sz="3200" b="1" spc="-565" dirty="0">
                <a:latin typeface="Times New Roman" panose="02020603050405020304" pitchFamily="18" charset="0"/>
                <a:cs typeface="Times New Roman" panose="02020603050405020304" pitchFamily="18" charset="0"/>
              </a:rPr>
              <a:t> </a:t>
            </a:r>
            <a:r>
              <a:rPr sz="3200" b="1" spc="-120" dirty="0">
                <a:latin typeface="Times New Roman" panose="02020603050405020304" pitchFamily="18" charset="0"/>
                <a:cs typeface="Times New Roman" panose="02020603050405020304" pitchFamily="18" charset="0"/>
              </a:rPr>
              <a:t>we  </a:t>
            </a:r>
            <a:r>
              <a:rPr sz="3200" b="1" spc="-145" dirty="0">
                <a:latin typeface="Times New Roman" panose="02020603050405020304" pitchFamily="18" charset="0"/>
                <a:cs typeface="Times New Roman" panose="02020603050405020304" pitchFamily="18" charset="0"/>
              </a:rPr>
              <a:t>need </a:t>
            </a:r>
            <a:r>
              <a:rPr sz="3200" b="1" spc="20" dirty="0">
                <a:latin typeface="Times New Roman" panose="02020603050405020304" pitchFamily="18" charset="0"/>
                <a:cs typeface="Times New Roman" panose="02020603050405020304" pitchFamily="18" charset="0"/>
              </a:rPr>
              <a:t>to </a:t>
            </a:r>
            <a:r>
              <a:rPr sz="3200" b="1" spc="-200" dirty="0">
                <a:latin typeface="Times New Roman" panose="02020603050405020304" pitchFamily="18" charset="0"/>
                <a:cs typeface="Times New Roman" panose="02020603050405020304" pitchFamily="18" charset="0"/>
              </a:rPr>
              <a:t>make </a:t>
            </a:r>
            <a:r>
              <a:rPr sz="3200" b="1" spc="-195" dirty="0">
                <a:latin typeface="Times New Roman" panose="02020603050405020304" pitchFamily="18" charset="0"/>
                <a:cs typeface="Times New Roman" panose="02020603050405020304" pitchFamily="18" charset="0"/>
              </a:rPr>
              <a:t>each </a:t>
            </a:r>
            <a:r>
              <a:rPr sz="3200" b="1" spc="-125" dirty="0">
                <a:latin typeface="Times New Roman" panose="02020603050405020304" pitchFamily="18" charset="0"/>
                <a:cs typeface="Times New Roman" panose="02020603050405020304" pitchFamily="18" charset="0"/>
              </a:rPr>
              <a:t>layer </a:t>
            </a:r>
            <a:r>
              <a:rPr sz="3200" b="1" spc="-225" dirty="0">
                <a:latin typeface="Times New Roman" panose="02020603050405020304" pitchFamily="18" charset="0"/>
                <a:cs typeface="Times New Roman" panose="02020603050405020304" pitchFamily="18" charset="0"/>
              </a:rPr>
              <a:t>so </a:t>
            </a:r>
            <a:r>
              <a:rPr sz="3200" b="1" dirty="0">
                <a:latin typeface="Times New Roman" panose="02020603050405020304" pitchFamily="18" charset="0"/>
                <a:cs typeface="Times New Roman" panose="02020603050405020304" pitchFamily="18" charset="0"/>
              </a:rPr>
              <a:t>that </a:t>
            </a:r>
            <a:r>
              <a:rPr sz="3200" b="1" spc="100" dirty="0">
                <a:latin typeface="Times New Roman" panose="02020603050405020304" pitchFamily="18" charset="0"/>
                <a:cs typeface="Times New Roman" panose="02020603050405020304" pitchFamily="18" charset="0"/>
              </a:rPr>
              <a:t>it </a:t>
            </a:r>
            <a:r>
              <a:rPr sz="3200" b="1" spc="-165" dirty="0">
                <a:latin typeface="Times New Roman" panose="02020603050405020304" pitchFamily="18" charset="0"/>
                <a:cs typeface="Times New Roman" panose="02020603050405020304" pitchFamily="18" charset="0"/>
              </a:rPr>
              <a:t>is </a:t>
            </a:r>
            <a:r>
              <a:rPr sz="3200" b="1" spc="-130" dirty="0">
                <a:latin typeface="Times New Roman" panose="02020603050405020304" pitchFamily="18" charset="0"/>
                <a:cs typeface="Times New Roman" panose="02020603050405020304" pitchFamily="18" charset="0"/>
              </a:rPr>
              <a:t>able </a:t>
            </a:r>
            <a:r>
              <a:rPr sz="3200" b="1" spc="25" dirty="0">
                <a:latin typeface="Times New Roman" panose="02020603050405020304" pitchFamily="18" charset="0"/>
                <a:cs typeface="Times New Roman" panose="02020603050405020304" pitchFamily="18" charset="0"/>
              </a:rPr>
              <a:t>to  </a:t>
            </a:r>
            <a:r>
              <a:rPr sz="3200" b="1" spc="-60" dirty="0">
                <a:latin typeface="Times New Roman" panose="02020603050405020304" pitchFamily="18" charset="0"/>
                <a:cs typeface="Times New Roman" panose="02020603050405020304" pitchFamily="18" charset="0"/>
              </a:rPr>
              <a:t>perform </a:t>
            </a:r>
            <a:r>
              <a:rPr sz="3200" b="1" spc="15" dirty="0">
                <a:latin typeface="Times New Roman" panose="02020603050405020304" pitchFamily="18" charset="0"/>
                <a:cs typeface="Times New Roman" panose="02020603050405020304" pitchFamily="18" charset="0"/>
              </a:rPr>
              <a:t>two </a:t>
            </a:r>
            <a:r>
              <a:rPr sz="3200" b="1" spc="-100" dirty="0">
                <a:latin typeface="Times New Roman" panose="02020603050405020304" pitchFamily="18" charset="0"/>
                <a:cs typeface="Times New Roman" panose="02020603050405020304" pitchFamily="18" charset="0"/>
              </a:rPr>
              <a:t>opposite </a:t>
            </a:r>
            <a:r>
              <a:rPr sz="3200" b="1" spc="-180" dirty="0">
                <a:latin typeface="Times New Roman" panose="02020603050405020304" pitchFamily="18" charset="0"/>
                <a:cs typeface="Times New Roman" panose="02020603050405020304" pitchFamily="18" charset="0"/>
              </a:rPr>
              <a:t>tasks, </a:t>
            </a:r>
            <a:r>
              <a:rPr sz="3200" b="1" spc="-130" dirty="0">
                <a:latin typeface="Times New Roman" panose="02020603050405020304" pitchFamily="18" charset="0"/>
                <a:cs typeface="Times New Roman" panose="02020603050405020304" pitchFamily="18" charset="0"/>
              </a:rPr>
              <a:t>one </a:t>
            </a:r>
            <a:r>
              <a:rPr sz="3200" b="1" spc="-45" dirty="0">
                <a:latin typeface="Times New Roman" panose="02020603050405020304" pitchFamily="18" charset="0"/>
                <a:cs typeface="Times New Roman" panose="02020603050405020304" pitchFamily="18" charset="0"/>
              </a:rPr>
              <a:t>in </a:t>
            </a:r>
            <a:r>
              <a:rPr sz="3200" b="1" spc="-195" dirty="0">
                <a:latin typeface="Times New Roman" panose="02020603050405020304" pitchFamily="18" charset="0"/>
                <a:cs typeface="Times New Roman" panose="02020603050405020304" pitchFamily="18" charset="0"/>
              </a:rPr>
              <a:t>each  </a:t>
            </a:r>
            <a:r>
              <a:rPr sz="3200" b="1" spc="-60" dirty="0">
                <a:latin typeface="Times New Roman" panose="02020603050405020304" pitchFamily="18" charset="0"/>
                <a:cs typeface="Times New Roman" panose="02020603050405020304" pitchFamily="18" charset="0"/>
              </a:rPr>
              <a:t>direction</a:t>
            </a:r>
            <a:r>
              <a:rPr sz="3200" b="1" spc="-60" dirty="0" smtClean="0">
                <a:latin typeface="Times New Roman" panose="02020603050405020304" pitchFamily="18" charset="0"/>
                <a:cs typeface="Times New Roman" panose="02020603050405020304" pitchFamily="18" charset="0"/>
              </a:rPr>
              <a:t>.</a:t>
            </a:r>
            <a:endParaRPr lang="en-IN" sz="3200" b="1" spc="-60" dirty="0" smtClean="0">
              <a:latin typeface="Times New Roman" panose="02020603050405020304" pitchFamily="18" charset="0"/>
              <a:cs typeface="Times New Roman" panose="02020603050405020304" pitchFamily="18" charset="0"/>
            </a:endParaRPr>
          </a:p>
          <a:p>
            <a:pPr marL="12700" marR="5080">
              <a:lnSpc>
                <a:spcPct val="100000"/>
              </a:lnSpc>
              <a:spcBef>
                <a:spcPts val="105"/>
              </a:spcBef>
              <a:tabLst>
                <a:tab pos="355600" algn="l"/>
                <a:tab pos="356235" algn="l"/>
              </a:tabLst>
            </a:pPr>
            <a:r>
              <a:rPr lang="en-IN" sz="2800" spc="-60" dirty="0" err="1" smtClean="0">
                <a:latin typeface="Times New Roman" panose="02020603050405020304" pitchFamily="18" charset="0"/>
                <a:cs typeface="Times New Roman" panose="02020603050405020304" pitchFamily="18" charset="0"/>
              </a:rPr>
              <a:t>Eg</a:t>
            </a:r>
            <a:r>
              <a:rPr lang="en-IN" sz="2800" spc="-60" dirty="0" smtClean="0">
                <a:latin typeface="Times New Roman" panose="02020603050405020304" pitchFamily="18" charset="0"/>
                <a:cs typeface="Times New Roman" panose="02020603050405020304" pitchFamily="18" charset="0"/>
              </a:rPr>
              <a:t>-The third layer task is to listen(in one direction) and talk (in the other direction).The 2</a:t>
            </a:r>
            <a:r>
              <a:rPr lang="en-IN" sz="2800" spc="-60" baseline="30000" dirty="0" smtClean="0">
                <a:latin typeface="Times New Roman" panose="02020603050405020304" pitchFamily="18" charset="0"/>
                <a:cs typeface="Times New Roman" panose="02020603050405020304" pitchFamily="18" charset="0"/>
              </a:rPr>
              <a:t>nd</a:t>
            </a:r>
            <a:r>
              <a:rPr lang="en-IN" sz="2800" spc="-60" dirty="0" smtClean="0">
                <a:latin typeface="Times New Roman" panose="02020603050405020304" pitchFamily="18" charset="0"/>
                <a:cs typeface="Times New Roman" panose="02020603050405020304" pitchFamily="18" charset="0"/>
              </a:rPr>
              <a:t> layer needs to be able to encrypt/decrypt. The first layer needs to send and receive mail.</a:t>
            </a:r>
            <a:endParaRPr sz="2800" dirty="0">
              <a:latin typeface="Times New Roman" panose="02020603050405020304" pitchFamily="18" charset="0"/>
              <a:cs typeface="Times New Roman" panose="02020603050405020304" pitchFamily="18" charset="0"/>
            </a:endParaRPr>
          </a:p>
          <a:p>
            <a:pPr marL="355600" marR="303530" indent="-342900">
              <a:lnSpc>
                <a:spcPct val="100000"/>
              </a:lnSpc>
              <a:spcBef>
                <a:spcPts val="775"/>
              </a:spcBef>
              <a:buChar char="•"/>
              <a:tabLst>
                <a:tab pos="355600" algn="l"/>
                <a:tab pos="356235" algn="l"/>
              </a:tabLst>
            </a:pPr>
            <a:r>
              <a:rPr sz="3200" b="1" spc="-225" dirty="0">
                <a:latin typeface="Times New Roman" panose="02020603050405020304" pitchFamily="18" charset="0"/>
                <a:cs typeface="Times New Roman" panose="02020603050405020304" pitchFamily="18" charset="0"/>
              </a:rPr>
              <a:t>Two </a:t>
            </a:r>
            <a:r>
              <a:rPr sz="3200" b="1" spc="-110" dirty="0">
                <a:latin typeface="Times New Roman" panose="02020603050405020304" pitchFamily="18" charset="0"/>
                <a:cs typeface="Times New Roman" panose="02020603050405020304" pitchFamily="18" charset="0"/>
              </a:rPr>
              <a:t>objects </a:t>
            </a:r>
            <a:r>
              <a:rPr sz="3200" b="1" spc="-95" dirty="0">
                <a:latin typeface="Times New Roman" panose="02020603050405020304" pitchFamily="18" charset="0"/>
                <a:cs typeface="Times New Roman" panose="02020603050405020304" pitchFamily="18" charset="0"/>
              </a:rPr>
              <a:t>under </a:t>
            </a:r>
            <a:r>
              <a:rPr sz="3200" b="1" spc="-195" dirty="0">
                <a:latin typeface="Times New Roman" panose="02020603050405020304" pitchFamily="18" charset="0"/>
                <a:cs typeface="Times New Roman" panose="02020603050405020304" pitchFamily="18" charset="0"/>
              </a:rPr>
              <a:t>each </a:t>
            </a:r>
            <a:r>
              <a:rPr sz="3200" b="1" spc="-125" dirty="0">
                <a:latin typeface="Times New Roman" panose="02020603050405020304" pitchFamily="18" charset="0"/>
                <a:cs typeface="Times New Roman" panose="02020603050405020304" pitchFamily="18" charset="0"/>
              </a:rPr>
              <a:t>layer </a:t>
            </a:r>
            <a:r>
              <a:rPr sz="3200" b="1" spc="-50" dirty="0">
                <a:latin typeface="Times New Roman" panose="02020603050405020304" pitchFamily="18" charset="0"/>
                <a:cs typeface="Times New Roman" panose="02020603050405020304" pitchFamily="18" charset="0"/>
              </a:rPr>
              <a:t>at </a:t>
            </a:r>
            <a:r>
              <a:rPr sz="3200" b="1" spc="-30" dirty="0">
                <a:latin typeface="Times New Roman" panose="02020603050405020304" pitchFamily="18" charset="0"/>
                <a:cs typeface="Times New Roman" panose="02020603050405020304" pitchFamily="18" charset="0"/>
              </a:rPr>
              <a:t>both</a:t>
            </a:r>
            <a:r>
              <a:rPr sz="3200" b="1" spc="-375" dirty="0">
                <a:latin typeface="Times New Roman" panose="02020603050405020304" pitchFamily="18" charset="0"/>
                <a:cs typeface="Times New Roman" panose="02020603050405020304" pitchFamily="18" charset="0"/>
              </a:rPr>
              <a:t> </a:t>
            </a:r>
            <a:r>
              <a:rPr sz="3200" b="1" spc="-150" dirty="0">
                <a:latin typeface="Times New Roman" panose="02020603050405020304" pitchFamily="18" charset="0"/>
                <a:cs typeface="Times New Roman" panose="02020603050405020304" pitchFamily="18" charset="0"/>
              </a:rPr>
              <a:t>sites  </a:t>
            </a:r>
            <a:r>
              <a:rPr sz="3200" b="1" spc="-125" dirty="0">
                <a:latin typeface="Times New Roman" panose="02020603050405020304" pitchFamily="18" charset="0"/>
                <a:cs typeface="Times New Roman" panose="02020603050405020304" pitchFamily="18" charset="0"/>
              </a:rPr>
              <a:t>should </a:t>
            </a:r>
            <a:r>
              <a:rPr sz="3200" b="1" spc="-145" dirty="0">
                <a:latin typeface="Times New Roman" panose="02020603050405020304" pitchFamily="18" charset="0"/>
                <a:cs typeface="Times New Roman" panose="02020603050405020304" pitchFamily="18" charset="0"/>
              </a:rPr>
              <a:t>be</a:t>
            </a:r>
            <a:r>
              <a:rPr sz="3200" b="1" spc="-195" dirty="0">
                <a:latin typeface="Times New Roman" panose="02020603050405020304" pitchFamily="18" charset="0"/>
                <a:cs typeface="Times New Roman" panose="02020603050405020304" pitchFamily="18" charset="0"/>
              </a:rPr>
              <a:t> </a:t>
            </a:r>
            <a:r>
              <a:rPr sz="3200" b="1" spc="-80" dirty="0" smtClean="0">
                <a:latin typeface="Times New Roman" panose="02020603050405020304" pitchFamily="18" charset="0"/>
                <a:cs typeface="Times New Roman" panose="02020603050405020304" pitchFamily="18" charset="0"/>
              </a:rPr>
              <a:t>identical</a:t>
            </a:r>
            <a:endParaRPr lang="en-IN" sz="3200" b="1" spc="-80" dirty="0" smtClean="0">
              <a:latin typeface="Times New Roman" panose="02020603050405020304" pitchFamily="18" charset="0"/>
              <a:cs typeface="Times New Roman" panose="02020603050405020304" pitchFamily="18" charset="0"/>
            </a:endParaRPr>
          </a:p>
          <a:p>
            <a:pPr marL="12700" marR="303530">
              <a:lnSpc>
                <a:spcPct val="100000"/>
              </a:lnSpc>
              <a:spcBef>
                <a:spcPts val="775"/>
              </a:spcBef>
              <a:tabLst>
                <a:tab pos="355600" algn="l"/>
                <a:tab pos="356235" algn="l"/>
              </a:tabLst>
            </a:pPr>
            <a:r>
              <a:rPr lang="en-IN" sz="2800" spc="-80" dirty="0" err="1" smtClean="0">
                <a:latin typeface="Times New Roman" panose="02020603050405020304" pitchFamily="18" charset="0"/>
                <a:cs typeface="Times New Roman" panose="02020603050405020304" pitchFamily="18" charset="0"/>
              </a:rPr>
              <a:t>Eg</a:t>
            </a:r>
            <a:r>
              <a:rPr lang="en-IN" sz="2800" spc="-80" dirty="0" smtClean="0">
                <a:latin typeface="Times New Roman" panose="02020603050405020304" pitchFamily="18" charset="0"/>
                <a:cs typeface="Times New Roman" panose="02020603050405020304" pitchFamily="18" charset="0"/>
              </a:rPr>
              <a:t>—The object under layer-3 at both sites should be a plaintext letter. The object under layer-2 at both sites should be a </a:t>
            </a:r>
            <a:r>
              <a:rPr lang="en-IN" sz="2800" spc="-80" dirty="0" err="1" smtClean="0">
                <a:latin typeface="Times New Roman" panose="02020603050405020304" pitchFamily="18" charset="0"/>
                <a:cs typeface="Times New Roman" panose="02020603050405020304" pitchFamily="18" charset="0"/>
              </a:rPr>
              <a:t>ciphertext</a:t>
            </a:r>
            <a:r>
              <a:rPr lang="en-IN" sz="2800" spc="-80" dirty="0" smtClean="0">
                <a:latin typeface="Times New Roman" panose="02020603050405020304" pitchFamily="18" charset="0"/>
                <a:cs typeface="Times New Roman" panose="02020603050405020304" pitchFamily="18" charset="0"/>
              </a:rPr>
              <a:t> letter. Under layer-1 at both sites should be a piece of mail.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7630" y="100076"/>
            <a:ext cx="8452353" cy="505267"/>
          </a:xfrm>
          <a:prstGeom prst="rect">
            <a:avLst/>
          </a:prstGeom>
        </p:spPr>
        <p:txBody>
          <a:bodyPr vert="horz" wrap="square" lIns="0" tIns="12700" rIns="0" bIns="0" rtlCol="0">
            <a:spAutoFit/>
          </a:bodyPr>
          <a:lstStyle/>
          <a:p>
            <a:pPr marL="12700">
              <a:lnSpc>
                <a:spcPct val="100000"/>
              </a:lnSpc>
              <a:spcBef>
                <a:spcPts val="100"/>
              </a:spcBef>
            </a:pPr>
            <a:r>
              <a:rPr sz="3200" b="1" dirty="0">
                <a:latin typeface="Times New Roman"/>
                <a:cs typeface="Times New Roman"/>
              </a:rPr>
              <a:t>Logical connection between peer</a:t>
            </a:r>
            <a:r>
              <a:rPr sz="3200" b="1" spc="-125" dirty="0">
                <a:latin typeface="Times New Roman"/>
                <a:cs typeface="Times New Roman"/>
              </a:rPr>
              <a:t> </a:t>
            </a:r>
            <a:r>
              <a:rPr sz="3200" b="1" spc="-5" dirty="0">
                <a:latin typeface="Times New Roman"/>
                <a:cs typeface="Times New Roman"/>
              </a:rPr>
              <a:t>layers</a:t>
            </a:r>
            <a:endParaRPr sz="3200" b="1" dirty="0">
              <a:latin typeface="Times New Roman"/>
              <a:cs typeface="Times New Roman"/>
            </a:endParaRPr>
          </a:p>
        </p:txBody>
      </p:sp>
      <p:sp>
        <p:nvSpPr>
          <p:cNvPr id="4" name="object 4"/>
          <p:cNvSpPr/>
          <p:nvPr/>
        </p:nvSpPr>
        <p:spPr>
          <a:xfrm>
            <a:off x="323088" y="1196339"/>
            <a:ext cx="8477492" cy="1138367"/>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323088" y="2709672"/>
            <a:ext cx="8486896" cy="730952"/>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3088" y="3860291"/>
            <a:ext cx="8472790" cy="62026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0" y="5024372"/>
            <a:ext cx="9144000" cy="873957"/>
          </a:xfrm>
          <a:prstGeom prst="rect">
            <a:avLst/>
          </a:prstGeom>
        </p:spPr>
        <p:txBody>
          <a:bodyPr vert="horz" wrap="square" lIns="0" tIns="12065" rIns="0" bIns="0" rtlCol="0">
            <a:spAutoFit/>
          </a:bodyPr>
          <a:lstStyle/>
          <a:p>
            <a:pPr marL="12700" marR="5080">
              <a:lnSpc>
                <a:spcPct val="100000"/>
              </a:lnSpc>
              <a:spcBef>
                <a:spcPts val="95"/>
              </a:spcBef>
            </a:pPr>
            <a:r>
              <a:rPr sz="2800" spc="-120" dirty="0">
                <a:latin typeface="Times New Roman" panose="02020603050405020304" pitchFamily="18" charset="0"/>
                <a:cs typeface="Times New Roman" panose="02020603050405020304" pitchFamily="18" charset="0"/>
              </a:rPr>
              <a:t>Between </a:t>
            </a:r>
            <a:r>
              <a:rPr sz="2800" spc="-155" dirty="0">
                <a:latin typeface="Times New Roman" panose="02020603050405020304" pitchFamily="18" charset="0"/>
                <a:cs typeface="Times New Roman" panose="02020603050405020304" pitchFamily="18" charset="0"/>
              </a:rPr>
              <a:t>layers </a:t>
            </a:r>
            <a:r>
              <a:rPr sz="2800" spc="85" dirty="0">
                <a:latin typeface="Times New Roman" panose="02020603050405020304" pitchFamily="18" charset="0"/>
                <a:cs typeface="Times New Roman" panose="02020603050405020304" pitchFamily="18" charset="0"/>
              </a:rPr>
              <a:t>it </a:t>
            </a:r>
            <a:r>
              <a:rPr sz="2800" spc="-150" dirty="0">
                <a:latin typeface="Times New Roman" panose="02020603050405020304" pitchFamily="18" charset="0"/>
                <a:cs typeface="Times New Roman" panose="02020603050405020304" pitchFamily="18" charset="0"/>
              </a:rPr>
              <a:t>is </a:t>
            </a:r>
            <a:r>
              <a:rPr sz="2800" spc="-60" dirty="0">
                <a:latin typeface="Times New Roman" panose="02020603050405020304" pitchFamily="18" charset="0"/>
                <a:cs typeface="Times New Roman" panose="02020603050405020304" pitchFamily="18" charset="0"/>
              </a:rPr>
              <a:t>bidirectional </a:t>
            </a:r>
            <a:r>
              <a:rPr sz="2800" spc="-90" dirty="0">
                <a:latin typeface="Times New Roman" panose="02020603050405020304" pitchFamily="18" charset="0"/>
                <a:cs typeface="Times New Roman" panose="02020603050405020304" pitchFamily="18" charset="0"/>
              </a:rPr>
              <a:t>communication.  </a:t>
            </a:r>
            <a:r>
              <a:rPr sz="2800" spc="-200" dirty="0">
                <a:latin typeface="Times New Roman" panose="02020603050405020304" pitchFamily="18" charset="0"/>
                <a:cs typeface="Times New Roman" panose="02020603050405020304" pitchFamily="18" charset="0"/>
              </a:rPr>
              <a:t>Every </a:t>
            </a:r>
            <a:r>
              <a:rPr sz="2800" spc="-114" dirty="0">
                <a:latin typeface="Times New Roman" panose="02020603050405020304" pitchFamily="18" charset="0"/>
                <a:cs typeface="Times New Roman" panose="02020603050405020304" pitchFamily="18" charset="0"/>
              </a:rPr>
              <a:t>layer </a:t>
            </a:r>
            <a:r>
              <a:rPr sz="2800" spc="-150" dirty="0">
                <a:latin typeface="Times New Roman" panose="02020603050405020304" pitchFamily="18" charset="0"/>
                <a:cs typeface="Times New Roman" panose="02020603050405020304" pitchFamily="18" charset="0"/>
              </a:rPr>
              <a:t>is </a:t>
            </a:r>
            <a:r>
              <a:rPr sz="2800" spc="-145" dirty="0">
                <a:latin typeface="Times New Roman" panose="02020603050405020304" pitchFamily="18" charset="0"/>
                <a:cs typeface="Times New Roman" panose="02020603050405020304" pitchFamily="18" charset="0"/>
              </a:rPr>
              <a:t>capable </a:t>
            </a:r>
            <a:r>
              <a:rPr sz="2800" spc="-10" dirty="0">
                <a:latin typeface="Times New Roman" panose="02020603050405020304" pitchFamily="18" charset="0"/>
                <a:cs typeface="Times New Roman" panose="02020603050405020304" pitchFamily="18" charset="0"/>
              </a:rPr>
              <a:t>of </a:t>
            </a:r>
            <a:r>
              <a:rPr sz="2800" spc="-110" dirty="0">
                <a:latin typeface="Times New Roman" panose="02020603050405020304" pitchFamily="18" charset="0"/>
                <a:cs typeface="Times New Roman" panose="02020603050405020304" pitchFamily="18" charset="0"/>
              </a:rPr>
              <a:t>receive/send</a:t>
            </a:r>
            <a:r>
              <a:rPr sz="2800" spc="-229" dirty="0">
                <a:latin typeface="Times New Roman" panose="02020603050405020304" pitchFamily="18" charset="0"/>
                <a:cs typeface="Times New Roman" panose="02020603050405020304" pitchFamily="18" charset="0"/>
              </a:rPr>
              <a:t> </a:t>
            </a:r>
            <a:r>
              <a:rPr sz="2800" spc="-45" dirty="0" smtClean="0">
                <a:latin typeface="Times New Roman" panose="02020603050405020304" pitchFamily="18" charset="0"/>
                <a:cs typeface="Times New Roman" panose="02020603050405020304" pitchFamily="18" charset="0"/>
              </a:rPr>
              <a:t>information</a:t>
            </a:r>
            <a:r>
              <a:rPr lang="en-IN" sz="2800" spc="-4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763000" cy="762000"/>
          </a:xfrm>
        </p:spPr>
        <p:txBody>
          <a:bodyPr/>
          <a:lstStyle/>
          <a:p>
            <a:r>
              <a:rPr lang="en-IN" sz="7200" spc="-5" dirty="0">
                <a:solidFill>
                  <a:srgbClr val="0000FF"/>
                </a:solidFill>
                <a:latin typeface="Times New Roman"/>
                <a:cs typeface="Times New Roman"/>
              </a:rPr>
              <a:t>TCP/IP</a:t>
            </a:r>
            <a:r>
              <a:rPr lang="en-IN" sz="7200" spc="-530" dirty="0">
                <a:solidFill>
                  <a:srgbClr val="0000FF"/>
                </a:solidFill>
                <a:latin typeface="Times New Roman"/>
                <a:cs typeface="Times New Roman"/>
              </a:rPr>
              <a:t> </a:t>
            </a:r>
            <a:r>
              <a:rPr lang="en-IN" dirty="0">
                <a:solidFill>
                  <a:srgbClr val="0000FF"/>
                </a:solidFill>
                <a:latin typeface="Times New Roman"/>
                <a:cs typeface="Times New Roman"/>
              </a:rPr>
              <a:t>Protocol Suite</a:t>
            </a:r>
            <a:endParaRPr lang="en-IN" dirty="0"/>
          </a:p>
        </p:txBody>
      </p:sp>
      <p:sp>
        <p:nvSpPr>
          <p:cNvPr id="3" name="Text Placeholder 2"/>
          <p:cNvSpPr>
            <a:spLocks noGrp="1"/>
          </p:cNvSpPr>
          <p:nvPr>
            <p:ph type="body" idx="1"/>
          </p:nvPr>
        </p:nvSpPr>
        <p:spPr>
          <a:xfrm>
            <a:off x="0" y="1066801"/>
            <a:ext cx="8991600" cy="6401753"/>
          </a:xfrm>
        </p:spPr>
        <p:txBody>
          <a:bodyPr/>
          <a:lstStyle/>
          <a:p>
            <a:pPr marL="457200" indent="-457200" algn="just">
              <a:buFont typeface="Arial" panose="020B0604020202020204" pitchFamily="34" charset="0"/>
              <a:buChar char="•"/>
            </a:pPr>
            <a:r>
              <a:rPr lang="en-US" spc="-5" dirty="0">
                <a:solidFill>
                  <a:schemeClr val="tx1"/>
                </a:solidFill>
              </a:rPr>
              <a:t>TCP/IP </a:t>
            </a:r>
            <a:r>
              <a:rPr lang="en-US" dirty="0">
                <a:solidFill>
                  <a:schemeClr val="tx1"/>
                </a:solidFill>
              </a:rPr>
              <a:t>is a </a:t>
            </a:r>
            <a:r>
              <a:rPr lang="en-US" b="1" spc="-10" dirty="0">
                <a:solidFill>
                  <a:schemeClr val="tx1"/>
                </a:solidFill>
              </a:rPr>
              <a:t>protocol </a:t>
            </a:r>
            <a:r>
              <a:rPr lang="en-US" b="1" dirty="0">
                <a:solidFill>
                  <a:schemeClr val="tx1"/>
                </a:solidFill>
              </a:rPr>
              <a:t>suite </a:t>
            </a:r>
            <a:r>
              <a:rPr lang="en-US" dirty="0">
                <a:solidFill>
                  <a:schemeClr val="tx1"/>
                </a:solidFill>
              </a:rPr>
              <a:t>used in the </a:t>
            </a:r>
            <a:r>
              <a:rPr lang="en-US" spc="-5" dirty="0">
                <a:solidFill>
                  <a:schemeClr val="tx1"/>
                </a:solidFill>
              </a:rPr>
              <a:t>Internet </a:t>
            </a:r>
            <a:r>
              <a:rPr lang="en-US" spc="-30" dirty="0">
                <a:solidFill>
                  <a:schemeClr val="tx1"/>
                </a:solidFill>
              </a:rPr>
              <a:t>today. </a:t>
            </a:r>
            <a:r>
              <a:rPr lang="en-US" dirty="0">
                <a:solidFill>
                  <a:schemeClr val="tx1"/>
                </a:solidFill>
              </a:rPr>
              <a:t>It is a  </a:t>
            </a:r>
            <a:r>
              <a:rPr lang="en-US" b="1" spc="-5" dirty="0">
                <a:solidFill>
                  <a:schemeClr val="tx1"/>
                </a:solidFill>
              </a:rPr>
              <a:t>hierarchical protocol </a:t>
            </a:r>
            <a:r>
              <a:rPr lang="en-US" spc="-5" dirty="0">
                <a:solidFill>
                  <a:schemeClr val="tx1"/>
                </a:solidFill>
              </a:rPr>
              <a:t>made </a:t>
            </a:r>
            <a:r>
              <a:rPr lang="en-US" dirty="0">
                <a:solidFill>
                  <a:schemeClr val="tx1"/>
                </a:solidFill>
              </a:rPr>
              <a:t>up of </a:t>
            </a:r>
            <a:r>
              <a:rPr lang="en-US" spc="-5" dirty="0">
                <a:solidFill>
                  <a:schemeClr val="tx1"/>
                </a:solidFill>
              </a:rPr>
              <a:t>interactive modules, each </a:t>
            </a:r>
            <a:r>
              <a:rPr lang="en-US" dirty="0">
                <a:solidFill>
                  <a:schemeClr val="tx1"/>
                </a:solidFill>
              </a:rPr>
              <a:t>of which  </a:t>
            </a:r>
            <a:r>
              <a:rPr lang="en-US" spc="-5" dirty="0">
                <a:solidFill>
                  <a:schemeClr val="tx1"/>
                </a:solidFill>
              </a:rPr>
              <a:t>provides </a:t>
            </a:r>
            <a:r>
              <a:rPr lang="en-US" dirty="0">
                <a:solidFill>
                  <a:schemeClr val="tx1"/>
                </a:solidFill>
              </a:rPr>
              <a:t>a </a:t>
            </a:r>
            <a:r>
              <a:rPr lang="en-US" spc="-5" dirty="0">
                <a:solidFill>
                  <a:schemeClr val="tx1"/>
                </a:solidFill>
              </a:rPr>
              <a:t>specific </a:t>
            </a:r>
            <a:r>
              <a:rPr lang="en-US" spc="-15" dirty="0">
                <a:solidFill>
                  <a:schemeClr val="tx1"/>
                </a:solidFill>
              </a:rPr>
              <a:t>functionality. </a:t>
            </a:r>
            <a:endParaRPr lang="en-US" spc="-15" dirty="0" smtClean="0">
              <a:solidFill>
                <a:schemeClr val="tx1"/>
              </a:solidFill>
            </a:endParaRPr>
          </a:p>
          <a:p>
            <a:pPr marL="457200" indent="-457200" algn="just">
              <a:buFont typeface="Arial" panose="020B0604020202020204" pitchFamily="34" charset="0"/>
              <a:buChar char="•"/>
            </a:pPr>
            <a:r>
              <a:rPr lang="en-US" spc="-5" dirty="0" smtClean="0">
                <a:solidFill>
                  <a:schemeClr val="tx1"/>
                </a:solidFill>
              </a:rPr>
              <a:t>The </a:t>
            </a:r>
            <a:r>
              <a:rPr lang="en-US" dirty="0">
                <a:solidFill>
                  <a:schemeClr val="tx1"/>
                </a:solidFill>
              </a:rPr>
              <a:t>term </a:t>
            </a:r>
            <a:r>
              <a:rPr lang="en-US" spc="-5" dirty="0">
                <a:solidFill>
                  <a:schemeClr val="tx1"/>
                </a:solidFill>
              </a:rPr>
              <a:t>hierarchical </a:t>
            </a:r>
            <a:r>
              <a:rPr lang="en-US" spc="-10" dirty="0">
                <a:solidFill>
                  <a:schemeClr val="tx1"/>
                </a:solidFill>
              </a:rPr>
              <a:t>means </a:t>
            </a:r>
            <a:r>
              <a:rPr lang="en-US" dirty="0">
                <a:solidFill>
                  <a:schemeClr val="tx1"/>
                </a:solidFill>
              </a:rPr>
              <a:t>that  each </a:t>
            </a:r>
            <a:r>
              <a:rPr lang="en-US" b="1" spc="-5" dirty="0">
                <a:solidFill>
                  <a:schemeClr val="tx1"/>
                </a:solidFill>
              </a:rPr>
              <a:t>upper level </a:t>
            </a:r>
            <a:r>
              <a:rPr lang="en-US" b="1" spc="-10" dirty="0">
                <a:solidFill>
                  <a:schemeClr val="tx1"/>
                </a:solidFill>
              </a:rPr>
              <a:t>protocol </a:t>
            </a:r>
            <a:r>
              <a:rPr lang="en-US" b="1" dirty="0">
                <a:solidFill>
                  <a:schemeClr val="tx1"/>
                </a:solidFill>
              </a:rPr>
              <a:t>is </a:t>
            </a:r>
            <a:r>
              <a:rPr lang="en-US" b="1" spc="-5" dirty="0">
                <a:solidFill>
                  <a:schemeClr val="tx1"/>
                </a:solidFill>
              </a:rPr>
              <a:t>supported by the services </a:t>
            </a:r>
            <a:r>
              <a:rPr lang="en-US" b="1" spc="-10" dirty="0">
                <a:solidFill>
                  <a:schemeClr val="tx1"/>
                </a:solidFill>
              </a:rPr>
              <a:t>provided  </a:t>
            </a:r>
            <a:r>
              <a:rPr lang="en-US" b="1" spc="-5" dirty="0">
                <a:solidFill>
                  <a:schemeClr val="tx1"/>
                </a:solidFill>
              </a:rPr>
              <a:t>by one </a:t>
            </a:r>
            <a:r>
              <a:rPr lang="en-US" b="1" dirty="0">
                <a:solidFill>
                  <a:schemeClr val="tx1"/>
                </a:solidFill>
              </a:rPr>
              <a:t>or </a:t>
            </a:r>
            <a:r>
              <a:rPr lang="en-US" b="1" spc="-15" dirty="0">
                <a:solidFill>
                  <a:schemeClr val="tx1"/>
                </a:solidFill>
              </a:rPr>
              <a:t>more </a:t>
            </a:r>
            <a:r>
              <a:rPr lang="en-US" b="1" dirty="0">
                <a:solidFill>
                  <a:schemeClr val="tx1"/>
                </a:solidFill>
              </a:rPr>
              <a:t>lower </a:t>
            </a:r>
            <a:r>
              <a:rPr lang="en-US" b="1" spc="-5" dirty="0">
                <a:solidFill>
                  <a:schemeClr val="tx1"/>
                </a:solidFill>
              </a:rPr>
              <a:t>level </a:t>
            </a:r>
            <a:r>
              <a:rPr lang="en-US" b="1" spc="-10" dirty="0">
                <a:solidFill>
                  <a:schemeClr val="tx1"/>
                </a:solidFill>
              </a:rPr>
              <a:t>protocols. </a:t>
            </a:r>
            <a:endParaRPr lang="en-US" b="1" spc="-10" dirty="0" smtClean="0">
              <a:solidFill>
                <a:schemeClr val="tx1"/>
              </a:solidFill>
            </a:endParaRPr>
          </a:p>
          <a:p>
            <a:pPr marL="457200" indent="-457200" algn="just">
              <a:buFont typeface="Arial" panose="020B0604020202020204" pitchFamily="34" charset="0"/>
              <a:buChar char="•"/>
            </a:pPr>
            <a:r>
              <a:rPr lang="en-US" dirty="0" smtClean="0">
                <a:solidFill>
                  <a:schemeClr val="tx1"/>
                </a:solidFill>
              </a:rPr>
              <a:t>The </a:t>
            </a:r>
            <a:r>
              <a:rPr lang="en-US" b="1" dirty="0">
                <a:solidFill>
                  <a:schemeClr val="tx1"/>
                </a:solidFill>
              </a:rPr>
              <a:t>original </a:t>
            </a:r>
            <a:r>
              <a:rPr lang="en-US" b="1" spc="-5" dirty="0">
                <a:solidFill>
                  <a:schemeClr val="tx1"/>
                </a:solidFill>
              </a:rPr>
              <a:t>TCP/IP  </a:t>
            </a:r>
            <a:r>
              <a:rPr lang="en-US" spc="-5" dirty="0">
                <a:solidFill>
                  <a:schemeClr val="tx1"/>
                </a:solidFill>
              </a:rPr>
              <a:t>protocol </a:t>
            </a:r>
            <a:r>
              <a:rPr lang="en-US" dirty="0">
                <a:solidFill>
                  <a:schemeClr val="tx1"/>
                </a:solidFill>
              </a:rPr>
              <a:t>suite </a:t>
            </a:r>
            <a:r>
              <a:rPr lang="en-US" spc="-5" dirty="0">
                <a:solidFill>
                  <a:schemeClr val="tx1"/>
                </a:solidFill>
              </a:rPr>
              <a:t>was defined as </a:t>
            </a:r>
            <a:r>
              <a:rPr lang="en-US" b="1" dirty="0">
                <a:solidFill>
                  <a:schemeClr val="tx1"/>
                </a:solidFill>
              </a:rPr>
              <a:t>four </a:t>
            </a:r>
            <a:r>
              <a:rPr lang="en-US" b="1" spc="-10" dirty="0">
                <a:solidFill>
                  <a:schemeClr val="tx1"/>
                </a:solidFill>
              </a:rPr>
              <a:t>software </a:t>
            </a:r>
            <a:r>
              <a:rPr lang="en-US" b="1" spc="-5" dirty="0">
                <a:solidFill>
                  <a:schemeClr val="tx1"/>
                </a:solidFill>
              </a:rPr>
              <a:t>layers </a:t>
            </a:r>
            <a:r>
              <a:rPr lang="en-US" spc="-5" dirty="0">
                <a:solidFill>
                  <a:schemeClr val="tx1"/>
                </a:solidFill>
              </a:rPr>
              <a:t>built </a:t>
            </a:r>
            <a:r>
              <a:rPr lang="en-US" dirty="0">
                <a:solidFill>
                  <a:schemeClr val="tx1"/>
                </a:solidFill>
              </a:rPr>
              <a:t>upon </a:t>
            </a:r>
            <a:r>
              <a:rPr lang="en-US" spc="-5" dirty="0">
                <a:solidFill>
                  <a:schemeClr val="tx1"/>
                </a:solidFill>
              </a:rPr>
              <a:t>the </a:t>
            </a:r>
            <a:r>
              <a:rPr lang="en-US" spc="590" dirty="0">
                <a:solidFill>
                  <a:schemeClr val="tx1"/>
                </a:solidFill>
              </a:rPr>
              <a:t> </a:t>
            </a:r>
            <a:r>
              <a:rPr lang="en-US" dirty="0">
                <a:solidFill>
                  <a:schemeClr val="tx1"/>
                </a:solidFill>
              </a:rPr>
              <a:t>hardware. </a:t>
            </a:r>
            <a:r>
              <a:rPr lang="en-US" b="1" spc="-65" dirty="0">
                <a:solidFill>
                  <a:schemeClr val="tx1"/>
                </a:solidFill>
              </a:rPr>
              <a:t>Today, </a:t>
            </a:r>
            <a:r>
              <a:rPr lang="en-US" b="1" spc="-30" dirty="0">
                <a:solidFill>
                  <a:schemeClr val="tx1"/>
                </a:solidFill>
              </a:rPr>
              <a:t>however, </a:t>
            </a:r>
            <a:r>
              <a:rPr lang="en-US" b="1" spc="-5" dirty="0">
                <a:solidFill>
                  <a:schemeClr val="tx1"/>
                </a:solidFill>
              </a:rPr>
              <a:t>TCP/IP </a:t>
            </a:r>
            <a:r>
              <a:rPr lang="en-US" b="1" dirty="0">
                <a:solidFill>
                  <a:schemeClr val="tx1"/>
                </a:solidFill>
              </a:rPr>
              <a:t>is </a:t>
            </a:r>
            <a:r>
              <a:rPr lang="en-US" b="1" spc="-5" dirty="0">
                <a:solidFill>
                  <a:schemeClr val="tx1"/>
                </a:solidFill>
              </a:rPr>
              <a:t>thought </a:t>
            </a:r>
            <a:r>
              <a:rPr lang="en-US" b="1" dirty="0">
                <a:solidFill>
                  <a:schemeClr val="tx1"/>
                </a:solidFill>
              </a:rPr>
              <a:t>of </a:t>
            </a:r>
            <a:r>
              <a:rPr lang="en-US" b="1" spc="-5" dirty="0">
                <a:solidFill>
                  <a:schemeClr val="tx1"/>
                </a:solidFill>
              </a:rPr>
              <a:t>as </a:t>
            </a:r>
            <a:r>
              <a:rPr lang="en-US" b="1" dirty="0">
                <a:solidFill>
                  <a:schemeClr val="tx1"/>
                </a:solidFill>
              </a:rPr>
              <a:t>a </a:t>
            </a:r>
            <a:r>
              <a:rPr lang="en-US" b="1" spc="-5" dirty="0">
                <a:solidFill>
                  <a:schemeClr val="tx1"/>
                </a:solidFill>
              </a:rPr>
              <a:t>five-layer  </a:t>
            </a:r>
            <a:r>
              <a:rPr lang="en-US" b="1" dirty="0">
                <a:solidFill>
                  <a:schemeClr val="tx1"/>
                </a:solidFill>
              </a:rPr>
              <a:t>model.</a:t>
            </a:r>
            <a:endParaRPr lang="en-US" dirty="0">
              <a:solidFill>
                <a:schemeClr val="tx1"/>
              </a:solidFill>
            </a:endParaRPr>
          </a:p>
          <a:p>
            <a:endParaRPr lang="en-IN" dirty="0"/>
          </a:p>
        </p:txBody>
      </p:sp>
    </p:spTree>
    <p:extLst>
      <p:ext uri="{BB962C8B-B14F-4D97-AF65-F5344CB8AC3E}">
        <p14:creationId xmlns:p14="http://schemas.microsoft.com/office/powerpoint/2010/main" val="22962112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630" y="100076"/>
            <a:ext cx="7948169" cy="443711"/>
          </a:xfrm>
          <a:prstGeom prst="rect">
            <a:avLst/>
          </a:prstGeom>
        </p:spPr>
        <p:txBody>
          <a:bodyPr vert="horz" wrap="square" lIns="0" tIns="12700" rIns="0" bIns="0" rtlCol="0">
            <a:spAutoFit/>
          </a:bodyPr>
          <a:lstStyle/>
          <a:p>
            <a:pPr marL="12700">
              <a:lnSpc>
                <a:spcPct val="100000"/>
              </a:lnSpc>
              <a:spcBef>
                <a:spcPts val="100"/>
              </a:spcBef>
            </a:pPr>
            <a:r>
              <a:rPr sz="2800" b="1" dirty="0">
                <a:latin typeface="Times New Roman"/>
                <a:cs typeface="Times New Roman"/>
              </a:rPr>
              <a:t>Layers </a:t>
            </a:r>
            <a:r>
              <a:rPr sz="2800" b="1" spc="-5" dirty="0">
                <a:latin typeface="Times New Roman"/>
                <a:cs typeface="Times New Roman"/>
              </a:rPr>
              <a:t>in the </a:t>
            </a:r>
            <a:r>
              <a:rPr sz="2800" b="1" dirty="0">
                <a:latin typeface="Times New Roman"/>
                <a:cs typeface="Times New Roman"/>
              </a:rPr>
              <a:t>TCP/IP protocol</a:t>
            </a:r>
            <a:r>
              <a:rPr sz="2800" b="1" spc="-215" dirty="0">
                <a:latin typeface="Times New Roman"/>
                <a:cs typeface="Times New Roman"/>
              </a:rPr>
              <a:t> </a:t>
            </a:r>
            <a:r>
              <a:rPr sz="2800" b="1" spc="-5" dirty="0">
                <a:latin typeface="Times New Roman"/>
                <a:cs typeface="Times New Roman"/>
              </a:rPr>
              <a:t>suite</a:t>
            </a:r>
            <a:endParaRPr sz="2800" b="1" dirty="0">
              <a:latin typeface="Times New Roman"/>
              <a:cs typeface="Times New Roman"/>
            </a:endParaRPr>
          </a:p>
        </p:txBody>
      </p:sp>
      <p:sp>
        <p:nvSpPr>
          <p:cNvPr id="3" name="object 3"/>
          <p:cNvSpPr/>
          <p:nvPr/>
        </p:nvSpPr>
        <p:spPr>
          <a:xfrm>
            <a:off x="609600" y="990600"/>
            <a:ext cx="8248257" cy="53644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609600" y="1962911"/>
            <a:ext cx="8260203" cy="536448"/>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09600" y="2933700"/>
            <a:ext cx="8242285" cy="536448"/>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609600" y="3906011"/>
            <a:ext cx="8254230" cy="536448"/>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09600" y="4876800"/>
            <a:ext cx="8236312" cy="536447"/>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909705" y="5897257"/>
            <a:ext cx="6958706" cy="23289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1"/>
            <a:ext cx="8686800" cy="990599"/>
          </a:xfrm>
        </p:spPr>
        <p:txBody>
          <a:bodyPr/>
          <a:lstStyle/>
          <a:p>
            <a:r>
              <a:rPr lang="en-IN" b="1" i="1" spc="-5" dirty="0">
                <a:latin typeface="Times New Roman"/>
                <a:cs typeface="Times New Roman"/>
              </a:rPr>
              <a:t>Communication </a:t>
            </a:r>
            <a:r>
              <a:rPr lang="en-IN" b="1" i="1" dirty="0">
                <a:latin typeface="Times New Roman"/>
                <a:cs typeface="Times New Roman"/>
              </a:rPr>
              <a:t>through an</a:t>
            </a:r>
            <a:r>
              <a:rPr lang="en-IN" b="1" i="1" spc="-75" dirty="0">
                <a:latin typeface="Times New Roman"/>
                <a:cs typeface="Times New Roman"/>
              </a:rPr>
              <a:t> </a:t>
            </a:r>
            <a:r>
              <a:rPr lang="en-IN" b="1" i="1" dirty="0">
                <a:latin typeface="Times New Roman"/>
                <a:cs typeface="Times New Roman"/>
              </a:rPr>
              <a:t>internet</a:t>
            </a:r>
            <a:br>
              <a:rPr lang="en-IN" b="1" i="1" dirty="0">
                <a:latin typeface="Times New Roman"/>
                <a:cs typeface="Times New Roman"/>
              </a:rPr>
            </a:br>
            <a:endParaRPr lang="en-IN" dirty="0"/>
          </a:p>
        </p:txBody>
      </p:sp>
      <p:sp>
        <p:nvSpPr>
          <p:cNvPr id="4" name="Text Placeholder 3"/>
          <p:cNvSpPr>
            <a:spLocks noGrp="1"/>
          </p:cNvSpPr>
          <p:nvPr>
            <p:ph type="body" idx="1"/>
          </p:nvPr>
        </p:nvSpPr>
        <p:spPr>
          <a:xfrm>
            <a:off x="152400" y="1295401"/>
            <a:ext cx="8457564" cy="4924425"/>
          </a:xfrm>
        </p:spPr>
        <p:txBody>
          <a:bodyPr/>
          <a:lstStyle/>
          <a:p>
            <a:pPr marL="457200" indent="-457200">
              <a:buFont typeface="Arial" panose="020B0604020202020204" pitchFamily="34" charset="0"/>
              <a:buChar char="•"/>
            </a:pPr>
            <a:r>
              <a:rPr lang="en-IN" b="1" dirty="0" smtClean="0">
                <a:solidFill>
                  <a:schemeClr val="tx1"/>
                </a:solidFill>
              </a:rPr>
              <a:t>How the layers in the TCP/IP protocol suite are involved in communication between 2 hosts </a:t>
            </a:r>
            <a:r>
              <a:rPr lang="en-IN" dirty="0" smtClean="0">
                <a:solidFill>
                  <a:schemeClr val="tx1"/>
                </a:solidFill>
              </a:rPr>
              <a:t>as shown in fig.</a:t>
            </a:r>
          </a:p>
          <a:p>
            <a:pPr marL="457200" indent="-457200">
              <a:buFont typeface="Arial" panose="020B0604020202020204" pitchFamily="34" charset="0"/>
              <a:buChar char="•"/>
            </a:pPr>
            <a:r>
              <a:rPr lang="en-IN" b="1" dirty="0" smtClean="0">
                <a:solidFill>
                  <a:schemeClr val="tx1"/>
                </a:solidFill>
              </a:rPr>
              <a:t>Computer A communicates </a:t>
            </a:r>
            <a:r>
              <a:rPr lang="en-IN" dirty="0" smtClean="0">
                <a:solidFill>
                  <a:schemeClr val="tx1"/>
                </a:solidFill>
              </a:rPr>
              <a:t>with </a:t>
            </a:r>
            <a:r>
              <a:rPr lang="en-IN" b="1" dirty="0" smtClean="0">
                <a:solidFill>
                  <a:schemeClr val="tx1"/>
                </a:solidFill>
              </a:rPr>
              <a:t>computer B</a:t>
            </a:r>
            <a:r>
              <a:rPr lang="en-IN" dirty="0" smtClean="0">
                <a:solidFill>
                  <a:schemeClr val="tx1"/>
                </a:solidFill>
              </a:rPr>
              <a:t>, 5 Communicating devices.</a:t>
            </a:r>
          </a:p>
          <a:p>
            <a:pPr marL="457200" indent="-457200">
              <a:buFont typeface="Arial" panose="020B0604020202020204" pitchFamily="34" charset="0"/>
              <a:buChar char="•"/>
            </a:pPr>
            <a:r>
              <a:rPr lang="en-IN" b="1" dirty="0" smtClean="0">
                <a:solidFill>
                  <a:schemeClr val="tx1"/>
                </a:solidFill>
              </a:rPr>
              <a:t>Each</a:t>
            </a:r>
            <a:r>
              <a:rPr lang="en-IN" dirty="0" smtClean="0">
                <a:solidFill>
                  <a:schemeClr val="tx1"/>
                </a:solidFill>
              </a:rPr>
              <a:t> </a:t>
            </a:r>
            <a:r>
              <a:rPr lang="en-IN" b="1" dirty="0" smtClean="0">
                <a:solidFill>
                  <a:schemeClr val="tx1"/>
                </a:solidFill>
              </a:rPr>
              <a:t>device </a:t>
            </a:r>
            <a:r>
              <a:rPr lang="en-IN" dirty="0" smtClean="0">
                <a:solidFill>
                  <a:schemeClr val="tx1"/>
                </a:solidFill>
              </a:rPr>
              <a:t>is involved with a </a:t>
            </a:r>
            <a:r>
              <a:rPr lang="en-IN" b="1" dirty="0" smtClean="0">
                <a:solidFill>
                  <a:schemeClr val="tx1"/>
                </a:solidFill>
              </a:rPr>
              <a:t>set of layers depending</a:t>
            </a:r>
            <a:r>
              <a:rPr lang="en-IN" dirty="0" smtClean="0">
                <a:solidFill>
                  <a:schemeClr val="tx1"/>
                </a:solidFill>
              </a:rPr>
              <a:t> on the role of the device in the internet.</a:t>
            </a:r>
          </a:p>
          <a:p>
            <a:pPr marL="457200" indent="-457200">
              <a:buFont typeface="Arial" panose="020B0604020202020204" pitchFamily="34" charset="0"/>
              <a:buChar char="•"/>
            </a:pPr>
            <a:endParaRPr lang="en-IN" dirty="0" smtClean="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2243307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28600"/>
            <a:ext cx="8241385" cy="690574"/>
          </a:xfrm>
          <a:prstGeom prst="rect">
            <a:avLst/>
          </a:prstGeom>
        </p:spPr>
        <p:txBody>
          <a:bodyPr vert="horz" wrap="square" lIns="0" tIns="13335" rIns="0" bIns="0" rtlCol="0">
            <a:spAutoFit/>
          </a:bodyPr>
          <a:lstStyle/>
          <a:p>
            <a:pPr marL="12700">
              <a:lnSpc>
                <a:spcPct val="100000"/>
              </a:lnSpc>
              <a:spcBef>
                <a:spcPts val="105"/>
              </a:spcBef>
            </a:pPr>
            <a:r>
              <a:rPr b="1" spc="-245" dirty="0">
                <a:latin typeface="Times New Roman" panose="02020603050405020304" pitchFamily="18" charset="0"/>
                <a:cs typeface="Times New Roman" panose="02020603050405020304" pitchFamily="18" charset="0"/>
              </a:rPr>
              <a:t>Categories </a:t>
            </a:r>
            <a:r>
              <a:rPr b="1" spc="-5" dirty="0">
                <a:latin typeface="Times New Roman" panose="02020603050405020304" pitchFamily="18" charset="0"/>
                <a:cs typeface="Times New Roman" panose="02020603050405020304" pitchFamily="18" charset="0"/>
              </a:rPr>
              <a:t>of</a:t>
            </a:r>
            <a:r>
              <a:rPr b="1" spc="-285" dirty="0">
                <a:latin typeface="Times New Roman" panose="02020603050405020304" pitchFamily="18" charset="0"/>
                <a:cs typeface="Times New Roman" panose="02020603050405020304" pitchFamily="18" charset="0"/>
              </a:rPr>
              <a:t> </a:t>
            </a:r>
            <a:r>
              <a:rPr b="1" spc="-150" dirty="0">
                <a:latin typeface="Times New Roman" panose="02020603050405020304" pitchFamily="18" charset="0"/>
                <a:cs typeface="Times New Roman" panose="02020603050405020304" pitchFamily="18" charset="0"/>
              </a:rPr>
              <a:t>Networks</a:t>
            </a:r>
          </a:p>
        </p:txBody>
      </p:sp>
      <p:sp>
        <p:nvSpPr>
          <p:cNvPr id="3" name="object 3"/>
          <p:cNvSpPr txBox="1"/>
          <p:nvPr/>
        </p:nvSpPr>
        <p:spPr>
          <a:xfrm>
            <a:off x="228600" y="1158492"/>
            <a:ext cx="8610600" cy="4135106"/>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lang="en-US" sz="3600" dirty="0" smtClean="0">
                <a:latin typeface="Times New Roman" panose="02020603050405020304" pitchFamily="18" charset="0"/>
                <a:cs typeface="Times New Roman" panose="02020603050405020304" pitchFamily="18" charset="0"/>
              </a:rPr>
              <a:t>Networks </a:t>
            </a:r>
            <a:r>
              <a:rPr lang="en-US" sz="3600" dirty="0">
                <a:latin typeface="Times New Roman" panose="02020603050405020304" pitchFamily="18" charset="0"/>
                <a:cs typeface="Times New Roman" panose="02020603050405020304" pitchFamily="18" charset="0"/>
              </a:rPr>
              <a:t>are distinguished based on their geographical span</a:t>
            </a:r>
            <a:r>
              <a:rPr lang="en-US" sz="3600" dirty="0" smtClean="0">
                <a:latin typeface="Times New Roman" panose="02020603050405020304" pitchFamily="18" charset="0"/>
                <a:cs typeface="Times New Roman" panose="02020603050405020304" pitchFamily="18" charset="0"/>
              </a:rPr>
              <a:t>.</a:t>
            </a:r>
          </a:p>
          <a:p>
            <a:pPr marL="527050" marR="5080" indent="-514350">
              <a:lnSpc>
                <a:spcPct val="100000"/>
              </a:lnSpc>
              <a:spcBef>
                <a:spcPts val="105"/>
              </a:spcBef>
              <a:buFont typeface="+mj-lt"/>
              <a:buAutoNum type="arabicPeriod"/>
              <a:tabLst>
                <a:tab pos="355600" algn="l"/>
                <a:tab pos="356235" algn="l"/>
              </a:tabLst>
            </a:pPr>
            <a:r>
              <a:rPr lang="en-US" sz="3600" spc="-325" dirty="0" smtClean="0">
                <a:latin typeface="Times New Roman" panose="02020603050405020304" pitchFamily="18" charset="0"/>
                <a:cs typeface="Times New Roman" panose="02020603050405020304" pitchFamily="18" charset="0"/>
              </a:rPr>
              <a:t>PAN--</a:t>
            </a:r>
            <a:r>
              <a:rPr lang="en-US" sz="3600" dirty="0" smtClean="0">
                <a:solidFill>
                  <a:schemeClr val="tx1"/>
                </a:solidFill>
                <a:latin typeface="Times New Roman" panose="02020603050405020304" pitchFamily="18" charset="0"/>
                <a:cs typeface="Times New Roman" panose="02020603050405020304" pitchFamily="18" charset="0"/>
              </a:rPr>
              <a:t> Personal Area Network </a:t>
            </a:r>
            <a:endParaRPr lang="en-IN" sz="3600" spc="-325" dirty="0" smtClean="0">
              <a:latin typeface="Times New Roman" panose="02020603050405020304" pitchFamily="18" charset="0"/>
              <a:cs typeface="Times New Roman" panose="02020603050405020304" pitchFamily="18" charset="0"/>
            </a:endParaRPr>
          </a:p>
          <a:p>
            <a:pPr marL="527050" marR="5080" indent="-514350">
              <a:spcBef>
                <a:spcPts val="105"/>
              </a:spcBef>
              <a:buFont typeface="+mj-lt"/>
              <a:buAutoNum type="arabicPeriod"/>
              <a:tabLst>
                <a:tab pos="355600" algn="l"/>
                <a:tab pos="356235" algn="l"/>
              </a:tabLst>
            </a:pPr>
            <a:r>
              <a:rPr sz="3600" spc="-325" dirty="0" smtClean="0">
                <a:latin typeface="Times New Roman" panose="02020603050405020304" pitchFamily="18" charset="0"/>
                <a:cs typeface="Times New Roman" panose="02020603050405020304" pitchFamily="18" charset="0"/>
              </a:rPr>
              <a:t>LAN </a:t>
            </a:r>
            <a:r>
              <a:rPr sz="3600" spc="-185"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Local Area </a:t>
            </a:r>
            <a:r>
              <a:rPr lang="en-IN" sz="3600" dirty="0" smtClean="0">
                <a:latin typeface="Times New Roman" panose="02020603050405020304" pitchFamily="18" charset="0"/>
                <a:cs typeface="Times New Roman" panose="02020603050405020304" pitchFamily="18" charset="0"/>
              </a:rPr>
              <a:t>Network</a:t>
            </a:r>
          </a:p>
          <a:p>
            <a:pPr marL="527050" marR="5080" indent="-514350">
              <a:spcBef>
                <a:spcPts val="105"/>
              </a:spcBef>
              <a:buFont typeface="+mj-lt"/>
              <a:buAutoNum type="arabicPeriod"/>
              <a:tabLst>
                <a:tab pos="355600" algn="l"/>
                <a:tab pos="356235" algn="l"/>
              </a:tabLst>
            </a:pPr>
            <a:r>
              <a:rPr lang="en-IN" sz="3600" dirty="0" smtClean="0">
                <a:latin typeface="Times New Roman" panose="02020603050405020304" pitchFamily="18" charset="0"/>
                <a:cs typeface="Times New Roman" panose="02020603050405020304" pitchFamily="18" charset="0"/>
              </a:rPr>
              <a:t>MAN --</a:t>
            </a:r>
            <a:r>
              <a:rPr lang="en-IN" sz="3600" dirty="0">
                <a:latin typeface="Times New Roman" panose="02020603050405020304" pitchFamily="18" charset="0"/>
                <a:cs typeface="Times New Roman" panose="02020603050405020304" pitchFamily="18" charset="0"/>
              </a:rPr>
              <a:t>Metropolitan Area Network</a:t>
            </a:r>
          </a:p>
          <a:p>
            <a:pPr marL="527050" indent="-514350">
              <a:spcBef>
                <a:spcPts val="770"/>
              </a:spcBef>
              <a:buFont typeface="+mj-lt"/>
              <a:buAutoNum type="arabicPeriod"/>
              <a:tabLst>
                <a:tab pos="355600" algn="l"/>
                <a:tab pos="356235" algn="l"/>
              </a:tabLst>
            </a:pPr>
            <a:r>
              <a:rPr sz="3600" spc="-280" dirty="0" smtClean="0">
                <a:latin typeface="Times New Roman" panose="02020603050405020304" pitchFamily="18" charset="0"/>
                <a:cs typeface="Times New Roman" panose="02020603050405020304" pitchFamily="18" charset="0"/>
              </a:rPr>
              <a:t>WAN </a:t>
            </a:r>
            <a:r>
              <a:rPr sz="3600" spc="-185"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Wide Area Network</a:t>
            </a:r>
          </a:p>
          <a:p>
            <a:pPr marL="12700">
              <a:lnSpc>
                <a:spcPct val="100000"/>
              </a:lnSpc>
              <a:spcBef>
                <a:spcPts val="770"/>
              </a:spcBef>
              <a:tabLst>
                <a:tab pos="355600" algn="l"/>
                <a:tab pos="356235" algn="l"/>
              </a:tabLst>
            </a:pPr>
            <a:r>
              <a:rPr lang="en-IN" sz="3600" spc="-75" dirty="0" smtClean="0">
                <a:latin typeface="Times New Roman" panose="02020603050405020304" pitchFamily="18" charset="0"/>
                <a:cs typeface="Times New Roman" panose="02020603050405020304" pitchFamily="18" charset="0"/>
              </a:rPr>
              <a:t>                       (</a:t>
            </a:r>
            <a:r>
              <a:rPr sz="3600" spc="-75" dirty="0" smtClean="0">
                <a:latin typeface="Times New Roman" panose="02020603050405020304" pitchFamily="18" charset="0"/>
                <a:cs typeface="Times New Roman" panose="02020603050405020304" pitchFamily="18" charset="0"/>
              </a:rPr>
              <a:t>Wider </a:t>
            </a:r>
            <a:r>
              <a:rPr sz="3600" spc="-150" dirty="0">
                <a:latin typeface="Times New Roman" panose="02020603050405020304" pitchFamily="18" charset="0"/>
                <a:cs typeface="Times New Roman" panose="02020603050405020304" pitchFamily="18" charset="0"/>
              </a:rPr>
              <a:t>geographical</a:t>
            </a:r>
            <a:r>
              <a:rPr sz="3600" spc="-165" dirty="0">
                <a:latin typeface="Times New Roman" panose="02020603050405020304" pitchFamily="18" charset="0"/>
                <a:cs typeface="Times New Roman" panose="02020603050405020304" pitchFamily="18" charset="0"/>
              </a:rPr>
              <a:t> </a:t>
            </a:r>
            <a:r>
              <a:rPr sz="3600" spc="-165" dirty="0" smtClean="0">
                <a:latin typeface="Times New Roman" panose="02020603050405020304" pitchFamily="18" charset="0"/>
                <a:cs typeface="Times New Roman" panose="02020603050405020304" pitchFamily="18" charset="0"/>
              </a:rPr>
              <a:t>area</a:t>
            </a:r>
            <a:r>
              <a:rPr lang="en-IN" sz="3600" spc="-165" dirty="0" smtClean="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1140" y="100077"/>
            <a:ext cx="8303260" cy="320601"/>
          </a:xfrm>
          <a:prstGeom prst="rect">
            <a:avLst/>
          </a:prstGeom>
        </p:spPr>
        <p:txBody>
          <a:bodyPr vert="horz" wrap="square" lIns="0" tIns="12700" rIns="0" bIns="0" rtlCol="0">
            <a:spAutoFit/>
          </a:bodyPr>
          <a:lstStyle/>
          <a:p>
            <a:pPr marL="12700">
              <a:lnSpc>
                <a:spcPct val="100000"/>
              </a:lnSpc>
              <a:spcBef>
                <a:spcPts val="100"/>
              </a:spcBef>
              <a:tabLst>
                <a:tab pos="2570480" algn="l"/>
              </a:tabLst>
            </a:pPr>
            <a:r>
              <a:rPr sz="2000" b="1" i="1" dirty="0">
                <a:solidFill>
                  <a:srgbClr val="0000CC"/>
                </a:solidFill>
                <a:latin typeface="Times New Roman"/>
                <a:cs typeface="Times New Roman"/>
              </a:rPr>
              <a:t>Layered</a:t>
            </a:r>
            <a:r>
              <a:rPr sz="2000" b="1" i="1" spc="-125" dirty="0">
                <a:solidFill>
                  <a:srgbClr val="0000CC"/>
                </a:solidFill>
                <a:latin typeface="Times New Roman"/>
                <a:cs typeface="Times New Roman"/>
              </a:rPr>
              <a:t> </a:t>
            </a:r>
            <a:r>
              <a:rPr sz="2000" b="1" i="1" dirty="0">
                <a:solidFill>
                  <a:srgbClr val="0000CC"/>
                </a:solidFill>
                <a:latin typeface="Times New Roman"/>
                <a:cs typeface="Times New Roman"/>
              </a:rPr>
              <a:t>Architecture</a:t>
            </a:r>
            <a:r>
              <a:rPr sz="2000" b="1" i="1" spc="459" dirty="0">
                <a:solidFill>
                  <a:srgbClr val="0000CC"/>
                </a:solidFill>
                <a:latin typeface="Times New Roman"/>
                <a:cs typeface="Times New Roman"/>
              </a:rPr>
              <a:t> </a:t>
            </a:r>
            <a:r>
              <a:rPr sz="2000" b="1" i="1" dirty="0">
                <a:solidFill>
                  <a:srgbClr val="0000CC"/>
                </a:solidFill>
                <a:latin typeface="Times New Roman"/>
                <a:cs typeface="Times New Roman"/>
              </a:rPr>
              <a:t>:-	</a:t>
            </a:r>
            <a:r>
              <a:rPr sz="2000" b="1" i="1" spc="-5" dirty="0">
                <a:latin typeface="Times New Roman"/>
                <a:cs typeface="Times New Roman"/>
              </a:rPr>
              <a:t>Communication </a:t>
            </a:r>
            <a:r>
              <a:rPr sz="2000" b="1" i="1" dirty="0">
                <a:latin typeface="Times New Roman"/>
                <a:cs typeface="Times New Roman"/>
              </a:rPr>
              <a:t>through an</a:t>
            </a:r>
            <a:r>
              <a:rPr sz="2000" b="1" i="1" spc="-75" dirty="0">
                <a:latin typeface="Times New Roman"/>
                <a:cs typeface="Times New Roman"/>
              </a:rPr>
              <a:t> </a:t>
            </a:r>
            <a:r>
              <a:rPr sz="2000" b="1" i="1" dirty="0">
                <a:latin typeface="Times New Roman"/>
                <a:cs typeface="Times New Roman"/>
              </a:rPr>
              <a:t>internet</a:t>
            </a:r>
          </a:p>
        </p:txBody>
      </p:sp>
      <p:sp>
        <p:nvSpPr>
          <p:cNvPr id="3" name="object 3"/>
          <p:cNvSpPr/>
          <p:nvPr/>
        </p:nvSpPr>
        <p:spPr>
          <a:xfrm>
            <a:off x="222504" y="1090304"/>
            <a:ext cx="8692896" cy="186625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365527" y="1531939"/>
            <a:ext cx="6407785" cy="1741805"/>
          </a:xfrm>
          <a:custGeom>
            <a:avLst/>
            <a:gdLst/>
            <a:ahLst/>
            <a:cxnLst/>
            <a:rect l="l" t="t" r="r" b="b"/>
            <a:pathLst>
              <a:path w="6407784" h="1741804">
                <a:moveTo>
                  <a:pt x="3415737" y="623900"/>
                </a:moveTo>
                <a:lnTo>
                  <a:pt x="3415737" y="1716190"/>
                </a:lnTo>
                <a:lnTo>
                  <a:pt x="3440849" y="1741592"/>
                </a:lnTo>
                <a:lnTo>
                  <a:pt x="4771992" y="1741592"/>
                </a:lnTo>
                <a:lnTo>
                  <a:pt x="4797104" y="1716190"/>
                </a:lnTo>
                <a:lnTo>
                  <a:pt x="3465961" y="1716190"/>
                </a:lnTo>
                <a:lnTo>
                  <a:pt x="3440849" y="1690790"/>
                </a:lnTo>
                <a:lnTo>
                  <a:pt x="3465961" y="1690790"/>
                </a:lnTo>
                <a:lnTo>
                  <a:pt x="3465961" y="649351"/>
                </a:lnTo>
                <a:lnTo>
                  <a:pt x="3440849" y="649351"/>
                </a:lnTo>
                <a:lnTo>
                  <a:pt x="3415737" y="623900"/>
                </a:lnTo>
                <a:close/>
              </a:path>
              <a:path w="6407784" h="1741804">
                <a:moveTo>
                  <a:pt x="5123612" y="979573"/>
                </a:moveTo>
                <a:lnTo>
                  <a:pt x="5123612" y="1716190"/>
                </a:lnTo>
                <a:lnTo>
                  <a:pt x="5148723" y="1741592"/>
                </a:lnTo>
                <a:lnTo>
                  <a:pt x="6382544" y="1741592"/>
                </a:lnTo>
                <a:lnTo>
                  <a:pt x="6407656" y="1716190"/>
                </a:lnTo>
                <a:lnTo>
                  <a:pt x="5173835" y="1716190"/>
                </a:lnTo>
                <a:lnTo>
                  <a:pt x="5148723" y="1690790"/>
                </a:lnTo>
                <a:lnTo>
                  <a:pt x="5173835" y="1690790"/>
                </a:lnTo>
                <a:lnTo>
                  <a:pt x="5173835" y="1004970"/>
                </a:lnTo>
                <a:lnTo>
                  <a:pt x="5148723" y="1004970"/>
                </a:lnTo>
                <a:lnTo>
                  <a:pt x="5123612" y="979573"/>
                </a:lnTo>
                <a:close/>
              </a:path>
              <a:path w="6407784" h="1741804">
                <a:moveTo>
                  <a:pt x="50231" y="0"/>
                </a:moveTo>
                <a:lnTo>
                  <a:pt x="0" y="0"/>
                </a:lnTo>
                <a:lnTo>
                  <a:pt x="0" y="1706665"/>
                </a:lnTo>
                <a:lnTo>
                  <a:pt x="25115" y="1732066"/>
                </a:lnTo>
                <a:lnTo>
                  <a:pt x="1397090" y="1732066"/>
                </a:lnTo>
                <a:lnTo>
                  <a:pt x="1422202" y="1706665"/>
                </a:lnTo>
                <a:lnTo>
                  <a:pt x="50231" y="1706665"/>
                </a:lnTo>
                <a:lnTo>
                  <a:pt x="25115" y="1681263"/>
                </a:lnTo>
                <a:lnTo>
                  <a:pt x="50231" y="1681263"/>
                </a:lnTo>
                <a:lnTo>
                  <a:pt x="50231" y="0"/>
                </a:lnTo>
                <a:close/>
              </a:path>
              <a:path w="6407784" h="1741804">
                <a:moveTo>
                  <a:pt x="1715704" y="954122"/>
                </a:moveTo>
                <a:lnTo>
                  <a:pt x="1715704" y="1706665"/>
                </a:lnTo>
                <a:lnTo>
                  <a:pt x="1740816" y="1732066"/>
                </a:lnTo>
                <a:lnTo>
                  <a:pt x="3071959" y="1732066"/>
                </a:lnTo>
                <a:lnTo>
                  <a:pt x="3097070" y="1706665"/>
                </a:lnTo>
                <a:lnTo>
                  <a:pt x="1765981" y="1706665"/>
                </a:lnTo>
                <a:lnTo>
                  <a:pt x="1740816" y="1681263"/>
                </a:lnTo>
                <a:lnTo>
                  <a:pt x="1765981" y="1681263"/>
                </a:lnTo>
                <a:lnTo>
                  <a:pt x="1765981" y="979573"/>
                </a:lnTo>
                <a:lnTo>
                  <a:pt x="1740816" y="979573"/>
                </a:lnTo>
                <a:lnTo>
                  <a:pt x="1715704" y="954122"/>
                </a:lnTo>
                <a:close/>
              </a:path>
              <a:path w="6407784" h="1741804">
                <a:moveTo>
                  <a:pt x="3465961" y="1690790"/>
                </a:moveTo>
                <a:lnTo>
                  <a:pt x="3440849" y="1690790"/>
                </a:lnTo>
                <a:lnTo>
                  <a:pt x="3465961" y="1716190"/>
                </a:lnTo>
                <a:lnTo>
                  <a:pt x="3465961" y="1690790"/>
                </a:lnTo>
                <a:close/>
              </a:path>
              <a:path w="6407784" h="1741804">
                <a:moveTo>
                  <a:pt x="4746880" y="1690790"/>
                </a:moveTo>
                <a:lnTo>
                  <a:pt x="3465961" y="1690790"/>
                </a:lnTo>
                <a:lnTo>
                  <a:pt x="3465961" y="1716190"/>
                </a:lnTo>
                <a:lnTo>
                  <a:pt x="4746880" y="1716190"/>
                </a:lnTo>
                <a:lnTo>
                  <a:pt x="4746880" y="1690790"/>
                </a:lnTo>
                <a:close/>
              </a:path>
              <a:path w="6407784" h="1741804">
                <a:moveTo>
                  <a:pt x="5148723" y="954122"/>
                </a:moveTo>
                <a:lnTo>
                  <a:pt x="4771992" y="954122"/>
                </a:lnTo>
                <a:lnTo>
                  <a:pt x="4746880" y="979573"/>
                </a:lnTo>
                <a:lnTo>
                  <a:pt x="4746880" y="1716190"/>
                </a:lnTo>
                <a:lnTo>
                  <a:pt x="4771992" y="1690790"/>
                </a:lnTo>
                <a:lnTo>
                  <a:pt x="4797104" y="1690790"/>
                </a:lnTo>
                <a:lnTo>
                  <a:pt x="4797104" y="1004970"/>
                </a:lnTo>
                <a:lnTo>
                  <a:pt x="4771992" y="1004970"/>
                </a:lnTo>
                <a:lnTo>
                  <a:pt x="4797104" y="979573"/>
                </a:lnTo>
                <a:lnTo>
                  <a:pt x="5173835" y="979573"/>
                </a:lnTo>
                <a:lnTo>
                  <a:pt x="5148723" y="954122"/>
                </a:lnTo>
                <a:close/>
              </a:path>
              <a:path w="6407784" h="1741804">
                <a:moveTo>
                  <a:pt x="4797104" y="1690790"/>
                </a:moveTo>
                <a:lnTo>
                  <a:pt x="4771992" y="1690790"/>
                </a:lnTo>
                <a:lnTo>
                  <a:pt x="4746880" y="1716190"/>
                </a:lnTo>
                <a:lnTo>
                  <a:pt x="4797104" y="1716190"/>
                </a:lnTo>
                <a:lnTo>
                  <a:pt x="4797104" y="1690790"/>
                </a:lnTo>
                <a:close/>
              </a:path>
              <a:path w="6407784" h="1741804">
                <a:moveTo>
                  <a:pt x="5173835" y="1690790"/>
                </a:moveTo>
                <a:lnTo>
                  <a:pt x="5148723" y="1690790"/>
                </a:lnTo>
                <a:lnTo>
                  <a:pt x="5173835" y="1716190"/>
                </a:lnTo>
                <a:lnTo>
                  <a:pt x="5173835" y="1690790"/>
                </a:lnTo>
                <a:close/>
              </a:path>
              <a:path w="6407784" h="1741804">
                <a:moveTo>
                  <a:pt x="6357432" y="1690790"/>
                </a:moveTo>
                <a:lnTo>
                  <a:pt x="5173835" y="1690790"/>
                </a:lnTo>
                <a:lnTo>
                  <a:pt x="5173835" y="1716190"/>
                </a:lnTo>
                <a:lnTo>
                  <a:pt x="6357432" y="1716190"/>
                </a:lnTo>
                <a:lnTo>
                  <a:pt x="6357432" y="1690790"/>
                </a:lnTo>
                <a:close/>
              </a:path>
              <a:path w="6407784" h="1741804">
                <a:moveTo>
                  <a:pt x="6407656" y="38096"/>
                </a:moveTo>
                <a:lnTo>
                  <a:pt x="6357432" y="38096"/>
                </a:lnTo>
                <a:lnTo>
                  <a:pt x="6357432" y="1716190"/>
                </a:lnTo>
                <a:lnTo>
                  <a:pt x="6382544" y="1690790"/>
                </a:lnTo>
                <a:lnTo>
                  <a:pt x="6407656" y="1690790"/>
                </a:lnTo>
                <a:lnTo>
                  <a:pt x="6407656" y="38096"/>
                </a:lnTo>
                <a:close/>
              </a:path>
              <a:path w="6407784" h="1741804">
                <a:moveTo>
                  <a:pt x="6407656" y="1690790"/>
                </a:moveTo>
                <a:lnTo>
                  <a:pt x="6382544" y="1690790"/>
                </a:lnTo>
                <a:lnTo>
                  <a:pt x="6357432" y="1716190"/>
                </a:lnTo>
                <a:lnTo>
                  <a:pt x="6407656" y="1716190"/>
                </a:lnTo>
                <a:lnTo>
                  <a:pt x="6407656" y="1690790"/>
                </a:lnTo>
                <a:close/>
              </a:path>
              <a:path w="6407784" h="1741804">
                <a:moveTo>
                  <a:pt x="50231" y="1681263"/>
                </a:moveTo>
                <a:lnTo>
                  <a:pt x="25115" y="1681263"/>
                </a:lnTo>
                <a:lnTo>
                  <a:pt x="50231" y="1706665"/>
                </a:lnTo>
                <a:lnTo>
                  <a:pt x="50231" y="1681263"/>
                </a:lnTo>
                <a:close/>
              </a:path>
              <a:path w="6407784" h="1741804">
                <a:moveTo>
                  <a:pt x="1371925" y="1681263"/>
                </a:moveTo>
                <a:lnTo>
                  <a:pt x="50231" y="1681263"/>
                </a:lnTo>
                <a:lnTo>
                  <a:pt x="50231" y="1706665"/>
                </a:lnTo>
                <a:lnTo>
                  <a:pt x="1371925" y="1706665"/>
                </a:lnTo>
                <a:lnTo>
                  <a:pt x="1371925" y="1681263"/>
                </a:lnTo>
                <a:close/>
              </a:path>
              <a:path w="6407784" h="1741804">
                <a:moveTo>
                  <a:pt x="1740816" y="928724"/>
                </a:moveTo>
                <a:lnTo>
                  <a:pt x="1397090" y="928724"/>
                </a:lnTo>
                <a:lnTo>
                  <a:pt x="1371925" y="954122"/>
                </a:lnTo>
                <a:lnTo>
                  <a:pt x="1371925" y="1706665"/>
                </a:lnTo>
                <a:lnTo>
                  <a:pt x="1397090" y="1681263"/>
                </a:lnTo>
                <a:lnTo>
                  <a:pt x="1422202" y="1681263"/>
                </a:lnTo>
                <a:lnTo>
                  <a:pt x="1422202" y="979573"/>
                </a:lnTo>
                <a:lnTo>
                  <a:pt x="1397090" y="979573"/>
                </a:lnTo>
                <a:lnTo>
                  <a:pt x="1422202" y="954122"/>
                </a:lnTo>
                <a:lnTo>
                  <a:pt x="1765981" y="954122"/>
                </a:lnTo>
                <a:lnTo>
                  <a:pt x="1740816" y="928724"/>
                </a:lnTo>
                <a:close/>
              </a:path>
              <a:path w="6407784" h="1741804">
                <a:moveTo>
                  <a:pt x="1422202" y="1681263"/>
                </a:moveTo>
                <a:lnTo>
                  <a:pt x="1397090" y="1681263"/>
                </a:lnTo>
                <a:lnTo>
                  <a:pt x="1371925" y="1706665"/>
                </a:lnTo>
                <a:lnTo>
                  <a:pt x="1422202" y="1706665"/>
                </a:lnTo>
                <a:lnTo>
                  <a:pt x="1422202" y="1681263"/>
                </a:lnTo>
                <a:close/>
              </a:path>
              <a:path w="6407784" h="1741804">
                <a:moveTo>
                  <a:pt x="1765981" y="1681263"/>
                </a:moveTo>
                <a:lnTo>
                  <a:pt x="1740816" y="1681263"/>
                </a:lnTo>
                <a:lnTo>
                  <a:pt x="1765981" y="1706665"/>
                </a:lnTo>
                <a:lnTo>
                  <a:pt x="1765981" y="1681263"/>
                </a:lnTo>
                <a:close/>
              </a:path>
              <a:path w="6407784" h="1741804">
                <a:moveTo>
                  <a:pt x="3046847" y="1681263"/>
                </a:moveTo>
                <a:lnTo>
                  <a:pt x="1765981" y="1681263"/>
                </a:lnTo>
                <a:lnTo>
                  <a:pt x="1765981" y="1706665"/>
                </a:lnTo>
                <a:lnTo>
                  <a:pt x="3046847" y="1706665"/>
                </a:lnTo>
                <a:lnTo>
                  <a:pt x="3046847" y="1681263"/>
                </a:lnTo>
                <a:close/>
              </a:path>
              <a:path w="6407784" h="1741804">
                <a:moveTo>
                  <a:pt x="3440849" y="598503"/>
                </a:moveTo>
                <a:lnTo>
                  <a:pt x="3071959" y="598503"/>
                </a:lnTo>
                <a:lnTo>
                  <a:pt x="3046847" y="623900"/>
                </a:lnTo>
                <a:lnTo>
                  <a:pt x="3046847" y="1706665"/>
                </a:lnTo>
                <a:lnTo>
                  <a:pt x="3071959" y="1681263"/>
                </a:lnTo>
                <a:lnTo>
                  <a:pt x="3097070" y="1681263"/>
                </a:lnTo>
                <a:lnTo>
                  <a:pt x="3097070" y="649351"/>
                </a:lnTo>
                <a:lnTo>
                  <a:pt x="3071959" y="649351"/>
                </a:lnTo>
                <a:lnTo>
                  <a:pt x="3097070" y="623900"/>
                </a:lnTo>
                <a:lnTo>
                  <a:pt x="3465961" y="623900"/>
                </a:lnTo>
                <a:lnTo>
                  <a:pt x="3440849" y="598503"/>
                </a:lnTo>
                <a:close/>
              </a:path>
              <a:path w="6407784" h="1741804">
                <a:moveTo>
                  <a:pt x="3097070" y="1681263"/>
                </a:moveTo>
                <a:lnTo>
                  <a:pt x="3071959" y="1681263"/>
                </a:lnTo>
                <a:lnTo>
                  <a:pt x="3046847" y="1706665"/>
                </a:lnTo>
                <a:lnTo>
                  <a:pt x="3097070" y="1706665"/>
                </a:lnTo>
                <a:lnTo>
                  <a:pt x="3097070" y="1681263"/>
                </a:lnTo>
                <a:close/>
              </a:path>
              <a:path w="6407784" h="1741804">
                <a:moveTo>
                  <a:pt x="4797104" y="979573"/>
                </a:moveTo>
                <a:lnTo>
                  <a:pt x="4771992" y="1004970"/>
                </a:lnTo>
                <a:lnTo>
                  <a:pt x="4797104" y="1004970"/>
                </a:lnTo>
                <a:lnTo>
                  <a:pt x="4797104" y="979573"/>
                </a:lnTo>
                <a:close/>
              </a:path>
              <a:path w="6407784" h="1741804">
                <a:moveTo>
                  <a:pt x="5123612" y="979573"/>
                </a:moveTo>
                <a:lnTo>
                  <a:pt x="4797104" y="979573"/>
                </a:lnTo>
                <a:lnTo>
                  <a:pt x="4797104" y="1004970"/>
                </a:lnTo>
                <a:lnTo>
                  <a:pt x="5123612" y="1004970"/>
                </a:lnTo>
                <a:lnTo>
                  <a:pt x="5123612" y="979573"/>
                </a:lnTo>
                <a:close/>
              </a:path>
              <a:path w="6407784" h="1741804">
                <a:moveTo>
                  <a:pt x="5173835" y="979573"/>
                </a:moveTo>
                <a:lnTo>
                  <a:pt x="5123612" y="979573"/>
                </a:lnTo>
                <a:lnTo>
                  <a:pt x="5148723" y="1004970"/>
                </a:lnTo>
                <a:lnTo>
                  <a:pt x="5173835" y="1004970"/>
                </a:lnTo>
                <a:lnTo>
                  <a:pt x="5173835" y="979573"/>
                </a:lnTo>
                <a:close/>
              </a:path>
              <a:path w="6407784" h="1741804">
                <a:moveTo>
                  <a:pt x="1422202" y="954122"/>
                </a:moveTo>
                <a:lnTo>
                  <a:pt x="1397090" y="979573"/>
                </a:lnTo>
                <a:lnTo>
                  <a:pt x="1422202" y="979573"/>
                </a:lnTo>
                <a:lnTo>
                  <a:pt x="1422202" y="954122"/>
                </a:lnTo>
                <a:close/>
              </a:path>
              <a:path w="6407784" h="1741804">
                <a:moveTo>
                  <a:pt x="1715704" y="954122"/>
                </a:moveTo>
                <a:lnTo>
                  <a:pt x="1422202" y="954122"/>
                </a:lnTo>
                <a:lnTo>
                  <a:pt x="1422202" y="979573"/>
                </a:lnTo>
                <a:lnTo>
                  <a:pt x="1715704" y="979573"/>
                </a:lnTo>
                <a:lnTo>
                  <a:pt x="1715704" y="954122"/>
                </a:lnTo>
                <a:close/>
              </a:path>
              <a:path w="6407784" h="1741804">
                <a:moveTo>
                  <a:pt x="1765981" y="954122"/>
                </a:moveTo>
                <a:lnTo>
                  <a:pt x="1715704" y="954122"/>
                </a:lnTo>
                <a:lnTo>
                  <a:pt x="1740816" y="979573"/>
                </a:lnTo>
                <a:lnTo>
                  <a:pt x="1765981" y="979573"/>
                </a:lnTo>
                <a:lnTo>
                  <a:pt x="1765981" y="954122"/>
                </a:lnTo>
                <a:close/>
              </a:path>
              <a:path w="6407784" h="1741804">
                <a:moveTo>
                  <a:pt x="3097070" y="623900"/>
                </a:moveTo>
                <a:lnTo>
                  <a:pt x="3071959" y="649351"/>
                </a:lnTo>
                <a:lnTo>
                  <a:pt x="3097070" y="649351"/>
                </a:lnTo>
                <a:lnTo>
                  <a:pt x="3097070" y="623900"/>
                </a:lnTo>
                <a:close/>
              </a:path>
              <a:path w="6407784" h="1741804">
                <a:moveTo>
                  <a:pt x="3415737" y="623900"/>
                </a:moveTo>
                <a:lnTo>
                  <a:pt x="3097070" y="623900"/>
                </a:lnTo>
                <a:lnTo>
                  <a:pt x="3097070" y="649351"/>
                </a:lnTo>
                <a:lnTo>
                  <a:pt x="3415737" y="649351"/>
                </a:lnTo>
                <a:lnTo>
                  <a:pt x="3415737" y="623900"/>
                </a:lnTo>
                <a:close/>
              </a:path>
              <a:path w="6407784" h="1741804">
                <a:moveTo>
                  <a:pt x="3465961" y="623900"/>
                </a:moveTo>
                <a:lnTo>
                  <a:pt x="3415737" y="623900"/>
                </a:lnTo>
                <a:lnTo>
                  <a:pt x="3440849" y="649351"/>
                </a:lnTo>
                <a:lnTo>
                  <a:pt x="3465961" y="649351"/>
                </a:lnTo>
                <a:lnTo>
                  <a:pt x="3465961" y="623900"/>
                </a:lnTo>
                <a:close/>
              </a:path>
            </a:pathLst>
          </a:custGeom>
          <a:solidFill>
            <a:srgbClr val="EC1C23"/>
          </a:solidFill>
        </p:spPr>
        <p:txBody>
          <a:bodyPr wrap="square" lIns="0" tIns="0" rIns="0" bIns="0" rtlCol="0"/>
          <a:lstStyle/>
          <a:p>
            <a:endParaRPr dirty="0"/>
          </a:p>
        </p:txBody>
      </p:sp>
      <p:sp>
        <p:nvSpPr>
          <p:cNvPr id="5" name="object 5"/>
          <p:cNvSpPr/>
          <p:nvPr/>
        </p:nvSpPr>
        <p:spPr>
          <a:xfrm>
            <a:off x="7653876" y="1447816"/>
            <a:ext cx="189981" cy="17301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219200" y="4037076"/>
            <a:ext cx="6992111" cy="2302633"/>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222247" y="3715079"/>
            <a:ext cx="6958583" cy="315900"/>
          </a:xfrm>
          <a:prstGeom prst="rect">
            <a:avLst/>
          </a:prstGeom>
          <a:blipFill>
            <a:blip r:embed="rId5" cstate="print"/>
            <a:stretch>
              <a:fillRect/>
            </a:stretch>
          </a:blipFill>
        </p:spPr>
        <p:txBody>
          <a:bodyPr wrap="square" lIns="0" tIns="0" rIns="0" bIns="0" rtlCol="0"/>
          <a:lstStyle/>
          <a:p>
            <a:endParaRPr dirty="0"/>
          </a:p>
        </p:txBody>
      </p:sp>
      <p:sp>
        <p:nvSpPr>
          <p:cNvPr id="8" name="object 8"/>
          <p:cNvSpPr txBox="1"/>
          <p:nvPr/>
        </p:nvSpPr>
        <p:spPr>
          <a:xfrm>
            <a:off x="222504" y="515034"/>
            <a:ext cx="7686827" cy="289823"/>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imes New Roman" panose="02020603050405020304" pitchFamily="18" charset="0"/>
                <a:cs typeface="Times New Roman" panose="02020603050405020304" pitchFamily="18" charset="0"/>
              </a:rPr>
              <a:t>Different </a:t>
            </a:r>
            <a:r>
              <a:rPr sz="1800" spc="-100" dirty="0">
                <a:latin typeface="Times New Roman" panose="02020603050405020304" pitchFamily="18" charset="0"/>
                <a:cs typeface="Times New Roman" panose="02020603050405020304" pitchFamily="18" charset="0"/>
              </a:rPr>
              <a:t>devices </a:t>
            </a:r>
            <a:r>
              <a:rPr sz="1800" spc="-75" dirty="0">
                <a:latin typeface="Times New Roman" panose="02020603050405020304" pitchFamily="18" charset="0"/>
                <a:cs typeface="Times New Roman" panose="02020603050405020304" pitchFamily="18" charset="0"/>
              </a:rPr>
              <a:t>contains </a:t>
            </a:r>
            <a:r>
              <a:rPr sz="1800" spc="-20" dirty="0">
                <a:latin typeface="Times New Roman" panose="02020603050405020304" pitchFamily="18" charset="0"/>
                <a:cs typeface="Times New Roman" panose="02020603050405020304" pitchFamily="18" charset="0"/>
              </a:rPr>
              <a:t>different </a:t>
            </a:r>
            <a:r>
              <a:rPr sz="1800" spc="-55" dirty="0">
                <a:latin typeface="Times New Roman" panose="02020603050405020304" pitchFamily="18" charset="0"/>
                <a:cs typeface="Times New Roman" panose="02020603050405020304" pitchFamily="18" charset="0"/>
              </a:rPr>
              <a:t>number </a:t>
            </a:r>
            <a:r>
              <a:rPr sz="1800" spc="-5" dirty="0">
                <a:latin typeface="Times New Roman" panose="02020603050405020304" pitchFamily="18" charset="0"/>
                <a:cs typeface="Times New Roman" panose="02020603050405020304" pitchFamily="18" charset="0"/>
              </a:rPr>
              <a:t>of </a:t>
            </a:r>
            <a:r>
              <a:rPr sz="1800" spc="-100" dirty="0">
                <a:latin typeface="Times New Roman" panose="02020603050405020304" pitchFamily="18" charset="0"/>
                <a:cs typeface="Times New Roman" panose="02020603050405020304" pitchFamily="18" charset="0"/>
              </a:rPr>
              <a:t>layers </a:t>
            </a:r>
            <a:r>
              <a:rPr sz="1800" spc="-75" dirty="0">
                <a:latin typeface="Times New Roman" panose="02020603050405020304" pitchFamily="18" charset="0"/>
                <a:cs typeface="Times New Roman" panose="02020603050405020304" pitchFamily="18" charset="0"/>
              </a:rPr>
              <a:t>depending </a:t>
            </a:r>
            <a:r>
              <a:rPr sz="1800" spc="-60" dirty="0">
                <a:latin typeface="Times New Roman" panose="02020603050405020304" pitchFamily="18" charset="0"/>
                <a:cs typeface="Times New Roman" panose="02020603050405020304" pitchFamily="18" charset="0"/>
              </a:rPr>
              <a:t>on </a:t>
            </a:r>
            <a:r>
              <a:rPr sz="1800" spc="-5" dirty="0">
                <a:latin typeface="Times New Roman" panose="02020603050405020304" pitchFamily="18" charset="0"/>
                <a:cs typeface="Times New Roman" panose="02020603050405020304" pitchFamily="18" charset="0"/>
              </a:rPr>
              <a:t>their</a:t>
            </a:r>
            <a:r>
              <a:rPr sz="1800" spc="-305" dirty="0">
                <a:latin typeface="Times New Roman" panose="02020603050405020304" pitchFamily="18" charset="0"/>
                <a:cs typeface="Times New Roman" panose="02020603050405020304" pitchFamily="18" charset="0"/>
              </a:rPr>
              <a:t> </a:t>
            </a:r>
            <a:r>
              <a:rPr lang="en-IN" sz="1800" spc="-305" dirty="0" smtClean="0">
                <a:latin typeface="Times New Roman" panose="02020603050405020304" pitchFamily="18" charset="0"/>
                <a:cs typeface="Times New Roman" panose="02020603050405020304" pitchFamily="18" charset="0"/>
              </a:rPr>
              <a:t>  </a:t>
            </a:r>
            <a:r>
              <a:rPr sz="1800" spc="-45" dirty="0" smtClean="0">
                <a:latin typeface="Times New Roman" panose="02020603050405020304" pitchFamily="18" charset="0"/>
                <a:cs typeface="Times New Roman" panose="02020603050405020304" pitchFamily="18" charset="0"/>
              </a:rPr>
              <a:t>role</a:t>
            </a:r>
            <a:endParaRPr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9749" y="0"/>
            <a:ext cx="8410851" cy="505267"/>
          </a:xfrm>
          <a:prstGeom prst="rect">
            <a:avLst/>
          </a:prstGeom>
        </p:spPr>
        <p:txBody>
          <a:bodyPr vert="horz" wrap="square" lIns="0" tIns="12700" rIns="0" bIns="0" rtlCol="0">
            <a:spAutoFit/>
          </a:bodyPr>
          <a:lstStyle/>
          <a:p>
            <a:pPr marL="12700">
              <a:lnSpc>
                <a:spcPct val="100000"/>
              </a:lnSpc>
              <a:spcBef>
                <a:spcPts val="100"/>
              </a:spcBef>
            </a:pPr>
            <a:r>
              <a:rPr sz="3200" b="1" dirty="0" smtClean="0">
                <a:latin typeface="Times New Roman"/>
                <a:cs typeface="Times New Roman"/>
              </a:rPr>
              <a:t>Logical </a:t>
            </a:r>
            <a:r>
              <a:rPr sz="3200" b="1" dirty="0">
                <a:latin typeface="Times New Roman"/>
                <a:cs typeface="Times New Roman"/>
              </a:rPr>
              <a:t>connections between </a:t>
            </a:r>
            <a:r>
              <a:rPr sz="3200" b="1" spc="-5" dirty="0">
                <a:latin typeface="Times New Roman"/>
                <a:cs typeface="Times New Roman"/>
              </a:rPr>
              <a:t>layers in</a:t>
            </a:r>
            <a:r>
              <a:rPr sz="3200" b="1" spc="-190" dirty="0">
                <a:latin typeface="Times New Roman"/>
                <a:cs typeface="Times New Roman"/>
              </a:rPr>
              <a:t> </a:t>
            </a:r>
            <a:r>
              <a:rPr sz="3200" b="1" dirty="0">
                <a:latin typeface="Times New Roman"/>
                <a:cs typeface="Times New Roman"/>
              </a:rPr>
              <a:t>TCP/IP</a:t>
            </a:r>
          </a:p>
        </p:txBody>
      </p:sp>
      <p:sp>
        <p:nvSpPr>
          <p:cNvPr id="3" name="object 3"/>
          <p:cNvSpPr/>
          <p:nvPr/>
        </p:nvSpPr>
        <p:spPr>
          <a:xfrm>
            <a:off x="1076202" y="4520831"/>
            <a:ext cx="7127359" cy="113304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84404" y="1798947"/>
            <a:ext cx="8730996" cy="2259483"/>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1661114"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6" name="object 6"/>
          <p:cNvSpPr/>
          <p:nvPr/>
        </p:nvSpPr>
        <p:spPr>
          <a:xfrm>
            <a:off x="1805081"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7" name="object 7"/>
          <p:cNvSpPr/>
          <p:nvPr/>
        </p:nvSpPr>
        <p:spPr>
          <a:xfrm>
            <a:off x="1949052"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8" name="object 8"/>
          <p:cNvSpPr/>
          <p:nvPr/>
        </p:nvSpPr>
        <p:spPr>
          <a:xfrm>
            <a:off x="2093018" y="2754690"/>
            <a:ext cx="96520" cy="0"/>
          </a:xfrm>
          <a:custGeom>
            <a:avLst/>
            <a:gdLst/>
            <a:ahLst/>
            <a:cxnLst/>
            <a:rect l="l" t="t" r="r" b="b"/>
            <a:pathLst>
              <a:path w="96519">
                <a:moveTo>
                  <a:pt x="0" y="0"/>
                </a:moveTo>
                <a:lnTo>
                  <a:pt x="95999" y="0"/>
                </a:lnTo>
              </a:path>
            </a:pathLst>
          </a:custGeom>
          <a:ln w="30185">
            <a:solidFill>
              <a:srgbClr val="EC1C23"/>
            </a:solidFill>
          </a:ln>
        </p:spPr>
        <p:txBody>
          <a:bodyPr wrap="square" lIns="0" tIns="0" rIns="0" bIns="0" rtlCol="0"/>
          <a:lstStyle/>
          <a:p>
            <a:endParaRPr dirty="0"/>
          </a:p>
        </p:txBody>
      </p:sp>
      <p:sp>
        <p:nvSpPr>
          <p:cNvPr id="9" name="object 9"/>
          <p:cNvSpPr/>
          <p:nvPr/>
        </p:nvSpPr>
        <p:spPr>
          <a:xfrm>
            <a:off x="2237000"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0" name="object 10"/>
          <p:cNvSpPr/>
          <p:nvPr/>
        </p:nvSpPr>
        <p:spPr>
          <a:xfrm>
            <a:off x="2380946" y="2754690"/>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11" name="object 11"/>
          <p:cNvSpPr/>
          <p:nvPr/>
        </p:nvSpPr>
        <p:spPr>
          <a:xfrm>
            <a:off x="2524943"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2" name="object 12"/>
          <p:cNvSpPr/>
          <p:nvPr/>
        </p:nvSpPr>
        <p:spPr>
          <a:xfrm>
            <a:off x="2668889"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3" name="object 13"/>
          <p:cNvSpPr/>
          <p:nvPr/>
        </p:nvSpPr>
        <p:spPr>
          <a:xfrm>
            <a:off x="2812886"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4" name="object 14"/>
          <p:cNvSpPr/>
          <p:nvPr/>
        </p:nvSpPr>
        <p:spPr>
          <a:xfrm>
            <a:off x="2956832"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5" name="object 15"/>
          <p:cNvSpPr/>
          <p:nvPr/>
        </p:nvSpPr>
        <p:spPr>
          <a:xfrm>
            <a:off x="3100778" y="2754690"/>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16" name="object 16"/>
          <p:cNvSpPr/>
          <p:nvPr/>
        </p:nvSpPr>
        <p:spPr>
          <a:xfrm>
            <a:off x="3244775"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17" name="object 17"/>
          <p:cNvSpPr/>
          <p:nvPr/>
        </p:nvSpPr>
        <p:spPr>
          <a:xfrm>
            <a:off x="3388721"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18" name="object 18"/>
          <p:cNvSpPr/>
          <p:nvPr/>
        </p:nvSpPr>
        <p:spPr>
          <a:xfrm>
            <a:off x="353271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19" name="object 19"/>
          <p:cNvSpPr/>
          <p:nvPr/>
        </p:nvSpPr>
        <p:spPr>
          <a:xfrm>
            <a:off x="3676663"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0" name="object 20"/>
          <p:cNvSpPr/>
          <p:nvPr/>
        </p:nvSpPr>
        <p:spPr>
          <a:xfrm>
            <a:off x="382066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1" name="object 21"/>
          <p:cNvSpPr/>
          <p:nvPr/>
        </p:nvSpPr>
        <p:spPr>
          <a:xfrm>
            <a:off x="396460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2" name="object 22"/>
          <p:cNvSpPr/>
          <p:nvPr/>
        </p:nvSpPr>
        <p:spPr>
          <a:xfrm>
            <a:off x="410860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3" name="object 23"/>
          <p:cNvSpPr/>
          <p:nvPr/>
        </p:nvSpPr>
        <p:spPr>
          <a:xfrm>
            <a:off x="4252549"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4" name="object 24"/>
          <p:cNvSpPr/>
          <p:nvPr/>
        </p:nvSpPr>
        <p:spPr>
          <a:xfrm>
            <a:off x="4396495"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5" name="object 25"/>
          <p:cNvSpPr/>
          <p:nvPr/>
        </p:nvSpPr>
        <p:spPr>
          <a:xfrm>
            <a:off x="4540492"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6" name="object 26"/>
          <p:cNvSpPr/>
          <p:nvPr/>
        </p:nvSpPr>
        <p:spPr>
          <a:xfrm>
            <a:off x="4684438"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7" name="object 27"/>
          <p:cNvSpPr/>
          <p:nvPr/>
        </p:nvSpPr>
        <p:spPr>
          <a:xfrm>
            <a:off x="4828434"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8" name="object 28"/>
          <p:cNvSpPr/>
          <p:nvPr/>
        </p:nvSpPr>
        <p:spPr>
          <a:xfrm>
            <a:off x="4972380"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9" name="object 29"/>
          <p:cNvSpPr/>
          <p:nvPr/>
        </p:nvSpPr>
        <p:spPr>
          <a:xfrm>
            <a:off x="511637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0" name="object 30"/>
          <p:cNvSpPr/>
          <p:nvPr/>
        </p:nvSpPr>
        <p:spPr>
          <a:xfrm>
            <a:off x="526032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1" name="object 31"/>
          <p:cNvSpPr/>
          <p:nvPr/>
        </p:nvSpPr>
        <p:spPr>
          <a:xfrm>
            <a:off x="540432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2" name="object 32"/>
          <p:cNvSpPr/>
          <p:nvPr/>
        </p:nvSpPr>
        <p:spPr>
          <a:xfrm>
            <a:off x="554826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3" name="object 33"/>
          <p:cNvSpPr/>
          <p:nvPr/>
        </p:nvSpPr>
        <p:spPr>
          <a:xfrm>
            <a:off x="5692212"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34" name="object 34"/>
          <p:cNvSpPr/>
          <p:nvPr/>
        </p:nvSpPr>
        <p:spPr>
          <a:xfrm>
            <a:off x="5836209"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5" name="object 35"/>
          <p:cNvSpPr/>
          <p:nvPr/>
        </p:nvSpPr>
        <p:spPr>
          <a:xfrm>
            <a:off x="5980155"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36" name="object 36"/>
          <p:cNvSpPr/>
          <p:nvPr/>
        </p:nvSpPr>
        <p:spPr>
          <a:xfrm>
            <a:off x="6124152"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7" name="object 37"/>
          <p:cNvSpPr/>
          <p:nvPr/>
        </p:nvSpPr>
        <p:spPr>
          <a:xfrm>
            <a:off x="6268098"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8" name="object 38"/>
          <p:cNvSpPr/>
          <p:nvPr/>
        </p:nvSpPr>
        <p:spPr>
          <a:xfrm>
            <a:off x="6412095"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9" name="object 39"/>
          <p:cNvSpPr/>
          <p:nvPr/>
        </p:nvSpPr>
        <p:spPr>
          <a:xfrm>
            <a:off x="655604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0" name="object 40"/>
          <p:cNvSpPr/>
          <p:nvPr/>
        </p:nvSpPr>
        <p:spPr>
          <a:xfrm>
            <a:off x="670003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1" name="object 41"/>
          <p:cNvSpPr/>
          <p:nvPr/>
        </p:nvSpPr>
        <p:spPr>
          <a:xfrm>
            <a:off x="684398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2" name="object 42"/>
          <p:cNvSpPr/>
          <p:nvPr/>
        </p:nvSpPr>
        <p:spPr>
          <a:xfrm>
            <a:off x="6987930"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43" name="object 43"/>
          <p:cNvSpPr/>
          <p:nvPr/>
        </p:nvSpPr>
        <p:spPr>
          <a:xfrm>
            <a:off x="713192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4" name="object 44"/>
          <p:cNvSpPr/>
          <p:nvPr/>
        </p:nvSpPr>
        <p:spPr>
          <a:xfrm>
            <a:off x="7275872" y="2668667"/>
            <a:ext cx="200988" cy="172053"/>
          </a:xfrm>
          <a:prstGeom prst="rect">
            <a:avLst/>
          </a:prstGeom>
          <a:blipFill>
            <a:blip r:embed="rId4" cstate="print"/>
            <a:stretch>
              <a:fillRect/>
            </a:stretch>
          </a:blipFill>
        </p:spPr>
        <p:txBody>
          <a:bodyPr wrap="square" lIns="0" tIns="0" rIns="0" bIns="0" rtlCol="0"/>
          <a:lstStyle/>
          <a:p>
            <a:endParaRPr dirty="0"/>
          </a:p>
        </p:txBody>
      </p:sp>
      <p:sp>
        <p:nvSpPr>
          <p:cNvPr id="45" name="object 45"/>
          <p:cNvSpPr/>
          <p:nvPr/>
        </p:nvSpPr>
        <p:spPr>
          <a:xfrm>
            <a:off x="1661114"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6" name="object 46"/>
          <p:cNvSpPr/>
          <p:nvPr/>
        </p:nvSpPr>
        <p:spPr>
          <a:xfrm>
            <a:off x="1805081"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7" name="object 47"/>
          <p:cNvSpPr/>
          <p:nvPr/>
        </p:nvSpPr>
        <p:spPr>
          <a:xfrm>
            <a:off x="1949052"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8" name="object 48"/>
          <p:cNvSpPr/>
          <p:nvPr/>
        </p:nvSpPr>
        <p:spPr>
          <a:xfrm>
            <a:off x="2093018" y="2448366"/>
            <a:ext cx="96520" cy="0"/>
          </a:xfrm>
          <a:custGeom>
            <a:avLst/>
            <a:gdLst/>
            <a:ahLst/>
            <a:cxnLst/>
            <a:rect l="l" t="t" r="r" b="b"/>
            <a:pathLst>
              <a:path w="96519">
                <a:moveTo>
                  <a:pt x="0" y="0"/>
                </a:moveTo>
                <a:lnTo>
                  <a:pt x="95999" y="0"/>
                </a:lnTo>
              </a:path>
            </a:pathLst>
          </a:custGeom>
          <a:ln w="30185">
            <a:solidFill>
              <a:srgbClr val="EC1C23"/>
            </a:solidFill>
          </a:ln>
        </p:spPr>
        <p:txBody>
          <a:bodyPr wrap="square" lIns="0" tIns="0" rIns="0" bIns="0" rtlCol="0"/>
          <a:lstStyle/>
          <a:p>
            <a:endParaRPr dirty="0"/>
          </a:p>
        </p:txBody>
      </p:sp>
      <p:sp>
        <p:nvSpPr>
          <p:cNvPr id="49" name="object 49"/>
          <p:cNvSpPr/>
          <p:nvPr/>
        </p:nvSpPr>
        <p:spPr>
          <a:xfrm>
            <a:off x="2237000"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0" name="object 50"/>
          <p:cNvSpPr/>
          <p:nvPr/>
        </p:nvSpPr>
        <p:spPr>
          <a:xfrm>
            <a:off x="2380946" y="2448366"/>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51" name="object 51"/>
          <p:cNvSpPr/>
          <p:nvPr/>
        </p:nvSpPr>
        <p:spPr>
          <a:xfrm>
            <a:off x="2524943"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2" name="object 52"/>
          <p:cNvSpPr/>
          <p:nvPr/>
        </p:nvSpPr>
        <p:spPr>
          <a:xfrm>
            <a:off x="2668889"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3" name="object 53"/>
          <p:cNvSpPr/>
          <p:nvPr/>
        </p:nvSpPr>
        <p:spPr>
          <a:xfrm>
            <a:off x="2812886"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4" name="object 54"/>
          <p:cNvSpPr/>
          <p:nvPr/>
        </p:nvSpPr>
        <p:spPr>
          <a:xfrm>
            <a:off x="2956832"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5" name="object 55"/>
          <p:cNvSpPr/>
          <p:nvPr/>
        </p:nvSpPr>
        <p:spPr>
          <a:xfrm>
            <a:off x="3100778" y="2448366"/>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56" name="object 56"/>
          <p:cNvSpPr/>
          <p:nvPr/>
        </p:nvSpPr>
        <p:spPr>
          <a:xfrm>
            <a:off x="3244775"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57" name="object 57"/>
          <p:cNvSpPr/>
          <p:nvPr/>
        </p:nvSpPr>
        <p:spPr>
          <a:xfrm>
            <a:off x="3388721"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58" name="object 58"/>
          <p:cNvSpPr/>
          <p:nvPr/>
        </p:nvSpPr>
        <p:spPr>
          <a:xfrm>
            <a:off x="353271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59" name="object 59"/>
          <p:cNvSpPr/>
          <p:nvPr/>
        </p:nvSpPr>
        <p:spPr>
          <a:xfrm>
            <a:off x="3676663"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0" name="object 60"/>
          <p:cNvSpPr/>
          <p:nvPr/>
        </p:nvSpPr>
        <p:spPr>
          <a:xfrm>
            <a:off x="382066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1" name="object 61"/>
          <p:cNvSpPr/>
          <p:nvPr/>
        </p:nvSpPr>
        <p:spPr>
          <a:xfrm>
            <a:off x="396460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2" name="object 62"/>
          <p:cNvSpPr/>
          <p:nvPr/>
        </p:nvSpPr>
        <p:spPr>
          <a:xfrm>
            <a:off x="410860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3" name="object 63"/>
          <p:cNvSpPr/>
          <p:nvPr/>
        </p:nvSpPr>
        <p:spPr>
          <a:xfrm>
            <a:off x="4252549"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4" name="object 64"/>
          <p:cNvSpPr/>
          <p:nvPr/>
        </p:nvSpPr>
        <p:spPr>
          <a:xfrm>
            <a:off x="4396495"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5" name="object 65"/>
          <p:cNvSpPr/>
          <p:nvPr/>
        </p:nvSpPr>
        <p:spPr>
          <a:xfrm>
            <a:off x="4540492"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6" name="object 66"/>
          <p:cNvSpPr/>
          <p:nvPr/>
        </p:nvSpPr>
        <p:spPr>
          <a:xfrm>
            <a:off x="4684438"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7" name="object 67"/>
          <p:cNvSpPr/>
          <p:nvPr/>
        </p:nvSpPr>
        <p:spPr>
          <a:xfrm>
            <a:off x="4828434"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8" name="object 68"/>
          <p:cNvSpPr/>
          <p:nvPr/>
        </p:nvSpPr>
        <p:spPr>
          <a:xfrm>
            <a:off x="4972380"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9" name="object 69"/>
          <p:cNvSpPr/>
          <p:nvPr/>
        </p:nvSpPr>
        <p:spPr>
          <a:xfrm>
            <a:off x="511637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0" name="object 70"/>
          <p:cNvSpPr/>
          <p:nvPr/>
        </p:nvSpPr>
        <p:spPr>
          <a:xfrm>
            <a:off x="526032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1" name="object 71"/>
          <p:cNvSpPr/>
          <p:nvPr/>
        </p:nvSpPr>
        <p:spPr>
          <a:xfrm>
            <a:off x="540432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2" name="object 72"/>
          <p:cNvSpPr/>
          <p:nvPr/>
        </p:nvSpPr>
        <p:spPr>
          <a:xfrm>
            <a:off x="554826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3" name="object 73"/>
          <p:cNvSpPr/>
          <p:nvPr/>
        </p:nvSpPr>
        <p:spPr>
          <a:xfrm>
            <a:off x="5692212"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74" name="object 74"/>
          <p:cNvSpPr/>
          <p:nvPr/>
        </p:nvSpPr>
        <p:spPr>
          <a:xfrm>
            <a:off x="5836209"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5" name="object 75"/>
          <p:cNvSpPr/>
          <p:nvPr/>
        </p:nvSpPr>
        <p:spPr>
          <a:xfrm>
            <a:off x="5980155"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76" name="object 76"/>
          <p:cNvSpPr/>
          <p:nvPr/>
        </p:nvSpPr>
        <p:spPr>
          <a:xfrm>
            <a:off x="6124152"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7" name="object 77"/>
          <p:cNvSpPr/>
          <p:nvPr/>
        </p:nvSpPr>
        <p:spPr>
          <a:xfrm>
            <a:off x="6268098"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8" name="object 78"/>
          <p:cNvSpPr/>
          <p:nvPr/>
        </p:nvSpPr>
        <p:spPr>
          <a:xfrm>
            <a:off x="6412095"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9" name="object 79"/>
          <p:cNvSpPr/>
          <p:nvPr/>
        </p:nvSpPr>
        <p:spPr>
          <a:xfrm>
            <a:off x="655604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0" name="object 80"/>
          <p:cNvSpPr/>
          <p:nvPr/>
        </p:nvSpPr>
        <p:spPr>
          <a:xfrm>
            <a:off x="670003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1" name="object 81"/>
          <p:cNvSpPr/>
          <p:nvPr/>
        </p:nvSpPr>
        <p:spPr>
          <a:xfrm>
            <a:off x="684398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2" name="object 82"/>
          <p:cNvSpPr/>
          <p:nvPr/>
        </p:nvSpPr>
        <p:spPr>
          <a:xfrm>
            <a:off x="6987930"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83" name="object 83"/>
          <p:cNvSpPr/>
          <p:nvPr/>
        </p:nvSpPr>
        <p:spPr>
          <a:xfrm>
            <a:off x="713192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4" name="object 84"/>
          <p:cNvSpPr/>
          <p:nvPr/>
        </p:nvSpPr>
        <p:spPr>
          <a:xfrm>
            <a:off x="7275872" y="2362343"/>
            <a:ext cx="200988" cy="172053"/>
          </a:xfrm>
          <a:prstGeom prst="rect">
            <a:avLst/>
          </a:prstGeom>
          <a:blipFill>
            <a:blip r:embed="rId4" cstate="print"/>
            <a:stretch>
              <a:fillRect/>
            </a:stretch>
          </a:blipFill>
        </p:spPr>
        <p:txBody>
          <a:bodyPr wrap="square" lIns="0" tIns="0" rIns="0" bIns="0" rtlCol="0"/>
          <a:lstStyle/>
          <a:p>
            <a:endParaRPr dirty="0"/>
          </a:p>
        </p:txBody>
      </p:sp>
      <p:sp>
        <p:nvSpPr>
          <p:cNvPr id="85" name="object 85"/>
          <p:cNvSpPr/>
          <p:nvPr/>
        </p:nvSpPr>
        <p:spPr>
          <a:xfrm>
            <a:off x="1674830"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6" name="object 86"/>
          <p:cNvSpPr/>
          <p:nvPr/>
        </p:nvSpPr>
        <p:spPr>
          <a:xfrm>
            <a:off x="1818833"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7" name="object 87"/>
          <p:cNvSpPr/>
          <p:nvPr/>
        </p:nvSpPr>
        <p:spPr>
          <a:xfrm>
            <a:off x="1962840"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8" name="object 88"/>
          <p:cNvSpPr/>
          <p:nvPr/>
        </p:nvSpPr>
        <p:spPr>
          <a:xfrm>
            <a:off x="2106843" y="3057966"/>
            <a:ext cx="96520" cy="0"/>
          </a:xfrm>
          <a:custGeom>
            <a:avLst/>
            <a:gdLst/>
            <a:ahLst/>
            <a:cxnLst/>
            <a:rect l="l" t="t" r="r" b="b"/>
            <a:pathLst>
              <a:path w="96519">
                <a:moveTo>
                  <a:pt x="0" y="0"/>
                </a:moveTo>
                <a:lnTo>
                  <a:pt x="96023" y="0"/>
                </a:lnTo>
              </a:path>
            </a:pathLst>
          </a:custGeom>
          <a:ln w="30185">
            <a:solidFill>
              <a:srgbClr val="EC1C23"/>
            </a:solidFill>
          </a:ln>
        </p:spPr>
        <p:txBody>
          <a:bodyPr wrap="square" lIns="0" tIns="0" rIns="0" bIns="0" rtlCol="0"/>
          <a:lstStyle/>
          <a:p>
            <a:endParaRPr dirty="0"/>
          </a:p>
        </p:txBody>
      </p:sp>
      <p:sp>
        <p:nvSpPr>
          <p:cNvPr id="89" name="object 89"/>
          <p:cNvSpPr/>
          <p:nvPr/>
        </p:nvSpPr>
        <p:spPr>
          <a:xfrm>
            <a:off x="2250860"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0" name="object 90"/>
          <p:cNvSpPr/>
          <p:nvPr/>
        </p:nvSpPr>
        <p:spPr>
          <a:xfrm>
            <a:off x="2394843" y="3057966"/>
            <a:ext cx="96520" cy="0"/>
          </a:xfrm>
          <a:custGeom>
            <a:avLst/>
            <a:gdLst/>
            <a:ahLst/>
            <a:cxnLst/>
            <a:rect l="l" t="t" r="r" b="b"/>
            <a:pathLst>
              <a:path w="96519">
                <a:moveTo>
                  <a:pt x="0" y="0"/>
                </a:moveTo>
                <a:lnTo>
                  <a:pt x="96038" y="0"/>
                </a:lnTo>
              </a:path>
            </a:pathLst>
          </a:custGeom>
          <a:ln w="30185">
            <a:solidFill>
              <a:srgbClr val="EC1C23"/>
            </a:solidFill>
          </a:ln>
        </p:spPr>
        <p:txBody>
          <a:bodyPr wrap="square" lIns="0" tIns="0" rIns="0" bIns="0" rtlCol="0"/>
          <a:lstStyle/>
          <a:p>
            <a:endParaRPr dirty="0"/>
          </a:p>
        </p:txBody>
      </p:sp>
      <p:sp>
        <p:nvSpPr>
          <p:cNvPr id="91" name="object 91"/>
          <p:cNvSpPr/>
          <p:nvPr/>
        </p:nvSpPr>
        <p:spPr>
          <a:xfrm>
            <a:off x="2538876"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2" name="object 92"/>
          <p:cNvSpPr/>
          <p:nvPr/>
        </p:nvSpPr>
        <p:spPr>
          <a:xfrm>
            <a:off x="2682858"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3" name="object 93"/>
          <p:cNvSpPr/>
          <p:nvPr/>
        </p:nvSpPr>
        <p:spPr>
          <a:xfrm>
            <a:off x="2826891"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4" name="object 94"/>
          <p:cNvSpPr/>
          <p:nvPr/>
        </p:nvSpPr>
        <p:spPr>
          <a:xfrm>
            <a:off x="2970873"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5" name="object 95"/>
          <p:cNvSpPr/>
          <p:nvPr/>
        </p:nvSpPr>
        <p:spPr>
          <a:xfrm>
            <a:off x="3114855" y="3057966"/>
            <a:ext cx="96520" cy="0"/>
          </a:xfrm>
          <a:custGeom>
            <a:avLst/>
            <a:gdLst/>
            <a:ahLst/>
            <a:cxnLst/>
            <a:rect l="l" t="t" r="r" b="b"/>
            <a:pathLst>
              <a:path w="96519">
                <a:moveTo>
                  <a:pt x="0" y="0"/>
                </a:moveTo>
                <a:lnTo>
                  <a:pt x="96038" y="0"/>
                </a:lnTo>
              </a:path>
            </a:pathLst>
          </a:custGeom>
          <a:ln w="30185">
            <a:solidFill>
              <a:srgbClr val="EC1C23"/>
            </a:solidFill>
          </a:ln>
        </p:spPr>
        <p:txBody>
          <a:bodyPr wrap="square" lIns="0" tIns="0" rIns="0" bIns="0" rtlCol="0"/>
          <a:lstStyle/>
          <a:p>
            <a:endParaRPr dirty="0"/>
          </a:p>
        </p:txBody>
      </p:sp>
      <p:sp>
        <p:nvSpPr>
          <p:cNvPr id="96" name="object 96"/>
          <p:cNvSpPr/>
          <p:nvPr/>
        </p:nvSpPr>
        <p:spPr>
          <a:xfrm>
            <a:off x="3258888"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97" name="object 97"/>
          <p:cNvSpPr/>
          <p:nvPr/>
        </p:nvSpPr>
        <p:spPr>
          <a:xfrm>
            <a:off x="3402870"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98" name="object 98"/>
          <p:cNvSpPr/>
          <p:nvPr/>
        </p:nvSpPr>
        <p:spPr>
          <a:xfrm>
            <a:off x="354690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99" name="object 99"/>
          <p:cNvSpPr/>
          <p:nvPr/>
        </p:nvSpPr>
        <p:spPr>
          <a:xfrm>
            <a:off x="3690886"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0" name="object 100"/>
          <p:cNvSpPr/>
          <p:nvPr/>
        </p:nvSpPr>
        <p:spPr>
          <a:xfrm>
            <a:off x="3834919"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1" name="object 101"/>
          <p:cNvSpPr/>
          <p:nvPr/>
        </p:nvSpPr>
        <p:spPr>
          <a:xfrm>
            <a:off x="3978901"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2" name="object 102"/>
          <p:cNvSpPr/>
          <p:nvPr/>
        </p:nvSpPr>
        <p:spPr>
          <a:xfrm>
            <a:off x="412293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3" name="object 103"/>
          <p:cNvSpPr/>
          <p:nvPr/>
        </p:nvSpPr>
        <p:spPr>
          <a:xfrm>
            <a:off x="4266916"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4" name="object 104"/>
          <p:cNvSpPr/>
          <p:nvPr/>
        </p:nvSpPr>
        <p:spPr>
          <a:xfrm>
            <a:off x="4410898"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5" name="object 105"/>
          <p:cNvSpPr/>
          <p:nvPr/>
        </p:nvSpPr>
        <p:spPr>
          <a:xfrm>
            <a:off x="4554931"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6" name="object 106"/>
          <p:cNvSpPr/>
          <p:nvPr/>
        </p:nvSpPr>
        <p:spPr>
          <a:xfrm>
            <a:off x="4698913"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7" name="object 107"/>
          <p:cNvSpPr/>
          <p:nvPr/>
        </p:nvSpPr>
        <p:spPr>
          <a:xfrm>
            <a:off x="484294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8" name="object 108"/>
          <p:cNvSpPr/>
          <p:nvPr/>
        </p:nvSpPr>
        <p:spPr>
          <a:xfrm>
            <a:off x="4986929"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9" name="object 109"/>
          <p:cNvSpPr/>
          <p:nvPr/>
        </p:nvSpPr>
        <p:spPr>
          <a:xfrm>
            <a:off x="5130962"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0" name="object 110"/>
          <p:cNvSpPr/>
          <p:nvPr/>
        </p:nvSpPr>
        <p:spPr>
          <a:xfrm>
            <a:off x="527494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1" name="object 111"/>
          <p:cNvSpPr/>
          <p:nvPr/>
        </p:nvSpPr>
        <p:spPr>
          <a:xfrm>
            <a:off x="541897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2" name="object 112"/>
          <p:cNvSpPr/>
          <p:nvPr/>
        </p:nvSpPr>
        <p:spPr>
          <a:xfrm>
            <a:off x="5562959"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3" name="object 113"/>
          <p:cNvSpPr/>
          <p:nvPr/>
        </p:nvSpPr>
        <p:spPr>
          <a:xfrm>
            <a:off x="5706941"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14" name="object 114"/>
          <p:cNvSpPr/>
          <p:nvPr/>
        </p:nvSpPr>
        <p:spPr>
          <a:xfrm>
            <a:off x="5850975"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5" name="object 115"/>
          <p:cNvSpPr/>
          <p:nvPr/>
        </p:nvSpPr>
        <p:spPr>
          <a:xfrm>
            <a:off x="5994957"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16" name="object 116"/>
          <p:cNvSpPr/>
          <p:nvPr/>
        </p:nvSpPr>
        <p:spPr>
          <a:xfrm>
            <a:off x="6138990"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7" name="object 117"/>
          <p:cNvSpPr/>
          <p:nvPr/>
        </p:nvSpPr>
        <p:spPr>
          <a:xfrm>
            <a:off x="6282972"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8" name="object 118"/>
          <p:cNvSpPr/>
          <p:nvPr/>
        </p:nvSpPr>
        <p:spPr>
          <a:xfrm>
            <a:off x="6427005"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9" name="object 119"/>
          <p:cNvSpPr/>
          <p:nvPr/>
        </p:nvSpPr>
        <p:spPr>
          <a:xfrm>
            <a:off x="657098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0" name="object 120"/>
          <p:cNvSpPr/>
          <p:nvPr/>
        </p:nvSpPr>
        <p:spPr>
          <a:xfrm>
            <a:off x="6715020"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1" name="object 121"/>
          <p:cNvSpPr/>
          <p:nvPr/>
        </p:nvSpPr>
        <p:spPr>
          <a:xfrm>
            <a:off x="6859003"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2" name="object 122"/>
          <p:cNvSpPr/>
          <p:nvPr/>
        </p:nvSpPr>
        <p:spPr>
          <a:xfrm>
            <a:off x="7002984"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23" name="object 123"/>
          <p:cNvSpPr/>
          <p:nvPr/>
        </p:nvSpPr>
        <p:spPr>
          <a:xfrm>
            <a:off x="7147018"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4" name="object 124"/>
          <p:cNvSpPr/>
          <p:nvPr/>
        </p:nvSpPr>
        <p:spPr>
          <a:xfrm>
            <a:off x="7290999" y="2971943"/>
            <a:ext cx="201038" cy="172053"/>
          </a:xfrm>
          <a:prstGeom prst="rect">
            <a:avLst/>
          </a:prstGeom>
          <a:blipFill>
            <a:blip r:embed="rId4" cstate="print"/>
            <a:stretch>
              <a:fillRect/>
            </a:stretch>
          </a:blipFill>
        </p:spPr>
        <p:txBody>
          <a:bodyPr wrap="square" lIns="0" tIns="0" rIns="0" bIns="0" rtlCol="0"/>
          <a:lstStyle/>
          <a:p>
            <a:endParaRPr dirty="0"/>
          </a:p>
        </p:txBody>
      </p:sp>
      <p:sp>
        <p:nvSpPr>
          <p:cNvPr id="125" name="object 125"/>
          <p:cNvSpPr/>
          <p:nvPr/>
        </p:nvSpPr>
        <p:spPr>
          <a:xfrm>
            <a:off x="4814319" y="3384212"/>
            <a:ext cx="96520" cy="0"/>
          </a:xfrm>
          <a:custGeom>
            <a:avLst/>
            <a:gdLst/>
            <a:ahLst/>
            <a:cxnLst/>
            <a:rect l="l" t="t" r="r" b="b"/>
            <a:pathLst>
              <a:path w="96520">
                <a:moveTo>
                  <a:pt x="0" y="0"/>
                </a:moveTo>
                <a:lnTo>
                  <a:pt x="96084" y="0"/>
                </a:lnTo>
              </a:path>
            </a:pathLst>
          </a:custGeom>
          <a:ln w="29750">
            <a:solidFill>
              <a:srgbClr val="000000"/>
            </a:solidFill>
          </a:ln>
        </p:spPr>
        <p:txBody>
          <a:bodyPr wrap="square" lIns="0" tIns="0" rIns="0" bIns="0" rtlCol="0"/>
          <a:lstStyle/>
          <a:p>
            <a:endParaRPr dirty="0"/>
          </a:p>
        </p:txBody>
      </p:sp>
      <p:sp>
        <p:nvSpPr>
          <p:cNvPr id="126" name="object 126"/>
          <p:cNvSpPr/>
          <p:nvPr/>
        </p:nvSpPr>
        <p:spPr>
          <a:xfrm>
            <a:off x="4958420" y="3384297"/>
            <a:ext cx="96520" cy="0"/>
          </a:xfrm>
          <a:custGeom>
            <a:avLst/>
            <a:gdLst/>
            <a:ahLst/>
            <a:cxnLst/>
            <a:rect l="l" t="t" r="r" b="b"/>
            <a:pathLst>
              <a:path w="96520">
                <a:moveTo>
                  <a:pt x="0" y="0"/>
                </a:moveTo>
                <a:lnTo>
                  <a:pt x="96082" y="0"/>
                </a:lnTo>
              </a:path>
            </a:pathLst>
          </a:custGeom>
          <a:ln w="29750">
            <a:solidFill>
              <a:srgbClr val="000000"/>
            </a:solidFill>
          </a:ln>
        </p:spPr>
        <p:txBody>
          <a:bodyPr wrap="square" lIns="0" tIns="0" rIns="0" bIns="0" rtlCol="0"/>
          <a:lstStyle/>
          <a:p>
            <a:endParaRPr dirty="0"/>
          </a:p>
        </p:txBody>
      </p:sp>
      <p:sp>
        <p:nvSpPr>
          <p:cNvPr id="127" name="object 127"/>
          <p:cNvSpPr/>
          <p:nvPr/>
        </p:nvSpPr>
        <p:spPr>
          <a:xfrm>
            <a:off x="5102518" y="3384377"/>
            <a:ext cx="96520" cy="0"/>
          </a:xfrm>
          <a:custGeom>
            <a:avLst/>
            <a:gdLst/>
            <a:ahLst/>
            <a:cxnLst/>
            <a:rect l="l" t="t" r="r" b="b"/>
            <a:pathLst>
              <a:path w="96520">
                <a:moveTo>
                  <a:pt x="0" y="0"/>
                </a:moveTo>
                <a:lnTo>
                  <a:pt x="96087" y="0"/>
                </a:lnTo>
              </a:path>
            </a:pathLst>
          </a:custGeom>
          <a:ln w="29750">
            <a:solidFill>
              <a:srgbClr val="000000"/>
            </a:solidFill>
          </a:ln>
        </p:spPr>
        <p:txBody>
          <a:bodyPr wrap="square" lIns="0" tIns="0" rIns="0" bIns="0" rtlCol="0"/>
          <a:lstStyle/>
          <a:p>
            <a:endParaRPr dirty="0"/>
          </a:p>
        </p:txBody>
      </p:sp>
      <p:sp>
        <p:nvSpPr>
          <p:cNvPr id="128" name="object 128"/>
          <p:cNvSpPr/>
          <p:nvPr/>
        </p:nvSpPr>
        <p:spPr>
          <a:xfrm>
            <a:off x="5246621" y="3384462"/>
            <a:ext cx="96520" cy="0"/>
          </a:xfrm>
          <a:custGeom>
            <a:avLst/>
            <a:gdLst/>
            <a:ahLst/>
            <a:cxnLst/>
            <a:rect l="l" t="t" r="r" b="b"/>
            <a:pathLst>
              <a:path w="96520">
                <a:moveTo>
                  <a:pt x="0" y="0"/>
                </a:moveTo>
                <a:lnTo>
                  <a:pt x="96077" y="0"/>
                </a:lnTo>
              </a:path>
            </a:pathLst>
          </a:custGeom>
          <a:ln w="29750">
            <a:solidFill>
              <a:srgbClr val="000000"/>
            </a:solidFill>
          </a:ln>
        </p:spPr>
        <p:txBody>
          <a:bodyPr wrap="square" lIns="0" tIns="0" rIns="0" bIns="0" rtlCol="0"/>
          <a:lstStyle/>
          <a:p>
            <a:endParaRPr dirty="0"/>
          </a:p>
        </p:txBody>
      </p:sp>
      <p:sp>
        <p:nvSpPr>
          <p:cNvPr id="129" name="object 129"/>
          <p:cNvSpPr/>
          <p:nvPr/>
        </p:nvSpPr>
        <p:spPr>
          <a:xfrm>
            <a:off x="5390725" y="3384543"/>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0" name="object 130"/>
          <p:cNvSpPr/>
          <p:nvPr/>
        </p:nvSpPr>
        <p:spPr>
          <a:xfrm>
            <a:off x="5534803" y="3384628"/>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1" name="object 131"/>
          <p:cNvSpPr/>
          <p:nvPr/>
        </p:nvSpPr>
        <p:spPr>
          <a:xfrm>
            <a:off x="5678931" y="3384708"/>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2" name="object 132"/>
          <p:cNvSpPr/>
          <p:nvPr/>
        </p:nvSpPr>
        <p:spPr>
          <a:xfrm>
            <a:off x="5823009" y="3384793"/>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3" name="object 133"/>
          <p:cNvSpPr/>
          <p:nvPr/>
        </p:nvSpPr>
        <p:spPr>
          <a:xfrm>
            <a:off x="5967138" y="3384874"/>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4" name="object 134"/>
          <p:cNvSpPr/>
          <p:nvPr/>
        </p:nvSpPr>
        <p:spPr>
          <a:xfrm>
            <a:off x="6111216" y="3384958"/>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5" name="object 135"/>
          <p:cNvSpPr/>
          <p:nvPr/>
        </p:nvSpPr>
        <p:spPr>
          <a:xfrm>
            <a:off x="6255344" y="3385039"/>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6" name="object 136"/>
          <p:cNvSpPr/>
          <p:nvPr/>
        </p:nvSpPr>
        <p:spPr>
          <a:xfrm>
            <a:off x="6399422" y="3385124"/>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7" name="object 137"/>
          <p:cNvSpPr/>
          <p:nvPr/>
        </p:nvSpPr>
        <p:spPr>
          <a:xfrm>
            <a:off x="6543500" y="3385204"/>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8" name="object 138"/>
          <p:cNvSpPr/>
          <p:nvPr/>
        </p:nvSpPr>
        <p:spPr>
          <a:xfrm>
            <a:off x="6687629" y="3385289"/>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9" name="object 139"/>
          <p:cNvSpPr/>
          <p:nvPr/>
        </p:nvSpPr>
        <p:spPr>
          <a:xfrm>
            <a:off x="6831707" y="3385375"/>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40" name="object 140"/>
          <p:cNvSpPr/>
          <p:nvPr/>
        </p:nvSpPr>
        <p:spPr>
          <a:xfrm>
            <a:off x="6975836" y="3385455"/>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41" name="object 141"/>
          <p:cNvSpPr/>
          <p:nvPr/>
        </p:nvSpPr>
        <p:spPr>
          <a:xfrm>
            <a:off x="7119914" y="3385540"/>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42" name="object 142"/>
          <p:cNvSpPr/>
          <p:nvPr/>
        </p:nvSpPr>
        <p:spPr>
          <a:xfrm>
            <a:off x="7264042" y="3301041"/>
            <a:ext cx="238660" cy="169262"/>
          </a:xfrm>
          <a:prstGeom prst="rect">
            <a:avLst/>
          </a:prstGeom>
          <a:blipFill>
            <a:blip r:embed="rId5" cstate="print"/>
            <a:stretch>
              <a:fillRect/>
            </a:stretch>
          </a:blipFill>
        </p:spPr>
        <p:txBody>
          <a:bodyPr wrap="square" lIns="0" tIns="0" rIns="0" bIns="0" rtlCol="0"/>
          <a:lstStyle/>
          <a:p>
            <a:endParaRPr dirty="0"/>
          </a:p>
        </p:txBody>
      </p:sp>
      <p:sp>
        <p:nvSpPr>
          <p:cNvPr id="143" name="object 143"/>
          <p:cNvSpPr/>
          <p:nvPr/>
        </p:nvSpPr>
        <p:spPr>
          <a:xfrm>
            <a:off x="1677926" y="3384212"/>
            <a:ext cx="96520" cy="0"/>
          </a:xfrm>
          <a:custGeom>
            <a:avLst/>
            <a:gdLst/>
            <a:ahLst/>
            <a:cxnLst/>
            <a:rect l="l" t="t" r="r" b="b"/>
            <a:pathLst>
              <a:path w="96519">
                <a:moveTo>
                  <a:pt x="0" y="0"/>
                </a:moveTo>
                <a:lnTo>
                  <a:pt x="96029" y="0"/>
                </a:lnTo>
              </a:path>
            </a:pathLst>
          </a:custGeom>
          <a:ln w="29750">
            <a:solidFill>
              <a:srgbClr val="000000"/>
            </a:solidFill>
          </a:ln>
        </p:spPr>
        <p:txBody>
          <a:bodyPr wrap="square" lIns="0" tIns="0" rIns="0" bIns="0" rtlCol="0"/>
          <a:lstStyle/>
          <a:p>
            <a:endParaRPr dirty="0"/>
          </a:p>
        </p:txBody>
      </p:sp>
      <p:sp>
        <p:nvSpPr>
          <p:cNvPr id="144" name="object 144"/>
          <p:cNvSpPr/>
          <p:nvPr/>
        </p:nvSpPr>
        <p:spPr>
          <a:xfrm>
            <a:off x="1821944" y="3384297"/>
            <a:ext cx="96520" cy="0"/>
          </a:xfrm>
          <a:custGeom>
            <a:avLst/>
            <a:gdLst/>
            <a:ahLst/>
            <a:cxnLst/>
            <a:rect l="l" t="t" r="r" b="b"/>
            <a:pathLst>
              <a:path w="96519">
                <a:moveTo>
                  <a:pt x="0" y="0"/>
                </a:moveTo>
                <a:lnTo>
                  <a:pt x="96026" y="0"/>
                </a:lnTo>
              </a:path>
            </a:pathLst>
          </a:custGeom>
          <a:ln w="29750">
            <a:solidFill>
              <a:srgbClr val="000000"/>
            </a:solidFill>
          </a:ln>
        </p:spPr>
        <p:txBody>
          <a:bodyPr wrap="square" lIns="0" tIns="0" rIns="0" bIns="0" rtlCol="0"/>
          <a:lstStyle/>
          <a:p>
            <a:endParaRPr dirty="0"/>
          </a:p>
        </p:txBody>
      </p:sp>
      <p:sp>
        <p:nvSpPr>
          <p:cNvPr id="145" name="object 145"/>
          <p:cNvSpPr/>
          <p:nvPr/>
        </p:nvSpPr>
        <p:spPr>
          <a:xfrm>
            <a:off x="1965959" y="3384377"/>
            <a:ext cx="96520" cy="0"/>
          </a:xfrm>
          <a:custGeom>
            <a:avLst/>
            <a:gdLst/>
            <a:ahLst/>
            <a:cxnLst/>
            <a:rect l="l" t="t" r="r" b="b"/>
            <a:pathLst>
              <a:path w="96519">
                <a:moveTo>
                  <a:pt x="0" y="0"/>
                </a:moveTo>
                <a:lnTo>
                  <a:pt x="96031" y="0"/>
                </a:lnTo>
              </a:path>
            </a:pathLst>
          </a:custGeom>
          <a:ln w="29750">
            <a:solidFill>
              <a:srgbClr val="000000"/>
            </a:solidFill>
          </a:ln>
        </p:spPr>
        <p:txBody>
          <a:bodyPr wrap="square" lIns="0" tIns="0" rIns="0" bIns="0" rtlCol="0"/>
          <a:lstStyle/>
          <a:p>
            <a:endParaRPr dirty="0"/>
          </a:p>
        </p:txBody>
      </p:sp>
      <p:sp>
        <p:nvSpPr>
          <p:cNvPr id="146" name="object 146"/>
          <p:cNvSpPr/>
          <p:nvPr/>
        </p:nvSpPr>
        <p:spPr>
          <a:xfrm>
            <a:off x="2109979" y="3384462"/>
            <a:ext cx="96520" cy="0"/>
          </a:xfrm>
          <a:custGeom>
            <a:avLst/>
            <a:gdLst/>
            <a:ahLst/>
            <a:cxnLst/>
            <a:rect l="l" t="t" r="r" b="b"/>
            <a:pathLst>
              <a:path w="96519">
                <a:moveTo>
                  <a:pt x="0" y="0"/>
                </a:moveTo>
                <a:lnTo>
                  <a:pt x="96021" y="0"/>
                </a:lnTo>
              </a:path>
            </a:pathLst>
          </a:custGeom>
          <a:ln w="29750">
            <a:solidFill>
              <a:srgbClr val="000000"/>
            </a:solidFill>
          </a:ln>
        </p:spPr>
        <p:txBody>
          <a:bodyPr wrap="square" lIns="0" tIns="0" rIns="0" bIns="0" rtlCol="0"/>
          <a:lstStyle/>
          <a:p>
            <a:endParaRPr dirty="0"/>
          </a:p>
        </p:txBody>
      </p:sp>
      <p:sp>
        <p:nvSpPr>
          <p:cNvPr id="147" name="object 147"/>
          <p:cNvSpPr/>
          <p:nvPr/>
        </p:nvSpPr>
        <p:spPr>
          <a:xfrm>
            <a:off x="2253999" y="3384543"/>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48" name="object 148"/>
          <p:cNvSpPr/>
          <p:nvPr/>
        </p:nvSpPr>
        <p:spPr>
          <a:xfrm>
            <a:off x="2397994" y="3384628"/>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49" name="object 149"/>
          <p:cNvSpPr/>
          <p:nvPr/>
        </p:nvSpPr>
        <p:spPr>
          <a:xfrm>
            <a:off x="2542039" y="3384708"/>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0" name="object 150"/>
          <p:cNvSpPr/>
          <p:nvPr/>
        </p:nvSpPr>
        <p:spPr>
          <a:xfrm>
            <a:off x="2686034" y="3384793"/>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51" name="object 151"/>
          <p:cNvSpPr/>
          <p:nvPr/>
        </p:nvSpPr>
        <p:spPr>
          <a:xfrm>
            <a:off x="2830079" y="3384874"/>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2" name="object 152"/>
          <p:cNvSpPr/>
          <p:nvPr/>
        </p:nvSpPr>
        <p:spPr>
          <a:xfrm>
            <a:off x="2974074" y="3384958"/>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53" name="object 153"/>
          <p:cNvSpPr/>
          <p:nvPr/>
        </p:nvSpPr>
        <p:spPr>
          <a:xfrm>
            <a:off x="3118120" y="3385039"/>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4" name="object 154"/>
          <p:cNvSpPr/>
          <p:nvPr/>
        </p:nvSpPr>
        <p:spPr>
          <a:xfrm>
            <a:off x="3262115" y="3385124"/>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5" name="object 155"/>
          <p:cNvSpPr/>
          <p:nvPr/>
        </p:nvSpPr>
        <p:spPr>
          <a:xfrm>
            <a:off x="3406109" y="3385204"/>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6" name="object 156"/>
          <p:cNvSpPr/>
          <p:nvPr/>
        </p:nvSpPr>
        <p:spPr>
          <a:xfrm>
            <a:off x="3550155" y="3385289"/>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7" name="object 157"/>
          <p:cNvSpPr/>
          <p:nvPr/>
        </p:nvSpPr>
        <p:spPr>
          <a:xfrm>
            <a:off x="3694150" y="3385375"/>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8" name="object 158"/>
          <p:cNvSpPr/>
          <p:nvPr/>
        </p:nvSpPr>
        <p:spPr>
          <a:xfrm>
            <a:off x="3838195" y="3385455"/>
            <a:ext cx="96520" cy="0"/>
          </a:xfrm>
          <a:custGeom>
            <a:avLst/>
            <a:gdLst/>
            <a:ahLst/>
            <a:cxnLst/>
            <a:rect l="l" t="t" r="r" b="b"/>
            <a:pathLst>
              <a:path w="96520">
                <a:moveTo>
                  <a:pt x="0" y="0"/>
                </a:moveTo>
                <a:lnTo>
                  <a:pt x="95996" y="0"/>
                </a:lnTo>
              </a:path>
            </a:pathLst>
          </a:custGeom>
          <a:ln w="29750">
            <a:solidFill>
              <a:srgbClr val="000000"/>
            </a:solidFill>
          </a:ln>
        </p:spPr>
        <p:txBody>
          <a:bodyPr wrap="square" lIns="0" tIns="0" rIns="0" bIns="0" rtlCol="0"/>
          <a:lstStyle/>
          <a:p>
            <a:endParaRPr dirty="0"/>
          </a:p>
        </p:txBody>
      </p:sp>
      <p:sp>
        <p:nvSpPr>
          <p:cNvPr id="159" name="object 159"/>
          <p:cNvSpPr/>
          <p:nvPr/>
        </p:nvSpPr>
        <p:spPr>
          <a:xfrm>
            <a:off x="3982190" y="3385540"/>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60" name="object 160"/>
          <p:cNvSpPr/>
          <p:nvPr/>
        </p:nvSpPr>
        <p:spPr>
          <a:xfrm>
            <a:off x="4126235" y="3301041"/>
            <a:ext cx="238523" cy="169262"/>
          </a:xfrm>
          <a:prstGeom prst="rect">
            <a:avLst/>
          </a:prstGeom>
          <a:blipFill>
            <a:blip r:embed="rId6" cstate="print"/>
            <a:stretch>
              <a:fillRect/>
            </a:stretch>
          </a:blipFill>
        </p:spPr>
        <p:txBody>
          <a:bodyPr wrap="square" lIns="0" tIns="0" rIns="0" bIns="0" rtlCol="0"/>
          <a:lstStyle/>
          <a:p>
            <a:endParaRPr dirty="0"/>
          </a:p>
        </p:txBody>
      </p:sp>
      <p:sp>
        <p:nvSpPr>
          <p:cNvPr id="161" name="object 161"/>
          <p:cNvSpPr/>
          <p:nvPr/>
        </p:nvSpPr>
        <p:spPr>
          <a:xfrm>
            <a:off x="1690118" y="3742290"/>
            <a:ext cx="96520" cy="0"/>
          </a:xfrm>
          <a:custGeom>
            <a:avLst/>
            <a:gdLst/>
            <a:ahLst/>
            <a:cxnLst/>
            <a:rect l="l" t="t" r="r" b="b"/>
            <a:pathLst>
              <a:path w="96519">
                <a:moveTo>
                  <a:pt x="0" y="0"/>
                </a:moveTo>
                <a:lnTo>
                  <a:pt x="96029" y="0"/>
                </a:lnTo>
              </a:path>
            </a:pathLst>
          </a:custGeom>
          <a:ln w="30272">
            <a:solidFill>
              <a:srgbClr val="000000"/>
            </a:solidFill>
          </a:ln>
        </p:spPr>
        <p:txBody>
          <a:bodyPr wrap="square" lIns="0" tIns="0" rIns="0" bIns="0" rtlCol="0"/>
          <a:lstStyle/>
          <a:p>
            <a:endParaRPr dirty="0"/>
          </a:p>
        </p:txBody>
      </p:sp>
      <p:sp>
        <p:nvSpPr>
          <p:cNvPr id="162" name="object 162"/>
          <p:cNvSpPr/>
          <p:nvPr/>
        </p:nvSpPr>
        <p:spPr>
          <a:xfrm>
            <a:off x="1834136" y="3742376"/>
            <a:ext cx="96520" cy="0"/>
          </a:xfrm>
          <a:custGeom>
            <a:avLst/>
            <a:gdLst/>
            <a:ahLst/>
            <a:cxnLst/>
            <a:rect l="l" t="t" r="r" b="b"/>
            <a:pathLst>
              <a:path w="96519">
                <a:moveTo>
                  <a:pt x="0" y="0"/>
                </a:moveTo>
                <a:lnTo>
                  <a:pt x="96026" y="0"/>
                </a:lnTo>
              </a:path>
            </a:pathLst>
          </a:custGeom>
          <a:ln w="30272">
            <a:solidFill>
              <a:srgbClr val="000000"/>
            </a:solidFill>
          </a:ln>
        </p:spPr>
        <p:txBody>
          <a:bodyPr wrap="square" lIns="0" tIns="0" rIns="0" bIns="0" rtlCol="0"/>
          <a:lstStyle/>
          <a:p>
            <a:endParaRPr dirty="0"/>
          </a:p>
        </p:txBody>
      </p:sp>
      <p:sp>
        <p:nvSpPr>
          <p:cNvPr id="163" name="object 163"/>
          <p:cNvSpPr/>
          <p:nvPr/>
        </p:nvSpPr>
        <p:spPr>
          <a:xfrm>
            <a:off x="1978151" y="3742458"/>
            <a:ext cx="96520" cy="0"/>
          </a:xfrm>
          <a:custGeom>
            <a:avLst/>
            <a:gdLst/>
            <a:ahLst/>
            <a:cxnLst/>
            <a:rect l="l" t="t" r="r" b="b"/>
            <a:pathLst>
              <a:path w="96519">
                <a:moveTo>
                  <a:pt x="0" y="0"/>
                </a:moveTo>
                <a:lnTo>
                  <a:pt x="96031" y="0"/>
                </a:lnTo>
              </a:path>
            </a:pathLst>
          </a:custGeom>
          <a:ln w="30272">
            <a:solidFill>
              <a:srgbClr val="000000"/>
            </a:solidFill>
          </a:ln>
        </p:spPr>
        <p:txBody>
          <a:bodyPr wrap="square" lIns="0" tIns="0" rIns="0" bIns="0" rtlCol="0"/>
          <a:lstStyle/>
          <a:p>
            <a:endParaRPr dirty="0"/>
          </a:p>
        </p:txBody>
      </p:sp>
      <p:sp>
        <p:nvSpPr>
          <p:cNvPr id="164" name="object 164"/>
          <p:cNvSpPr/>
          <p:nvPr/>
        </p:nvSpPr>
        <p:spPr>
          <a:xfrm>
            <a:off x="2122171" y="3742545"/>
            <a:ext cx="96520" cy="0"/>
          </a:xfrm>
          <a:custGeom>
            <a:avLst/>
            <a:gdLst/>
            <a:ahLst/>
            <a:cxnLst/>
            <a:rect l="l" t="t" r="r" b="b"/>
            <a:pathLst>
              <a:path w="96519">
                <a:moveTo>
                  <a:pt x="0" y="0"/>
                </a:moveTo>
                <a:lnTo>
                  <a:pt x="96021" y="0"/>
                </a:lnTo>
              </a:path>
            </a:pathLst>
          </a:custGeom>
          <a:ln w="30272">
            <a:solidFill>
              <a:srgbClr val="000000"/>
            </a:solidFill>
          </a:ln>
        </p:spPr>
        <p:txBody>
          <a:bodyPr wrap="square" lIns="0" tIns="0" rIns="0" bIns="0" rtlCol="0"/>
          <a:lstStyle/>
          <a:p>
            <a:endParaRPr dirty="0"/>
          </a:p>
        </p:txBody>
      </p:sp>
      <p:sp>
        <p:nvSpPr>
          <p:cNvPr id="165" name="object 165"/>
          <p:cNvSpPr/>
          <p:nvPr/>
        </p:nvSpPr>
        <p:spPr>
          <a:xfrm>
            <a:off x="2266191" y="3742626"/>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6" name="object 166"/>
          <p:cNvSpPr/>
          <p:nvPr/>
        </p:nvSpPr>
        <p:spPr>
          <a:xfrm>
            <a:off x="2410186" y="3742713"/>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7" name="object 167"/>
          <p:cNvSpPr/>
          <p:nvPr/>
        </p:nvSpPr>
        <p:spPr>
          <a:xfrm>
            <a:off x="2554231" y="3742794"/>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68" name="object 168"/>
          <p:cNvSpPr/>
          <p:nvPr/>
        </p:nvSpPr>
        <p:spPr>
          <a:xfrm>
            <a:off x="2698226" y="3742881"/>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9" name="object 169"/>
          <p:cNvSpPr/>
          <p:nvPr/>
        </p:nvSpPr>
        <p:spPr>
          <a:xfrm>
            <a:off x="2842272" y="3742963"/>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70" name="object 170"/>
          <p:cNvSpPr/>
          <p:nvPr/>
        </p:nvSpPr>
        <p:spPr>
          <a:xfrm>
            <a:off x="2986266" y="3743049"/>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71" name="object 171"/>
          <p:cNvSpPr/>
          <p:nvPr/>
        </p:nvSpPr>
        <p:spPr>
          <a:xfrm>
            <a:off x="3130312" y="3743131"/>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72" name="object 172"/>
          <p:cNvSpPr/>
          <p:nvPr/>
        </p:nvSpPr>
        <p:spPr>
          <a:xfrm>
            <a:off x="3274307" y="3743218"/>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3" name="object 173"/>
          <p:cNvSpPr/>
          <p:nvPr/>
        </p:nvSpPr>
        <p:spPr>
          <a:xfrm>
            <a:off x="3418301" y="374329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4" name="object 174"/>
          <p:cNvSpPr/>
          <p:nvPr/>
        </p:nvSpPr>
        <p:spPr>
          <a:xfrm>
            <a:off x="3562347" y="374338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5" name="object 175"/>
          <p:cNvSpPr/>
          <p:nvPr/>
        </p:nvSpPr>
        <p:spPr>
          <a:xfrm>
            <a:off x="3706341" y="374347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6" name="object 176"/>
          <p:cNvSpPr/>
          <p:nvPr/>
        </p:nvSpPr>
        <p:spPr>
          <a:xfrm>
            <a:off x="3850387" y="374355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77" name="object 177"/>
          <p:cNvSpPr/>
          <p:nvPr/>
        </p:nvSpPr>
        <p:spPr>
          <a:xfrm>
            <a:off x="3994382" y="374364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8" name="object 178"/>
          <p:cNvSpPr/>
          <p:nvPr/>
        </p:nvSpPr>
        <p:spPr>
          <a:xfrm>
            <a:off x="4138428" y="3657661"/>
            <a:ext cx="238523" cy="172228"/>
          </a:xfrm>
          <a:prstGeom prst="rect">
            <a:avLst/>
          </a:prstGeom>
          <a:blipFill>
            <a:blip r:embed="rId7" cstate="print"/>
            <a:stretch>
              <a:fillRect/>
            </a:stretch>
          </a:blipFill>
        </p:spPr>
        <p:txBody>
          <a:bodyPr wrap="square" lIns="0" tIns="0" rIns="0" bIns="0" rtlCol="0"/>
          <a:lstStyle/>
          <a:p>
            <a:endParaRPr dirty="0"/>
          </a:p>
        </p:txBody>
      </p:sp>
      <p:sp>
        <p:nvSpPr>
          <p:cNvPr id="179" name="object 179"/>
          <p:cNvSpPr/>
          <p:nvPr/>
        </p:nvSpPr>
        <p:spPr>
          <a:xfrm>
            <a:off x="4815842" y="3742290"/>
            <a:ext cx="96520" cy="0"/>
          </a:xfrm>
          <a:custGeom>
            <a:avLst/>
            <a:gdLst/>
            <a:ahLst/>
            <a:cxnLst/>
            <a:rect l="l" t="t" r="r" b="b"/>
            <a:pathLst>
              <a:path w="96520">
                <a:moveTo>
                  <a:pt x="0" y="0"/>
                </a:moveTo>
                <a:lnTo>
                  <a:pt x="96029" y="0"/>
                </a:lnTo>
              </a:path>
            </a:pathLst>
          </a:custGeom>
          <a:ln w="30272">
            <a:solidFill>
              <a:srgbClr val="000000"/>
            </a:solidFill>
          </a:ln>
        </p:spPr>
        <p:txBody>
          <a:bodyPr wrap="square" lIns="0" tIns="0" rIns="0" bIns="0" rtlCol="0"/>
          <a:lstStyle/>
          <a:p>
            <a:endParaRPr dirty="0"/>
          </a:p>
        </p:txBody>
      </p:sp>
      <p:sp>
        <p:nvSpPr>
          <p:cNvPr id="180" name="object 180"/>
          <p:cNvSpPr/>
          <p:nvPr/>
        </p:nvSpPr>
        <p:spPr>
          <a:xfrm>
            <a:off x="4959860" y="3742376"/>
            <a:ext cx="96520" cy="0"/>
          </a:xfrm>
          <a:custGeom>
            <a:avLst/>
            <a:gdLst/>
            <a:ahLst/>
            <a:cxnLst/>
            <a:rect l="l" t="t" r="r" b="b"/>
            <a:pathLst>
              <a:path w="96520">
                <a:moveTo>
                  <a:pt x="0" y="0"/>
                </a:moveTo>
                <a:lnTo>
                  <a:pt x="96026" y="0"/>
                </a:lnTo>
              </a:path>
            </a:pathLst>
          </a:custGeom>
          <a:ln w="30272">
            <a:solidFill>
              <a:srgbClr val="000000"/>
            </a:solidFill>
          </a:ln>
        </p:spPr>
        <p:txBody>
          <a:bodyPr wrap="square" lIns="0" tIns="0" rIns="0" bIns="0" rtlCol="0"/>
          <a:lstStyle/>
          <a:p>
            <a:endParaRPr dirty="0"/>
          </a:p>
        </p:txBody>
      </p:sp>
      <p:sp>
        <p:nvSpPr>
          <p:cNvPr id="181" name="object 181"/>
          <p:cNvSpPr/>
          <p:nvPr/>
        </p:nvSpPr>
        <p:spPr>
          <a:xfrm>
            <a:off x="5103875" y="3742458"/>
            <a:ext cx="96520" cy="0"/>
          </a:xfrm>
          <a:custGeom>
            <a:avLst/>
            <a:gdLst/>
            <a:ahLst/>
            <a:cxnLst/>
            <a:rect l="l" t="t" r="r" b="b"/>
            <a:pathLst>
              <a:path w="96520">
                <a:moveTo>
                  <a:pt x="0" y="0"/>
                </a:moveTo>
                <a:lnTo>
                  <a:pt x="96031" y="0"/>
                </a:lnTo>
              </a:path>
            </a:pathLst>
          </a:custGeom>
          <a:ln w="30272">
            <a:solidFill>
              <a:srgbClr val="000000"/>
            </a:solidFill>
          </a:ln>
        </p:spPr>
        <p:txBody>
          <a:bodyPr wrap="square" lIns="0" tIns="0" rIns="0" bIns="0" rtlCol="0"/>
          <a:lstStyle/>
          <a:p>
            <a:endParaRPr dirty="0"/>
          </a:p>
        </p:txBody>
      </p:sp>
      <p:sp>
        <p:nvSpPr>
          <p:cNvPr id="182" name="object 182"/>
          <p:cNvSpPr/>
          <p:nvPr/>
        </p:nvSpPr>
        <p:spPr>
          <a:xfrm>
            <a:off x="5247895" y="3742545"/>
            <a:ext cx="96520" cy="0"/>
          </a:xfrm>
          <a:custGeom>
            <a:avLst/>
            <a:gdLst/>
            <a:ahLst/>
            <a:cxnLst/>
            <a:rect l="l" t="t" r="r" b="b"/>
            <a:pathLst>
              <a:path w="96520">
                <a:moveTo>
                  <a:pt x="0" y="0"/>
                </a:moveTo>
                <a:lnTo>
                  <a:pt x="96021" y="0"/>
                </a:lnTo>
              </a:path>
            </a:pathLst>
          </a:custGeom>
          <a:ln w="30272">
            <a:solidFill>
              <a:srgbClr val="000000"/>
            </a:solidFill>
          </a:ln>
        </p:spPr>
        <p:txBody>
          <a:bodyPr wrap="square" lIns="0" tIns="0" rIns="0" bIns="0" rtlCol="0"/>
          <a:lstStyle/>
          <a:p>
            <a:endParaRPr dirty="0"/>
          </a:p>
        </p:txBody>
      </p:sp>
      <p:sp>
        <p:nvSpPr>
          <p:cNvPr id="183" name="object 183"/>
          <p:cNvSpPr/>
          <p:nvPr/>
        </p:nvSpPr>
        <p:spPr>
          <a:xfrm>
            <a:off x="5391915" y="374262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4" name="object 184"/>
          <p:cNvSpPr/>
          <p:nvPr/>
        </p:nvSpPr>
        <p:spPr>
          <a:xfrm>
            <a:off x="5535910" y="374271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5" name="object 185"/>
          <p:cNvSpPr/>
          <p:nvPr/>
        </p:nvSpPr>
        <p:spPr>
          <a:xfrm>
            <a:off x="5679955" y="374279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86" name="object 186"/>
          <p:cNvSpPr/>
          <p:nvPr/>
        </p:nvSpPr>
        <p:spPr>
          <a:xfrm>
            <a:off x="5823950" y="374288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7" name="object 187"/>
          <p:cNvSpPr/>
          <p:nvPr/>
        </p:nvSpPr>
        <p:spPr>
          <a:xfrm>
            <a:off x="5967996" y="3742963"/>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88" name="object 188"/>
          <p:cNvSpPr/>
          <p:nvPr/>
        </p:nvSpPr>
        <p:spPr>
          <a:xfrm>
            <a:off x="6111990" y="374304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9" name="object 189"/>
          <p:cNvSpPr/>
          <p:nvPr/>
        </p:nvSpPr>
        <p:spPr>
          <a:xfrm>
            <a:off x="6256036" y="3743131"/>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90" name="object 190"/>
          <p:cNvSpPr/>
          <p:nvPr/>
        </p:nvSpPr>
        <p:spPr>
          <a:xfrm>
            <a:off x="6400031" y="3743218"/>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1" name="object 191"/>
          <p:cNvSpPr/>
          <p:nvPr/>
        </p:nvSpPr>
        <p:spPr>
          <a:xfrm>
            <a:off x="6544026" y="374329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2" name="object 192"/>
          <p:cNvSpPr/>
          <p:nvPr/>
        </p:nvSpPr>
        <p:spPr>
          <a:xfrm>
            <a:off x="6688071" y="374338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3" name="object 193"/>
          <p:cNvSpPr/>
          <p:nvPr/>
        </p:nvSpPr>
        <p:spPr>
          <a:xfrm>
            <a:off x="6832065" y="374347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4" name="object 194"/>
          <p:cNvSpPr/>
          <p:nvPr/>
        </p:nvSpPr>
        <p:spPr>
          <a:xfrm>
            <a:off x="6976111" y="374355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95" name="object 195"/>
          <p:cNvSpPr/>
          <p:nvPr/>
        </p:nvSpPr>
        <p:spPr>
          <a:xfrm>
            <a:off x="7120106" y="374364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6" name="object 196"/>
          <p:cNvSpPr/>
          <p:nvPr/>
        </p:nvSpPr>
        <p:spPr>
          <a:xfrm>
            <a:off x="7264151" y="3657661"/>
            <a:ext cx="238523" cy="172228"/>
          </a:xfrm>
          <a:prstGeom prst="rect">
            <a:avLst/>
          </a:prstGeom>
          <a:blipFill>
            <a:blip r:embed="rId7" cstate="print"/>
            <a:stretch>
              <a:fillRect/>
            </a:stretch>
          </a:blipFill>
        </p:spPr>
        <p:txBody>
          <a:bodyPr wrap="square" lIns="0" tIns="0" rIns="0" bIns="0" rtlCol="0"/>
          <a:lstStyle/>
          <a:p>
            <a:endParaRPr dirty="0"/>
          </a:p>
        </p:txBody>
      </p:sp>
      <p:sp>
        <p:nvSpPr>
          <p:cNvPr id="197" name="object 197"/>
          <p:cNvSpPr txBox="1"/>
          <p:nvPr/>
        </p:nvSpPr>
        <p:spPr>
          <a:xfrm>
            <a:off x="2582672" y="1712467"/>
            <a:ext cx="2183765" cy="452120"/>
          </a:xfrm>
          <a:prstGeom prst="rect">
            <a:avLst/>
          </a:prstGeom>
        </p:spPr>
        <p:txBody>
          <a:bodyPr vert="horz" wrap="square" lIns="0" tIns="12065" rIns="0" bIns="0" rtlCol="0">
            <a:spAutoFit/>
          </a:bodyPr>
          <a:lstStyle/>
          <a:p>
            <a:pPr marL="12700">
              <a:lnSpc>
                <a:spcPct val="100000"/>
              </a:lnSpc>
              <a:spcBef>
                <a:spcPts val="95"/>
              </a:spcBef>
            </a:pPr>
            <a:r>
              <a:rPr sz="2800" spc="-165" dirty="0">
                <a:latin typeface="Arial"/>
                <a:cs typeface="Arial"/>
              </a:rPr>
              <a:t>Logical</a:t>
            </a:r>
            <a:r>
              <a:rPr sz="2800" spc="-425" dirty="0">
                <a:latin typeface="Arial"/>
                <a:cs typeface="Arial"/>
              </a:rPr>
              <a:t> </a:t>
            </a:r>
            <a:r>
              <a:rPr sz="1800" spc="-75" dirty="0">
                <a:latin typeface="Arial"/>
                <a:cs typeface="Arial"/>
              </a:rPr>
              <a:t>connections</a:t>
            </a:r>
            <a:endParaRPr sz="1800" dirty="0">
              <a:latin typeface="Arial"/>
              <a:cs typeface="Aria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152401"/>
            <a:ext cx="8153400" cy="914399"/>
          </a:xfrm>
        </p:spPr>
        <p:txBody>
          <a:bodyPr/>
          <a:lstStyle/>
          <a:p>
            <a:pPr marL="12700" marR="0" lvl="0" indent="0" defTabSz="914400" rtl="0" eaLnBrk="1" fontAlgn="auto" latinLnBrk="0" hangingPunct="1">
              <a:lnSpc>
                <a:spcPct val="100000"/>
              </a:lnSpc>
              <a:spcBef>
                <a:spcPts val="100"/>
              </a:spcBef>
              <a:spcAft>
                <a:spcPts val="0"/>
              </a:spcAft>
              <a:tabLst/>
              <a:defRPr/>
            </a:pPr>
            <a:r>
              <a:rPr lang="en-US" sz="3200" b="1" kern="1200" dirty="0">
                <a:solidFill>
                  <a:prstClr val="black"/>
                </a:solidFill>
                <a:latin typeface="Times New Roman"/>
                <a:ea typeface="+mn-ea"/>
                <a:cs typeface="Times New Roman"/>
              </a:rPr>
              <a:t>Logical connections between </a:t>
            </a:r>
            <a:r>
              <a:rPr lang="en-US" sz="3200" b="1" kern="1200" spc="-5" dirty="0">
                <a:solidFill>
                  <a:prstClr val="black"/>
                </a:solidFill>
                <a:latin typeface="Times New Roman"/>
                <a:ea typeface="+mn-ea"/>
                <a:cs typeface="Times New Roman"/>
              </a:rPr>
              <a:t>layers in</a:t>
            </a:r>
            <a:r>
              <a:rPr lang="en-US" sz="3200" b="1" kern="1200" spc="-190" dirty="0">
                <a:solidFill>
                  <a:prstClr val="black"/>
                </a:solidFill>
                <a:latin typeface="Times New Roman"/>
                <a:ea typeface="+mn-ea"/>
                <a:cs typeface="Times New Roman"/>
              </a:rPr>
              <a:t> </a:t>
            </a:r>
            <a:r>
              <a:rPr lang="en-US" sz="3200" b="1" kern="1200" dirty="0">
                <a:solidFill>
                  <a:prstClr val="black"/>
                </a:solidFill>
                <a:latin typeface="Times New Roman"/>
                <a:ea typeface="+mn-ea"/>
                <a:cs typeface="Times New Roman"/>
              </a:rPr>
              <a:t>TCP/IP</a:t>
            </a:r>
            <a:br>
              <a:rPr lang="en-US" sz="3200" b="1" kern="1200" dirty="0">
                <a:solidFill>
                  <a:prstClr val="black"/>
                </a:solidFill>
                <a:latin typeface="Times New Roman"/>
                <a:ea typeface="+mn-ea"/>
                <a:cs typeface="Times New Roman"/>
              </a:rPr>
            </a:br>
            <a:endParaRPr lang="en-IN" dirty="0"/>
          </a:p>
        </p:txBody>
      </p:sp>
      <p:sp>
        <p:nvSpPr>
          <p:cNvPr id="3" name="Text Placeholder 2"/>
          <p:cNvSpPr>
            <a:spLocks noGrp="1"/>
          </p:cNvSpPr>
          <p:nvPr>
            <p:ph type="body" idx="1"/>
          </p:nvPr>
        </p:nvSpPr>
        <p:spPr>
          <a:xfrm>
            <a:off x="76200" y="1066800"/>
            <a:ext cx="9067800" cy="4431983"/>
          </a:xfrm>
        </p:spPr>
        <p:txBody>
          <a:bodyPr/>
          <a:lstStyle/>
          <a:p>
            <a:pPr marL="457200" indent="-457200">
              <a:buFont typeface="Arial" panose="020B0604020202020204" pitchFamily="34" charset="0"/>
              <a:buChar char="•"/>
            </a:pPr>
            <a:r>
              <a:rPr lang="en-IN" dirty="0" smtClean="0">
                <a:solidFill>
                  <a:schemeClr val="tx1"/>
                </a:solidFill>
              </a:rPr>
              <a:t>Using logical connections the duty of each layer-makes it easier.</a:t>
            </a:r>
          </a:p>
          <a:p>
            <a:pPr marL="457200" indent="-457200">
              <a:buFont typeface="Arial" panose="020B0604020202020204" pitchFamily="34" charset="0"/>
              <a:buChar char="•"/>
            </a:pPr>
            <a:r>
              <a:rPr lang="en-IN" dirty="0" smtClean="0">
                <a:solidFill>
                  <a:schemeClr val="tx1"/>
                </a:solidFill>
              </a:rPr>
              <a:t>The duty of the application, transport and network layers is </a:t>
            </a:r>
            <a:r>
              <a:rPr lang="en-IN" b="1" dirty="0" smtClean="0">
                <a:solidFill>
                  <a:schemeClr val="tx1"/>
                </a:solidFill>
              </a:rPr>
              <a:t>end-to-end</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 </a:t>
            </a:r>
            <a:r>
              <a:rPr lang="en-IN" dirty="0">
                <a:solidFill>
                  <a:schemeClr val="tx1"/>
                </a:solidFill>
              </a:rPr>
              <a:t>The duty of the </a:t>
            </a:r>
            <a:r>
              <a:rPr lang="en-IN" dirty="0" smtClean="0">
                <a:solidFill>
                  <a:schemeClr val="tx1"/>
                </a:solidFill>
              </a:rPr>
              <a:t>data-link and physical </a:t>
            </a:r>
            <a:r>
              <a:rPr lang="en-IN" dirty="0">
                <a:solidFill>
                  <a:schemeClr val="tx1"/>
                </a:solidFill>
              </a:rPr>
              <a:t>layers is </a:t>
            </a:r>
            <a:r>
              <a:rPr lang="en-IN" b="1" dirty="0" smtClean="0">
                <a:solidFill>
                  <a:schemeClr val="tx1"/>
                </a:solidFill>
              </a:rPr>
              <a:t>hop-to-hop(router/host).</a:t>
            </a:r>
          </a:p>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domain</a:t>
            </a:r>
            <a:r>
              <a:rPr lang="en-IN" dirty="0" smtClean="0">
                <a:solidFill>
                  <a:schemeClr val="tx1"/>
                </a:solidFill>
              </a:rPr>
              <a:t> of duty of the </a:t>
            </a:r>
            <a:r>
              <a:rPr lang="en-IN" b="1" dirty="0" smtClean="0">
                <a:solidFill>
                  <a:schemeClr val="tx1"/>
                </a:solidFill>
              </a:rPr>
              <a:t>top three layers</a:t>
            </a:r>
            <a:endParaRPr lang="en-IN" b="1" dirty="0">
              <a:solidFill>
                <a:schemeClr val="tx1"/>
              </a:solidFill>
            </a:endParaRPr>
          </a:p>
          <a:p>
            <a:r>
              <a:rPr lang="en-IN" dirty="0" smtClean="0">
                <a:solidFill>
                  <a:schemeClr val="tx1"/>
                </a:solidFill>
              </a:rPr>
              <a:t>   is the </a:t>
            </a:r>
            <a:r>
              <a:rPr lang="en-IN" b="1" dirty="0" smtClean="0">
                <a:solidFill>
                  <a:schemeClr val="tx1"/>
                </a:solidFill>
              </a:rPr>
              <a:t>internet</a:t>
            </a:r>
            <a:r>
              <a:rPr lang="en-IN" dirty="0" smtClean="0">
                <a:solidFill>
                  <a:schemeClr val="tx1"/>
                </a:solidFill>
              </a:rPr>
              <a:t>, </a:t>
            </a:r>
            <a:r>
              <a:rPr lang="en-IN" dirty="0">
                <a:solidFill>
                  <a:schemeClr val="tx1"/>
                </a:solidFill>
              </a:rPr>
              <a:t>The </a:t>
            </a:r>
            <a:r>
              <a:rPr lang="en-IN" b="1" dirty="0">
                <a:solidFill>
                  <a:schemeClr val="tx1"/>
                </a:solidFill>
              </a:rPr>
              <a:t>domain</a:t>
            </a:r>
            <a:r>
              <a:rPr lang="en-IN" dirty="0">
                <a:solidFill>
                  <a:schemeClr val="tx1"/>
                </a:solidFill>
              </a:rPr>
              <a:t> of duty of the </a:t>
            </a:r>
            <a:r>
              <a:rPr lang="en-IN" b="1" dirty="0" smtClean="0">
                <a:solidFill>
                  <a:schemeClr val="tx1"/>
                </a:solidFill>
              </a:rPr>
              <a:t>two lower layers</a:t>
            </a:r>
            <a:r>
              <a:rPr lang="en-IN" dirty="0" smtClean="0">
                <a:solidFill>
                  <a:schemeClr val="tx1"/>
                </a:solidFill>
              </a:rPr>
              <a:t> is </a:t>
            </a:r>
            <a:r>
              <a:rPr lang="en-IN" dirty="0">
                <a:solidFill>
                  <a:schemeClr val="tx1"/>
                </a:solidFill>
              </a:rPr>
              <a:t>the </a:t>
            </a:r>
            <a:r>
              <a:rPr lang="en-IN" b="1" dirty="0" smtClean="0">
                <a:solidFill>
                  <a:schemeClr val="tx1"/>
                </a:solidFill>
              </a:rPr>
              <a:t>link</a:t>
            </a:r>
            <a:r>
              <a:rPr lang="en-IN" dirty="0" smtClean="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35269685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32" y="114187"/>
            <a:ext cx="8539168" cy="505267"/>
          </a:xfrm>
          <a:prstGeom prst="rect">
            <a:avLst/>
          </a:prstGeom>
        </p:spPr>
        <p:txBody>
          <a:bodyPr vert="horz" wrap="square" lIns="0" tIns="12700" rIns="0" bIns="0" rtlCol="0">
            <a:spAutoFit/>
          </a:bodyPr>
          <a:lstStyle/>
          <a:p>
            <a:pPr marL="12700">
              <a:lnSpc>
                <a:spcPct val="100000"/>
              </a:lnSpc>
              <a:spcBef>
                <a:spcPts val="100"/>
              </a:spcBef>
            </a:pPr>
            <a:r>
              <a:rPr sz="2000" dirty="0" smtClean="0">
                <a:solidFill>
                  <a:srgbClr val="0000CC"/>
                </a:solidFill>
                <a:latin typeface="Times New Roman"/>
                <a:cs typeface="Times New Roman"/>
              </a:rPr>
              <a:t> </a:t>
            </a:r>
            <a:r>
              <a:rPr sz="3200" b="1" dirty="0">
                <a:latin typeface="Times New Roman"/>
                <a:cs typeface="Times New Roman"/>
              </a:rPr>
              <a:t>Identical objects in the TCP/IP protocol</a:t>
            </a:r>
            <a:r>
              <a:rPr sz="3200" b="1" spc="-340" dirty="0">
                <a:latin typeface="Times New Roman"/>
                <a:cs typeface="Times New Roman"/>
              </a:rPr>
              <a:t> </a:t>
            </a:r>
            <a:r>
              <a:rPr sz="3200" b="1" spc="-5" dirty="0">
                <a:latin typeface="Times New Roman"/>
                <a:cs typeface="Times New Roman"/>
              </a:rPr>
              <a:t>suite</a:t>
            </a:r>
            <a:endParaRPr sz="3200" b="1" dirty="0">
              <a:latin typeface="Times New Roman"/>
              <a:cs typeface="Times New Roman"/>
            </a:endParaRPr>
          </a:p>
        </p:txBody>
      </p:sp>
      <p:sp>
        <p:nvSpPr>
          <p:cNvPr id="3" name="object 3"/>
          <p:cNvSpPr/>
          <p:nvPr/>
        </p:nvSpPr>
        <p:spPr>
          <a:xfrm>
            <a:off x="381000" y="1915667"/>
            <a:ext cx="8161020" cy="3427476"/>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416379" y="2599505"/>
            <a:ext cx="6034405" cy="3089910"/>
          </a:xfrm>
          <a:custGeom>
            <a:avLst/>
            <a:gdLst/>
            <a:ahLst/>
            <a:cxnLst/>
            <a:rect l="l" t="t" r="r" b="b"/>
            <a:pathLst>
              <a:path w="6034405" h="3089910">
                <a:moveTo>
                  <a:pt x="47768" y="0"/>
                </a:moveTo>
                <a:lnTo>
                  <a:pt x="0" y="0"/>
                </a:lnTo>
                <a:lnTo>
                  <a:pt x="0" y="3065812"/>
                </a:lnTo>
                <a:lnTo>
                  <a:pt x="23947" y="3089694"/>
                </a:lnTo>
                <a:lnTo>
                  <a:pt x="2854338" y="3082231"/>
                </a:lnTo>
                <a:lnTo>
                  <a:pt x="2870722" y="3065812"/>
                </a:lnTo>
                <a:lnTo>
                  <a:pt x="47768" y="3065812"/>
                </a:lnTo>
                <a:lnTo>
                  <a:pt x="23821" y="3041928"/>
                </a:lnTo>
                <a:lnTo>
                  <a:pt x="47768" y="3041865"/>
                </a:lnTo>
                <a:lnTo>
                  <a:pt x="47768" y="0"/>
                </a:lnTo>
                <a:close/>
              </a:path>
              <a:path w="6034405" h="3089910">
                <a:moveTo>
                  <a:pt x="3203591" y="1279182"/>
                </a:moveTo>
                <a:lnTo>
                  <a:pt x="3203591" y="3065812"/>
                </a:lnTo>
                <a:lnTo>
                  <a:pt x="3227472" y="3089694"/>
                </a:lnTo>
                <a:lnTo>
                  <a:pt x="6010105" y="3089694"/>
                </a:lnTo>
                <a:lnTo>
                  <a:pt x="6033987" y="3065812"/>
                </a:lnTo>
                <a:lnTo>
                  <a:pt x="3251354" y="3065812"/>
                </a:lnTo>
                <a:lnTo>
                  <a:pt x="3227472" y="3041928"/>
                </a:lnTo>
                <a:lnTo>
                  <a:pt x="3251354" y="3041928"/>
                </a:lnTo>
                <a:lnTo>
                  <a:pt x="3251354" y="1303060"/>
                </a:lnTo>
                <a:lnTo>
                  <a:pt x="3227472" y="1303060"/>
                </a:lnTo>
                <a:lnTo>
                  <a:pt x="3203591" y="1279182"/>
                </a:lnTo>
                <a:close/>
              </a:path>
              <a:path w="6034405" h="3089910">
                <a:moveTo>
                  <a:pt x="47768" y="3041865"/>
                </a:moveTo>
                <a:lnTo>
                  <a:pt x="23821" y="3041928"/>
                </a:lnTo>
                <a:lnTo>
                  <a:pt x="47768" y="3065812"/>
                </a:lnTo>
                <a:lnTo>
                  <a:pt x="47768" y="3041865"/>
                </a:lnTo>
                <a:close/>
              </a:path>
              <a:path w="6034405" h="3089910">
                <a:moveTo>
                  <a:pt x="2830407" y="3034530"/>
                </a:moveTo>
                <a:lnTo>
                  <a:pt x="47768" y="3041865"/>
                </a:lnTo>
                <a:lnTo>
                  <a:pt x="47768" y="3065812"/>
                </a:lnTo>
                <a:lnTo>
                  <a:pt x="2870722" y="3065812"/>
                </a:lnTo>
                <a:lnTo>
                  <a:pt x="2878169" y="3058349"/>
                </a:lnTo>
                <a:lnTo>
                  <a:pt x="2830407" y="3058349"/>
                </a:lnTo>
                <a:lnTo>
                  <a:pt x="2830407" y="3034530"/>
                </a:lnTo>
                <a:close/>
              </a:path>
              <a:path w="6034405" h="3089910">
                <a:moveTo>
                  <a:pt x="3251354" y="3041928"/>
                </a:moveTo>
                <a:lnTo>
                  <a:pt x="3227472" y="3041928"/>
                </a:lnTo>
                <a:lnTo>
                  <a:pt x="3251354" y="3065812"/>
                </a:lnTo>
                <a:lnTo>
                  <a:pt x="3251354" y="3041928"/>
                </a:lnTo>
                <a:close/>
              </a:path>
              <a:path w="6034405" h="3089910">
                <a:moveTo>
                  <a:pt x="5986224" y="3041928"/>
                </a:moveTo>
                <a:lnTo>
                  <a:pt x="3251354" y="3041928"/>
                </a:lnTo>
                <a:lnTo>
                  <a:pt x="3251354" y="3065812"/>
                </a:lnTo>
                <a:lnTo>
                  <a:pt x="5986224" y="3065812"/>
                </a:lnTo>
                <a:lnTo>
                  <a:pt x="5986224" y="3041928"/>
                </a:lnTo>
                <a:close/>
              </a:path>
              <a:path w="6034405" h="3089910">
                <a:moveTo>
                  <a:pt x="6033987" y="13450"/>
                </a:moveTo>
                <a:lnTo>
                  <a:pt x="5986224" y="13450"/>
                </a:lnTo>
                <a:lnTo>
                  <a:pt x="5986224" y="3065812"/>
                </a:lnTo>
                <a:lnTo>
                  <a:pt x="6010105" y="3041928"/>
                </a:lnTo>
                <a:lnTo>
                  <a:pt x="6033987" y="3041928"/>
                </a:lnTo>
                <a:lnTo>
                  <a:pt x="6033987" y="13450"/>
                </a:lnTo>
                <a:close/>
              </a:path>
              <a:path w="6034405" h="3089910">
                <a:moveTo>
                  <a:pt x="6033987" y="3041928"/>
                </a:moveTo>
                <a:lnTo>
                  <a:pt x="6010105" y="3041928"/>
                </a:lnTo>
                <a:lnTo>
                  <a:pt x="5986224" y="3065812"/>
                </a:lnTo>
                <a:lnTo>
                  <a:pt x="6033987" y="3065812"/>
                </a:lnTo>
                <a:lnTo>
                  <a:pt x="6033987" y="3041928"/>
                </a:lnTo>
                <a:close/>
              </a:path>
              <a:path w="6034405" h="3089910">
                <a:moveTo>
                  <a:pt x="2854187" y="3034468"/>
                </a:moveTo>
                <a:lnTo>
                  <a:pt x="2830407" y="3034530"/>
                </a:lnTo>
                <a:lnTo>
                  <a:pt x="2830407" y="3058349"/>
                </a:lnTo>
                <a:lnTo>
                  <a:pt x="2854187" y="3034468"/>
                </a:lnTo>
                <a:close/>
              </a:path>
              <a:path w="6034405" h="3089910">
                <a:moveTo>
                  <a:pt x="2878169" y="3034468"/>
                </a:moveTo>
                <a:lnTo>
                  <a:pt x="2854187" y="3034468"/>
                </a:lnTo>
                <a:lnTo>
                  <a:pt x="2830407" y="3058349"/>
                </a:lnTo>
                <a:lnTo>
                  <a:pt x="2878169" y="3058349"/>
                </a:lnTo>
                <a:lnTo>
                  <a:pt x="2878169" y="3034468"/>
                </a:lnTo>
                <a:close/>
              </a:path>
              <a:path w="6034405" h="3089910">
                <a:moveTo>
                  <a:pt x="3227472" y="1255304"/>
                </a:moveTo>
                <a:lnTo>
                  <a:pt x="2854288" y="1255304"/>
                </a:lnTo>
                <a:lnTo>
                  <a:pt x="2830407" y="1279182"/>
                </a:lnTo>
                <a:lnTo>
                  <a:pt x="2830407" y="3034530"/>
                </a:lnTo>
                <a:lnTo>
                  <a:pt x="2878169" y="3034468"/>
                </a:lnTo>
                <a:lnTo>
                  <a:pt x="2878169" y="1303060"/>
                </a:lnTo>
                <a:lnTo>
                  <a:pt x="2854288" y="1303060"/>
                </a:lnTo>
                <a:lnTo>
                  <a:pt x="2878169" y="1279182"/>
                </a:lnTo>
                <a:lnTo>
                  <a:pt x="3251354" y="1279182"/>
                </a:lnTo>
                <a:lnTo>
                  <a:pt x="3227472" y="1255304"/>
                </a:lnTo>
                <a:close/>
              </a:path>
              <a:path w="6034405" h="3089910">
                <a:moveTo>
                  <a:pt x="2878169" y="1279182"/>
                </a:moveTo>
                <a:lnTo>
                  <a:pt x="2854288" y="1303060"/>
                </a:lnTo>
                <a:lnTo>
                  <a:pt x="2878169" y="1303060"/>
                </a:lnTo>
                <a:lnTo>
                  <a:pt x="2878169" y="1279182"/>
                </a:lnTo>
                <a:close/>
              </a:path>
              <a:path w="6034405" h="3089910">
                <a:moveTo>
                  <a:pt x="3203591" y="1279182"/>
                </a:moveTo>
                <a:lnTo>
                  <a:pt x="2878169" y="1279182"/>
                </a:lnTo>
                <a:lnTo>
                  <a:pt x="2878169" y="1303060"/>
                </a:lnTo>
                <a:lnTo>
                  <a:pt x="3203591" y="1303060"/>
                </a:lnTo>
                <a:lnTo>
                  <a:pt x="3203591" y="1279182"/>
                </a:lnTo>
                <a:close/>
              </a:path>
              <a:path w="6034405" h="3089910">
                <a:moveTo>
                  <a:pt x="3251354" y="1279182"/>
                </a:moveTo>
                <a:lnTo>
                  <a:pt x="3203591" y="1279182"/>
                </a:lnTo>
                <a:lnTo>
                  <a:pt x="3227472" y="1303060"/>
                </a:lnTo>
                <a:lnTo>
                  <a:pt x="3251354" y="1303060"/>
                </a:lnTo>
                <a:lnTo>
                  <a:pt x="3251354" y="1279182"/>
                </a:lnTo>
                <a:close/>
              </a:path>
            </a:pathLst>
          </a:custGeom>
          <a:solidFill>
            <a:srgbClr val="EC1C23"/>
          </a:solidFill>
        </p:spPr>
        <p:txBody>
          <a:bodyPr wrap="square" lIns="0" tIns="0" rIns="0" bIns="0" rtlCol="0"/>
          <a:lstStyle/>
          <a:p>
            <a:endParaRPr dirty="0"/>
          </a:p>
        </p:txBody>
      </p:sp>
      <p:sp>
        <p:nvSpPr>
          <p:cNvPr id="5" name="object 5"/>
          <p:cNvSpPr/>
          <p:nvPr/>
        </p:nvSpPr>
        <p:spPr>
          <a:xfrm>
            <a:off x="7357813" y="2526360"/>
            <a:ext cx="137343" cy="122412"/>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371594" y="2512960"/>
            <a:ext cx="135846" cy="122361"/>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612643"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8" name="object 8"/>
          <p:cNvSpPr/>
          <p:nvPr/>
        </p:nvSpPr>
        <p:spPr>
          <a:xfrm>
            <a:off x="1743769"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 name="object 9"/>
          <p:cNvSpPr/>
          <p:nvPr/>
        </p:nvSpPr>
        <p:spPr>
          <a:xfrm>
            <a:off x="1874891"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0" name="object 10"/>
          <p:cNvSpPr/>
          <p:nvPr/>
        </p:nvSpPr>
        <p:spPr>
          <a:xfrm>
            <a:off x="200601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 name="object 11"/>
          <p:cNvSpPr/>
          <p:nvPr/>
        </p:nvSpPr>
        <p:spPr>
          <a:xfrm>
            <a:off x="213714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 name="object 12"/>
          <p:cNvSpPr/>
          <p:nvPr/>
        </p:nvSpPr>
        <p:spPr>
          <a:xfrm>
            <a:off x="226826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3" name="object 13"/>
          <p:cNvSpPr/>
          <p:nvPr/>
        </p:nvSpPr>
        <p:spPr>
          <a:xfrm>
            <a:off x="239939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4" name="object 14"/>
          <p:cNvSpPr/>
          <p:nvPr/>
        </p:nvSpPr>
        <p:spPr>
          <a:xfrm>
            <a:off x="2530521"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5" name="object 15"/>
          <p:cNvSpPr/>
          <p:nvPr/>
        </p:nvSpPr>
        <p:spPr>
          <a:xfrm>
            <a:off x="266164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6" name="object 16"/>
          <p:cNvSpPr/>
          <p:nvPr/>
        </p:nvSpPr>
        <p:spPr>
          <a:xfrm>
            <a:off x="279277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7" name="object 17"/>
          <p:cNvSpPr/>
          <p:nvPr/>
        </p:nvSpPr>
        <p:spPr>
          <a:xfrm>
            <a:off x="2923853"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8" name="object 18"/>
          <p:cNvSpPr/>
          <p:nvPr/>
        </p:nvSpPr>
        <p:spPr>
          <a:xfrm>
            <a:off x="3054980"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9" name="object 19"/>
          <p:cNvSpPr/>
          <p:nvPr/>
        </p:nvSpPr>
        <p:spPr>
          <a:xfrm>
            <a:off x="3186107"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20" name="object 20"/>
          <p:cNvSpPr/>
          <p:nvPr/>
        </p:nvSpPr>
        <p:spPr>
          <a:xfrm>
            <a:off x="3317233"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21" name="object 21"/>
          <p:cNvSpPr/>
          <p:nvPr/>
        </p:nvSpPr>
        <p:spPr>
          <a:xfrm>
            <a:off x="344836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2" name="object 22"/>
          <p:cNvSpPr/>
          <p:nvPr/>
        </p:nvSpPr>
        <p:spPr>
          <a:xfrm>
            <a:off x="357948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3" name="object 23"/>
          <p:cNvSpPr/>
          <p:nvPr/>
        </p:nvSpPr>
        <p:spPr>
          <a:xfrm>
            <a:off x="371061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4" name="object 24"/>
          <p:cNvSpPr/>
          <p:nvPr/>
        </p:nvSpPr>
        <p:spPr>
          <a:xfrm>
            <a:off x="3841741"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5" name="object 25"/>
          <p:cNvSpPr/>
          <p:nvPr/>
        </p:nvSpPr>
        <p:spPr>
          <a:xfrm>
            <a:off x="397286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6" name="object 26"/>
          <p:cNvSpPr/>
          <p:nvPr/>
        </p:nvSpPr>
        <p:spPr>
          <a:xfrm>
            <a:off x="4103994" y="5152636"/>
            <a:ext cx="104045" cy="99471"/>
          </a:xfrm>
          <a:prstGeom prst="rect">
            <a:avLst/>
          </a:prstGeom>
          <a:blipFill>
            <a:blip r:embed="rId5" cstate="print"/>
            <a:stretch>
              <a:fillRect/>
            </a:stretch>
          </a:blipFill>
        </p:spPr>
        <p:txBody>
          <a:bodyPr wrap="square" lIns="0" tIns="0" rIns="0" bIns="0" rtlCol="0"/>
          <a:lstStyle/>
          <a:p>
            <a:endParaRPr dirty="0"/>
          </a:p>
        </p:txBody>
      </p:sp>
      <p:sp>
        <p:nvSpPr>
          <p:cNvPr id="27" name="object 27"/>
          <p:cNvSpPr/>
          <p:nvPr/>
        </p:nvSpPr>
        <p:spPr>
          <a:xfrm>
            <a:off x="1551359" y="5152636"/>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28" name="object 28"/>
          <p:cNvSpPr/>
          <p:nvPr/>
        </p:nvSpPr>
        <p:spPr>
          <a:xfrm>
            <a:off x="1612643"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29" name="object 29"/>
          <p:cNvSpPr/>
          <p:nvPr/>
        </p:nvSpPr>
        <p:spPr>
          <a:xfrm>
            <a:off x="1743769"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30" name="object 30"/>
          <p:cNvSpPr/>
          <p:nvPr/>
        </p:nvSpPr>
        <p:spPr>
          <a:xfrm>
            <a:off x="1874891"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31" name="object 31"/>
          <p:cNvSpPr/>
          <p:nvPr/>
        </p:nvSpPr>
        <p:spPr>
          <a:xfrm>
            <a:off x="200601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2" name="object 32"/>
          <p:cNvSpPr/>
          <p:nvPr/>
        </p:nvSpPr>
        <p:spPr>
          <a:xfrm>
            <a:off x="213714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3" name="object 33"/>
          <p:cNvSpPr/>
          <p:nvPr/>
        </p:nvSpPr>
        <p:spPr>
          <a:xfrm>
            <a:off x="226826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4" name="object 34"/>
          <p:cNvSpPr/>
          <p:nvPr/>
        </p:nvSpPr>
        <p:spPr>
          <a:xfrm>
            <a:off x="239939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5" name="object 35"/>
          <p:cNvSpPr/>
          <p:nvPr/>
        </p:nvSpPr>
        <p:spPr>
          <a:xfrm>
            <a:off x="2530521"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6" name="object 36"/>
          <p:cNvSpPr/>
          <p:nvPr/>
        </p:nvSpPr>
        <p:spPr>
          <a:xfrm>
            <a:off x="266164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7" name="object 37"/>
          <p:cNvSpPr/>
          <p:nvPr/>
        </p:nvSpPr>
        <p:spPr>
          <a:xfrm>
            <a:off x="279277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8" name="object 38"/>
          <p:cNvSpPr/>
          <p:nvPr/>
        </p:nvSpPr>
        <p:spPr>
          <a:xfrm>
            <a:off x="2923853"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39" name="object 39"/>
          <p:cNvSpPr/>
          <p:nvPr/>
        </p:nvSpPr>
        <p:spPr>
          <a:xfrm>
            <a:off x="3054980"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0" name="object 40"/>
          <p:cNvSpPr/>
          <p:nvPr/>
        </p:nvSpPr>
        <p:spPr>
          <a:xfrm>
            <a:off x="3186107"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1" name="object 41"/>
          <p:cNvSpPr/>
          <p:nvPr/>
        </p:nvSpPr>
        <p:spPr>
          <a:xfrm>
            <a:off x="3317233"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2" name="object 42"/>
          <p:cNvSpPr/>
          <p:nvPr/>
        </p:nvSpPr>
        <p:spPr>
          <a:xfrm>
            <a:off x="344836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3" name="object 43"/>
          <p:cNvSpPr/>
          <p:nvPr/>
        </p:nvSpPr>
        <p:spPr>
          <a:xfrm>
            <a:off x="357948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4" name="object 44"/>
          <p:cNvSpPr/>
          <p:nvPr/>
        </p:nvSpPr>
        <p:spPr>
          <a:xfrm>
            <a:off x="371061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5" name="object 45"/>
          <p:cNvSpPr/>
          <p:nvPr/>
        </p:nvSpPr>
        <p:spPr>
          <a:xfrm>
            <a:off x="3841741"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6" name="object 46"/>
          <p:cNvSpPr/>
          <p:nvPr/>
        </p:nvSpPr>
        <p:spPr>
          <a:xfrm>
            <a:off x="397286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7" name="object 47"/>
          <p:cNvSpPr/>
          <p:nvPr/>
        </p:nvSpPr>
        <p:spPr>
          <a:xfrm>
            <a:off x="4103994" y="4341868"/>
            <a:ext cx="104045" cy="99471"/>
          </a:xfrm>
          <a:prstGeom prst="rect">
            <a:avLst/>
          </a:prstGeom>
          <a:blipFill>
            <a:blip r:embed="rId5" cstate="print"/>
            <a:stretch>
              <a:fillRect/>
            </a:stretch>
          </a:blipFill>
        </p:spPr>
        <p:txBody>
          <a:bodyPr wrap="square" lIns="0" tIns="0" rIns="0" bIns="0" rtlCol="0"/>
          <a:lstStyle/>
          <a:p>
            <a:endParaRPr dirty="0"/>
          </a:p>
        </p:txBody>
      </p:sp>
      <p:sp>
        <p:nvSpPr>
          <p:cNvPr id="48" name="object 48"/>
          <p:cNvSpPr/>
          <p:nvPr/>
        </p:nvSpPr>
        <p:spPr>
          <a:xfrm>
            <a:off x="1551359" y="4341868"/>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49" name="object 49"/>
          <p:cNvSpPr/>
          <p:nvPr/>
        </p:nvSpPr>
        <p:spPr>
          <a:xfrm>
            <a:off x="1612643"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0" name="object 50"/>
          <p:cNvSpPr/>
          <p:nvPr/>
        </p:nvSpPr>
        <p:spPr>
          <a:xfrm>
            <a:off x="1743769"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1" name="object 51"/>
          <p:cNvSpPr/>
          <p:nvPr/>
        </p:nvSpPr>
        <p:spPr>
          <a:xfrm>
            <a:off x="1874891"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2" name="object 52"/>
          <p:cNvSpPr/>
          <p:nvPr/>
        </p:nvSpPr>
        <p:spPr>
          <a:xfrm>
            <a:off x="200601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3" name="object 53"/>
          <p:cNvSpPr/>
          <p:nvPr/>
        </p:nvSpPr>
        <p:spPr>
          <a:xfrm>
            <a:off x="213714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4" name="object 54"/>
          <p:cNvSpPr/>
          <p:nvPr/>
        </p:nvSpPr>
        <p:spPr>
          <a:xfrm>
            <a:off x="226826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5" name="object 55"/>
          <p:cNvSpPr/>
          <p:nvPr/>
        </p:nvSpPr>
        <p:spPr>
          <a:xfrm>
            <a:off x="239939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6" name="object 56"/>
          <p:cNvSpPr/>
          <p:nvPr/>
        </p:nvSpPr>
        <p:spPr>
          <a:xfrm>
            <a:off x="2530521"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7" name="object 57"/>
          <p:cNvSpPr/>
          <p:nvPr/>
        </p:nvSpPr>
        <p:spPr>
          <a:xfrm>
            <a:off x="266164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8" name="object 58"/>
          <p:cNvSpPr/>
          <p:nvPr/>
        </p:nvSpPr>
        <p:spPr>
          <a:xfrm>
            <a:off x="279277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9" name="object 59"/>
          <p:cNvSpPr/>
          <p:nvPr/>
        </p:nvSpPr>
        <p:spPr>
          <a:xfrm>
            <a:off x="2923853"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0" name="object 60"/>
          <p:cNvSpPr/>
          <p:nvPr/>
        </p:nvSpPr>
        <p:spPr>
          <a:xfrm>
            <a:off x="3054980"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1" name="object 61"/>
          <p:cNvSpPr/>
          <p:nvPr/>
        </p:nvSpPr>
        <p:spPr>
          <a:xfrm>
            <a:off x="3186107"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2" name="object 62"/>
          <p:cNvSpPr/>
          <p:nvPr/>
        </p:nvSpPr>
        <p:spPr>
          <a:xfrm>
            <a:off x="3317233"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3" name="object 63"/>
          <p:cNvSpPr/>
          <p:nvPr/>
        </p:nvSpPr>
        <p:spPr>
          <a:xfrm>
            <a:off x="344836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4" name="object 64"/>
          <p:cNvSpPr/>
          <p:nvPr/>
        </p:nvSpPr>
        <p:spPr>
          <a:xfrm>
            <a:off x="357948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5" name="object 65"/>
          <p:cNvSpPr/>
          <p:nvPr/>
        </p:nvSpPr>
        <p:spPr>
          <a:xfrm>
            <a:off x="371061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6" name="object 66"/>
          <p:cNvSpPr/>
          <p:nvPr/>
        </p:nvSpPr>
        <p:spPr>
          <a:xfrm>
            <a:off x="3841741"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7" name="object 67"/>
          <p:cNvSpPr/>
          <p:nvPr/>
        </p:nvSpPr>
        <p:spPr>
          <a:xfrm>
            <a:off x="397286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8" name="object 68"/>
          <p:cNvSpPr/>
          <p:nvPr/>
        </p:nvSpPr>
        <p:spPr>
          <a:xfrm>
            <a:off x="4103994" y="3808468"/>
            <a:ext cx="104045" cy="99471"/>
          </a:xfrm>
          <a:prstGeom prst="rect">
            <a:avLst/>
          </a:prstGeom>
          <a:blipFill>
            <a:blip r:embed="rId5" cstate="print"/>
            <a:stretch>
              <a:fillRect/>
            </a:stretch>
          </a:blipFill>
        </p:spPr>
        <p:txBody>
          <a:bodyPr wrap="square" lIns="0" tIns="0" rIns="0" bIns="0" rtlCol="0"/>
          <a:lstStyle/>
          <a:p>
            <a:endParaRPr dirty="0"/>
          </a:p>
        </p:txBody>
      </p:sp>
      <p:sp>
        <p:nvSpPr>
          <p:cNvPr id="69" name="object 69"/>
          <p:cNvSpPr/>
          <p:nvPr/>
        </p:nvSpPr>
        <p:spPr>
          <a:xfrm>
            <a:off x="1551359" y="3808468"/>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70" name="object 70"/>
          <p:cNvSpPr/>
          <p:nvPr/>
        </p:nvSpPr>
        <p:spPr>
          <a:xfrm>
            <a:off x="4849619"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1" name="object 71"/>
          <p:cNvSpPr/>
          <p:nvPr/>
        </p:nvSpPr>
        <p:spPr>
          <a:xfrm>
            <a:off x="4980745"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2" name="object 72"/>
          <p:cNvSpPr/>
          <p:nvPr/>
        </p:nvSpPr>
        <p:spPr>
          <a:xfrm>
            <a:off x="5111867"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3" name="object 73"/>
          <p:cNvSpPr/>
          <p:nvPr/>
        </p:nvSpPr>
        <p:spPr>
          <a:xfrm>
            <a:off x="5242989"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4" name="object 74"/>
          <p:cNvSpPr/>
          <p:nvPr/>
        </p:nvSpPr>
        <p:spPr>
          <a:xfrm>
            <a:off x="5374116"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5" name="object 75"/>
          <p:cNvSpPr/>
          <p:nvPr/>
        </p:nvSpPr>
        <p:spPr>
          <a:xfrm>
            <a:off x="550524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6" name="object 76"/>
          <p:cNvSpPr/>
          <p:nvPr/>
        </p:nvSpPr>
        <p:spPr>
          <a:xfrm>
            <a:off x="563637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7" name="object 77"/>
          <p:cNvSpPr/>
          <p:nvPr/>
        </p:nvSpPr>
        <p:spPr>
          <a:xfrm>
            <a:off x="576749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8" name="object 78"/>
          <p:cNvSpPr/>
          <p:nvPr/>
        </p:nvSpPr>
        <p:spPr>
          <a:xfrm>
            <a:off x="589862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9" name="object 79"/>
          <p:cNvSpPr/>
          <p:nvPr/>
        </p:nvSpPr>
        <p:spPr>
          <a:xfrm>
            <a:off x="602975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80" name="object 80"/>
          <p:cNvSpPr/>
          <p:nvPr/>
        </p:nvSpPr>
        <p:spPr>
          <a:xfrm>
            <a:off x="6160829"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81" name="object 81"/>
          <p:cNvSpPr/>
          <p:nvPr/>
        </p:nvSpPr>
        <p:spPr>
          <a:xfrm>
            <a:off x="6291956"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82" name="object 82"/>
          <p:cNvSpPr/>
          <p:nvPr/>
        </p:nvSpPr>
        <p:spPr>
          <a:xfrm>
            <a:off x="6423083" y="38574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83" name="object 83"/>
          <p:cNvSpPr/>
          <p:nvPr/>
        </p:nvSpPr>
        <p:spPr>
          <a:xfrm>
            <a:off x="6554210" y="38574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84" name="object 84"/>
          <p:cNvSpPr/>
          <p:nvPr/>
        </p:nvSpPr>
        <p:spPr>
          <a:xfrm>
            <a:off x="6685336"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5" name="object 85"/>
          <p:cNvSpPr/>
          <p:nvPr/>
        </p:nvSpPr>
        <p:spPr>
          <a:xfrm>
            <a:off x="6816463"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6" name="object 86"/>
          <p:cNvSpPr/>
          <p:nvPr/>
        </p:nvSpPr>
        <p:spPr>
          <a:xfrm>
            <a:off x="6947589"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7" name="object 87"/>
          <p:cNvSpPr/>
          <p:nvPr/>
        </p:nvSpPr>
        <p:spPr>
          <a:xfrm>
            <a:off x="7078716"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8" name="object 88"/>
          <p:cNvSpPr/>
          <p:nvPr/>
        </p:nvSpPr>
        <p:spPr>
          <a:xfrm>
            <a:off x="7209843"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9" name="object 89"/>
          <p:cNvSpPr/>
          <p:nvPr/>
        </p:nvSpPr>
        <p:spPr>
          <a:xfrm>
            <a:off x="7340970" y="3808468"/>
            <a:ext cx="104045" cy="99471"/>
          </a:xfrm>
          <a:prstGeom prst="rect">
            <a:avLst/>
          </a:prstGeom>
          <a:blipFill>
            <a:blip r:embed="rId5" cstate="print"/>
            <a:stretch>
              <a:fillRect/>
            </a:stretch>
          </a:blipFill>
        </p:spPr>
        <p:txBody>
          <a:bodyPr wrap="square" lIns="0" tIns="0" rIns="0" bIns="0" rtlCol="0"/>
          <a:lstStyle/>
          <a:p>
            <a:endParaRPr dirty="0"/>
          </a:p>
        </p:txBody>
      </p:sp>
      <p:sp>
        <p:nvSpPr>
          <p:cNvPr id="90" name="object 90"/>
          <p:cNvSpPr/>
          <p:nvPr/>
        </p:nvSpPr>
        <p:spPr>
          <a:xfrm>
            <a:off x="4788335" y="3808468"/>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91" name="object 91"/>
          <p:cNvSpPr/>
          <p:nvPr/>
        </p:nvSpPr>
        <p:spPr>
          <a:xfrm>
            <a:off x="4849619"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2" name="object 92"/>
          <p:cNvSpPr/>
          <p:nvPr/>
        </p:nvSpPr>
        <p:spPr>
          <a:xfrm>
            <a:off x="4980745"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3" name="object 93"/>
          <p:cNvSpPr/>
          <p:nvPr/>
        </p:nvSpPr>
        <p:spPr>
          <a:xfrm>
            <a:off x="5111867"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4" name="object 94"/>
          <p:cNvSpPr/>
          <p:nvPr/>
        </p:nvSpPr>
        <p:spPr>
          <a:xfrm>
            <a:off x="5242989"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5" name="object 95"/>
          <p:cNvSpPr/>
          <p:nvPr/>
        </p:nvSpPr>
        <p:spPr>
          <a:xfrm>
            <a:off x="5374116"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6" name="object 96"/>
          <p:cNvSpPr/>
          <p:nvPr/>
        </p:nvSpPr>
        <p:spPr>
          <a:xfrm>
            <a:off x="550524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7" name="object 97"/>
          <p:cNvSpPr/>
          <p:nvPr/>
        </p:nvSpPr>
        <p:spPr>
          <a:xfrm>
            <a:off x="563637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8" name="object 98"/>
          <p:cNvSpPr/>
          <p:nvPr/>
        </p:nvSpPr>
        <p:spPr>
          <a:xfrm>
            <a:off x="576749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9" name="object 99"/>
          <p:cNvSpPr/>
          <p:nvPr/>
        </p:nvSpPr>
        <p:spPr>
          <a:xfrm>
            <a:off x="589862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00" name="object 100"/>
          <p:cNvSpPr/>
          <p:nvPr/>
        </p:nvSpPr>
        <p:spPr>
          <a:xfrm>
            <a:off x="602975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01" name="object 101"/>
          <p:cNvSpPr/>
          <p:nvPr/>
        </p:nvSpPr>
        <p:spPr>
          <a:xfrm>
            <a:off x="6160829"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02" name="object 102"/>
          <p:cNvSpPr/>
          <p:nvPr/>
        </p:nvSpPr>
        <p:spPr>
          <a:xfrm>
            <a:off x="6291956"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03" name="object 103"/>
          <p:cNvSpPr/>
          <p:nvPr/>
        </p:nvSpPr>
        <p:spPr>
          <a:xfrm>
            <a:off x="6423083" y="43908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04" name="object 104"/>
          <p:cNvSpPr/>
          <p:nvPr/>
        </p:nvSpPr>
        <p:spPr>
          <a:xfrm>
            <a:off x="6554210" y="43908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05" name="object 105"/>
          <p:cNvSpPr/>
          <p:nvPr/>
        </p:nvSpPr>
        <p:spPr>
          <a:xfrm>
            <a:off x="6685336"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6" name="object 106"/>
          <p:cNvSpPr/>
          <p:nvPr/>
        </p:nvSpPr>
        <p:spPr>
          <a:xfrm>
            <a:off x="6816463"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7" name="object 107"/>
          <p:cNvSpPr/>
          <p:nvPr/>
        </p:nvSpPr>
        <p:spPr>
          <a:xfrm>
            <a:off x="6947589"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8" name="object 108"/>
          <p:cNvSpPr/>
          <p:nvPr/>
        </p:nvSpPr>
        <p:spPr>
          <a:xfrm>
            <a:off x="7078716"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9" name="object 109"/>
          <p:cNvSpPr/>
          <p:nvPr/>
        </p:nvSpPr>
        <p:spPr>
          <a:xfrm>
            <a:off x="7209843"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10" name="object 110"/>
          <p:cNvSpPr/>
          <p:nvPr/>
        </p:nvSpPr>
        <p:spPr>
          <a:xfrm>
            <a:off x="7340970" y="4341868"/>
            <a:ext cx="104045" cy="99471"/>
          </a:xfrm>
          <a:prstGeom prst="rect">
            <a:avLst/>
          </a:prstGeom>
          <a:blipFill>
            <a:blip r:embed="rId5" cstate="print"/>
            <a:stretch>
              <a:fillRect/>
            </a:stretch>
          </a:blipFill>
        </p:spPr>
        <p:txBody>
          <a:bodyPr wrap="square" lIns="0" tIns="0" rIns="0" bIns="0" rtlCol="0"/>
          <a:lstStyle/>
          <a:p>
            <a:endParaRPr dirty="0"/>
          </a:p>
        </p:txBody>
      </p:sp>
      <p:sp>
        <p:nvSpPr>
          <p:cNvPr id="111" name="object 111"/>
          <p:cNvSpPr/>
          <p:nvPr/>
        </p:nvSpPr>
        <p:spPr>
          <a:xfrm>
            <a:off x="4788335" y="4341868"/>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112" name="object 112"/>
          <p:cNvSpPr/>
          <p:nvPr/>
        </p:nvSpPr>
        <p:spPr>
          <a:xfrm>
            <a:off x="4849619"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3" name="object 113"/>
          <p:cNvSpPr/>
          <p:nvPr/>
        </p:nvSpPr>
        <p:spPr>
          <a:xfrm>
            <a:off x="4980745"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4" name="object 114"/>
          <p:cNvSpPr/>
          <p:nvPr/>
        </p:nvSpPr>
        <p:spPr>
          <a:xfrm>
            <a:off x="5111867"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5" name="object 115"/>
          <p:cNvSpPr/>
          <p:nvPr/>
        </p:nvSpPr>
        <p:spPr>
          <a:xfrm>
            <a:off x="5242989"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6" name="object 116"/>
          <p:cNvSpPr/>
          <p:nvPr/>
        </p:nvSpPr>
        <p:spPr>
          <a:xfrm>
            <a:off x="5374116"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7" name="object 117"/>
          <p:cNvSpPr/>
          <p:nvPr/>
        </p:nvSpPr>
        <p:spPr>
          <a:xfrm>
            <a:off x="550524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8" name="object 118"/>
          <p:cNvSpPr/>
          <p:nvPr/>
        </p:nvSpPr>
        <p:spPr>
          <a:xfrm>
            <a:off x="563637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9" name="object 119"/>
          <p:cNvSpPr/>
          <p:nvPr/>
        </p:nvSpPr>
        <p:spPr>
          <a:xfrm>
            <a:off x="576749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0" name="object 120"/>
          <p:cNvSpPr/>
          <p:nvPr/>
        </p:nvSpPr>
        <p:spPr>
          <a:xfrm>
            <a:off x="589862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1" name="object 121"/>
          <p:cNvSpPr/>
          <p:nvPr/>
        </p:nvSpPr>
        <p:spPr>
          <a:xfrm>
            <a:off x="602975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2" name="object 122"/>
          <p:cNvSpPr/>
          <p:nvPr/>
        </p:nvSpPr>
        <p:spPr>
          <a:xfrm>
            <a:off x="6160829"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23" name="object 123"/>
          <p:cNvSpPr/>
          <p:nvPr/>
        </p:nvSpPr>
        <p:spPr>
          <a:xfrm>
            <a:off x="6291956"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24" name="object 124"/>
          <p:cNvSpPr/>
          <p:nvPr/>
        </p:nvSpPr>
        <p:spPr>
          <a:xfrm>
            <a:off x="6423083" y="5201650"/>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25" name="object 125"/>
          <p:cNvSpPr/>
          <p:nvPr/>
        </p:nvSpPr>
        <p:spPr>
          <a:xfrm>
            <a:off x="6554210" y="5201650"/>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26" name="object 126"/>
          <p:cNvSpPr/>
          <p:nvPr/>
        </p:nvSpPr>
        <p:spPr>
          <a:xfrm>
            <a:off x="6685336"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7" name="object 127"/>
          <p:cNvSpPr/>
          <p:nvPr/>
        </p:nvSpPr>
        <p:spPr>
          <a:xfrm>
            <a:off x="6816463"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8" name="object 128"/>
          <p:cNvSpPr/>
          <p:nvPr/>
        </p:nvSpPr>
        <p:spPr>
          <a:xfrm>
            <a:off x="6947589"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9" name="object 129"/>
          <p:cNvSpPr/>
          <p:nvPr/>
        </p:nvSpPr>
        <p:spPr>
          <a:xfrm>
            <a:off x="7078716"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30" name="object 130"/>
          <p:cNvSpPr/>
          <p:nvPr/>
        </p:nvSpPr>
        <p:spPr>
          <a:xfrm>
            <a:off x="7209843"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31" name="object 131"/>
          <p:cNvSpPr/>
          <p:nvPr/>
        </p:nvSpPr>
        <p:spPr>
          <a:xfrm>
            <a:off x="7340970" y="5152636"/>
            <a:ext cx="104045" cy="99471"/>
          </a:xfrm>
          <a:prstGeom prst="rect">
            <a:avLst/>
          </a:prstGeom>
          <a:blipFill>
            <a:blip r:embed="rId5" cstate="print"/>
            <a:stretch>
              <a:fillRect/>
            </a:stretch>
          </a:blipFill>
        </p:spPr>
        <p:txBody>
          <a:bodyPr wrap="square" lIns="0" tIns="0" rIns="0" bIns="0" rtlCol="0"/>
          <a:lstStyle/>
          <a:p>
            <a:endParaRPr dirty="0"/>
          </a:p>
        </p:txBody>
      </p:sp>
      <p:sp>
        <p:nvSpPr>
          <p:cNvPr id="132" name="object 132"/>
          <p:cNvSpPr/>
          <p:nvPr/>
        </p:nvSpPr>
        <p:spPr>
          <a:xfrm>
            <a:off x="4788335" y="5152636"/>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133" name="object 133"/>
          <p:cNvSpPr/>
          <p:nvPr/>
        </p:nvSpPr>
        <p:spPr>
          <a:xfrm>
            <a:off x="1713198" y="2575805"/>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34" name="object 134"/>
          <p:cNvSpPr/>
          <p:nvPr/>
        </p:nvSpPr>
        <p:spPr>
          <a:xfrm>
            <a:off x="1849978" y="2575805"/>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35" name="object 135"/>
          <p:cNvSpPr/>
          <p:nvPr/>
        </p:nvSpPr>
        <p:spPr>
          <a:xfrm>
            <a:off x="1986764" y="2575805"/>
            <a:ext cx="91440" cy="0"/>
          </a:xfrm>
          <a:custGeom>
            <a:avLst/>
            <a:gdLst/>
            <a:ahLst/>
            <a:cxnLst/>
            <a:rect l="l" t="t" r="r" b="b"/>
            <a:pathLst>
              <a:path w="91439">
                <a:moveTo>
                  <a:pt x="0" y="0"/>
                </a:moveTo>
                <a:lnTo>
                  <a:pt x="91183" y="0"/>
                </a:lnTo>
              </a:path>
            </a:pathLst>
          </a:custGeom>
          <a:ln w="17273">
            <a:solidFill>
              <a:srgbClr val="000000"/>
            </a:solidFill>
          </a:ln>
        </p:spPr>
        <p:txBody>
          <a:bodyPr wrap="square" lIns="0" tIns="0" rIns="0" bIns="0" rtlCol="0"/>
          <a:lstStyle/>
          <a:p>
            <a:endParaRPr dirty="0"/>
          </a:p>
        </p:txBody>
      </p:sp>
      <p:sp>
        <p:nvSpPr>
          <p:cNvPr id="136" name="object 136"/>
          <p:cNvSpPr/>
          <p:nvPr/>
        </p:nvSpPr>
        <p:spPr>
          <a:xfrm>
            <a:off x="2123544" y="2575805"/>
            <a:ext cx="91440" cy="0"/>
          </a:xfrm>
          <a:custGeom>
            <a:avLst/>
            <a:gdLst/>
            <a:ahLst/>
            <a:cxnLst/>
            <a:rect l="l" t="t" r="r" b="b"/>
            <a:pathLst>
              <a:path w="91439">
                <a:moveTo>
                  <a:pt x="0" y="0"/>
                </a:moveTo>
                <a:lnTo>
                  <a:pt x="91207" y="0"/>
                </a:lnTo>
              </a:path>
            </a:pathLst>
          </a:custGeom>
          <a:ln w="17273">
            <a:solidFill>
              <a:srgbClr val="000000"/>
            </a:solidFill>
          </a:ln>
        </p:spPr>
        <p:txBody>
          <a:bodyPr wrap="square" lIns="0" tIns="0" rIns="0" bIns="0" rtlCol="0"/>
          <a:lstStyle/>
          <a:p>
            <a:endParaRPr dirty="0"/>
          </a:p>
        </p:txBody>
      </p:sp>
      <p:sp>
        <p:nvSpPr>
          <p:cNvPr id="137" name="object 137"/>
          <p:cNvSpPr/>
          <p:nvPr/>
        </p:nvSpPr>
        <p:spPr>
          <a:xfrm>
            <a:off x="2260340"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38" name="object 138"/>
          <p:cNvSpPr/>
          <p:nvPr/>
        </p:nvSpPr>
        <p:spPr>
          <a:xfrm>
            <a:off x="239710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39" name="object 139"/>
          <p:cNvSpPr/>
          <p:nvPr/>
        </p:nvSpPr>
        <p:spPr>
          <a:xfrm>
            <a:off x="253391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0" name="object 140"/>
          <p:cNvSpPr/>
          <p:nvPr/>
        </p:nvSpPr>
        <p:spPr>
          <a:xfrm>
            <a:off x="2670672"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1" name="object 141"/>
          <p:cNvSpPr/>
          <p:nvPr/>
        </p:nvSpPr>
        <p:spPr>
          <a:xfrm>
            <a:off x="280748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2" name="object 142"/>
          <p:cNvSpPr/>
          <p:nvPr/>
        </p:nvSpPr>
        <p:spPr>
          <a:xfrm>
            <a:off x="2944243"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3" name="object 143"/>
          <p:cNvSpPr/>
          <p:nvPr/>
        </p:nvSpPr>
        <p:spPr>
          <a:xfrm>
            <a:off x="3081004"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44" name="object 144"/>
          <p:cNvSpPr/>
          <p:nvPr/>
        </p:nvSpPr>
        <p:spPr>
          <a:xfrm>
            <a:off x="321781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5" name="object 145"/>
          <p:cNvSpPr/>
          <p:nvPr/>
        </p:nvSpPr>
        <p:spPr>
          <a:xfrm>
            <a:off x="3354575"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46" name="object 146"/>
          <p:cNvSpPr/>
          <p:nvPr/>
        </p:nvSpPr>
        <p:spPr>
          <a:xfrm>
            <a:off x="349138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7" name="object 147"/>
          <p:cNvSpPr/>
          <p:nvPr/>
        </p:nvSpPr>
        <p:spPr>
          <a:xfrm>
            <a:off x="362814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8" name="object 148"/>
          <p:cNvSpPr/>
          <p:nvPr/>
        </p:nvSpPr>
        <p:spPr>
          <a:xfrm>
            <a:off x="3764955"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9" name="object 149"/>
          <p:cNvSpPr/>
          <p:nvPr/>
        </p:nvSpPr>
        <p:spPr>
          <a:xfrm>
            <a:off x="3901717"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0" name="object 150"/>
          <p:cNvSpPr/>
          <p:nvPr/>
        </p:nvSpPr>
        <p:spPr>
          <a:xfrm>
            <a:off x="403852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1" name="object 151"/>
          <p:cNvSpPr/>
          <p:nvPr/>
        </p:nvSpPr>
        <p:spPr>
          <a:xfrm>
            <a:off x="4175288"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2" name="object 152"/>
          <p:cNvSpPr/>
          <p:nvPr/>
        </p:nvSpPr>
        <p:spPr>
          <a:xfrm>
            <a:off x="4312049"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53" name="object 153"/>
          <p:cNvSpPr/>
          <p:nvPr/>
        </p:nvSpPr>
        <p:spPr>
          <a:xfrm>
            <a:off x="4448859"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4" name="object 154"/>
          <p:cNvSpPr/>
          <p:nvPr/>
        </p:nvSpPr>
        <p:spPr>
          <a:xfrm>
            <a:off x="4585620"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55" name="object 155"/>
          <p:cNvSpPr/>
          <p:nvPr/>
        </p:nvSpPr>
        <p:spPr>
          <a:xfrm>
            <a:off x="4722429"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6" name="object 156"/>
          <p:cNvSpPr/>
          <p:nvPr/>
        </p:nvSpPr>
        <p:spPr>
          <a:xfrm>
            <a:off x="485919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7" name="object 157"/>
          <p:cNvSpPr/>
          <p:nvPr/>
        </p:nvSpPr>
        <p:spPr>
          <a:xfrm>
            <a:off x="4996000"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8" name="object 158"/>
          <p:cNvSpPr/>
          <p:nvPr/>
        </p:nvSpPr>
        <p:spPr>
          <a:xfrm>
            <a:off x="5132762"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9" name="object 159"/>
          <p:cNvSpPr/>
          <p:nvPr/>
        </p:nvSpPr>
        <p:spPr>
          <a:xfrm>
            <a:off x="526957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0" name="object 160"/>
          <p:cNvSpPr/>
          <p:nvPr/>
        </p:nvSpPr>
        <p:spPr>
          <a:xfrm>
            <a:off x="5406333"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1" name="object 161"/>
          <p:cNvSpPr/>
          <p:nvPr/>
        </p:nvSpPr>
        <p:spPr>
          <a:xfrm>
            <a:off x="5543094"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62" name="object 162"/>
          <p:cNvSpPr/>
          <p:nvPr/>
        </p:nvSpPr>
        <p:spPr>
          <a:xfrm>
            <a:off x="567990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3" name="object 163"/>
          <p:cNvSpPr/>
          <p:nvPr/>
        </p:nvSpPr>
        <p:spPr>
          <a:xfrm>
            <a:off x="5816665"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64" name="object 164"/>
          <p:cNvSpPr/>
          <p:nvPr/>
        </p:nvSpPr>
        <p:spPr>
          <a:xfrm>
            <a:off x="595347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5" name="object 165"/>
          <p:cNvSpPr/>
          <p:nvPr/>
        </p:nvSpPr>
        <p:spPr>
          <a:xfrm>
            <a:off x="609023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6" name="object 166"/>
          <p:cNvSpPr/>
          <p:nvPr/>
        </p:nvSpPr>
        <p:spPr>
          <a:xfrm>
            <a:off x="6227045"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7" name="object 167"/>
          <p:cNvSpPr/>
          <p:nvPr/>
        </p:nvSpPr>
        <p:spPr>
          <a:xfrm>
            <a:off x="636380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8" name="object 168"/>
          <p:cNvSpPr/>
          <p:nvPr/>
        </p:nvSpPr>
        <p:spPr>
          <a:xfrm>
            <a:off x="6500568"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69" name="object 169"/>
          <p:cNvSpPr/>
          <p:nvPr/>
        </p:nvSpPr>
        <p:spPr>
          <a:xfrm>
            <a:off x="6637377" y="2575805"/>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170" name="object 170"/>
          <p:cNvSpPr/>
          <p:nvPr/>
        </p:nvSpPr>
        <p:spPr>
          <a:xfrm>
            <a:off x="6774139"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71" name="object 171"/>
          <p:cNvSpPr/>
          <p:nvPr/>
        </p:nvSpPr>
        <p:spPr>
          <a:xfrm>
            <a:off x="6910948" y="2575805"/>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172" name="object 172"/>
          <p:cNvSpPr/>
          <p:nvPr/>
        </p:nvSpPr>
        <p:spPr>
          <a:xfrm>
            <a:off x="7047710"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73" name="object 173"/>
          <p:cNvSpPr/>
          <p:nvPr/>
        </p:nvSpPr>
        <p:spPr>
          <a:xfrm>
            <a:off x="7184519" y="2526871"/>
            <a:ext cx="135366" cy="99309"/>
          </a:xfrm>
          <a:prstGeom prst="rect">
            <a:avLst/>
          </a:prstGeom>
          <a:blipFill>
            <a:blip r:embed="rId6" cstate="print"/>
            <a:stretch>
              <a:fillRect/>
            </a:stretch>
          </a:blipFill>
        </p:spPr>
        <p:txBody>
          <a:bodyPr wrap="square" lIns="0" tIns="0" rIns="0" bIns="0" rtlCol="0"/>
          <a:lstStyle/>
          <a:p>
            <a:endParaRPr dirty="0"/>
          </a:p>
        </p:txBody>
      </p:sp>
      <p:sp>
        <p:nvSpPr>
          <p:cNvPr id="174" name="object 174"/>
          <p:cNvSpPr/>
          <p:nvPr/>
        </p:nvSpPr>
        <p:spPr>
          <a:xfrm>
            <a:off x="1651929" y="2526871"/>
            <a:ext cx="86995" cy="99695"/>
          </a:xfrm>
          <a:custGeom>
            <a:avLst/>
            <a:gdLst/>
            <a:ahLst/>
            <a:cxn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p:spPr>
        <p:txBody>
          <a:bodyPr wrap="square" lIns="0" tIns="0" rIns="0" bIns="0" rtlCol="0"/>
          <a:lstStyle/>
          <a:p>
            <a:endParaRPr dirty="0"/>
          </a:p>
        </p:txBody>
      </p:sp>
      <p:sp>
        <p:nvSpPr>
          <p:cNvPr id="175" name="object 175"/>
          <p:cNvSpPr/>
          <p:nvPr/>
        </p:nvSpPr>
        <p:spPr>
          <a:xfrm>
            <a:off x="1713198" y="3095489"/>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76" name="object 176"/>
          <p:cNvSpPr/>
          <p:nvPr/>
        </p:nvSpPr>
        <p:spPr>
          <a:xfrm>
            <a:off x="1849978" y="3095489"/>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77" name="object 177"/>
          <p:cNvSpPr/>
          <p:nvPr/>
        </p:nvSpPr>
        <p:spPr>
          <a:xfrm>
            <a:off x="1986764" y="3095489"/>
            <a:ext cx="91440" cy="0"/>
          </a:xfrm>
          <a:custGeom>
            <a:avLst/>
            <a:gdLst/>
            <a:ahLst/>
            <a:cxnLst/>
            <a:rect l="l" t="t" r="r" b="b"/>
            <a:pathLst>
              <a:path w="91439">
                <a:moveTo>
                  <a:pt x="0" y="0"/>
                </a:moveTo>
                <a:lnTo>
                  <a:pt x="91183" y="0"/>
                </a:lnTo>
              </a:path>
            </a:pathLst>
          </a:custGeom>
          <a:ln w="17273">
            <a:solidFill>
              <a:srgbClr val="000000"/>
            </a:solidFill>
          </a:ln>
        </p:spPr>
        <p:txBody>
          <a:bodyPr wrap="square" lIns="0" tIns="0" rIns="0" bIns="0" rtlCol="0"/>
          <a:lstStyle/>
          <a:p>
            <a:endParaRPr dirty="0"/>
          </a:p>
        </p:txBody>
      </p:sp>
      <p:sp>
        <p:nvSpPr>
          <p:cNvPr id="178" name="object 178"/>
          <p:cNvSpPr/>
          <p:nvPr/>
        </p:nvSpPr>
        <p:spPr>
          <a:xfrm>
            <a:off x="2123544" y="3095489"/>
            <a:ext cx="91440" cy="0"/>
          </a:xfrm>
          <a:custGeom>
            <a:avLst/>
            <a:gdLst/>
            <a:ahLst/>
            <a:cxnLst/>
            <a:rect l="l" t="t" r="r" b="b"/>
            <a:pathLst>
              <a:path w="91439">
                <a:moveTo>
                  <a:pt x="0" y="0"/>
                </a:moveTo>
                <a:lnTo>
                  <a:pt x="91207" y="0"/>
                </a:lnTo>
              </a:path>
            </a:pathLst>
          </a:custGeom>
          <a:ln w="17273">
            <a:solidFill>
              <a:srgbClr val="000000"/>
            </a:solidFill>
          </a:ln>
        </p:spPr>
        <p:txBody>
          <a:bodyPr wrap="square" lIns="0" tIns="0" rIns="0" bIns="0" rtlCol="0"/>
          <a:lstStyle/>
          <a:p>
            <a:endParaRPr dirty="0"/>
          </a:p>
        </p:txBody>
      </p:sp>
      <p:sp>
        <p:nvSpPr>
          <p:cNvPr id="179" name="object 179"/>
          <p:cNvSpPr/>
          <p:nvPr/>
        </p:nvSpPr>
        <p:spPr>
          <a:xfrm>
            <a:off x="2260340"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0" name="object 180"/>
          <p:cNvSpPr/>
          <p:nvPr/>
        </p:nvSpPr>
        <p:spPr>
          <a:xfrm>
            <a:off x="239710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1" name="object 181"/>
          <p:cNvSpPr/>
          <p:nvPr/>
        </p:nvSpPr>
        <p:spPr>
          <a:xfrm>
            <a:off x="253391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2" name="object 182"/>
          <p:cNvSpPr/>
          <p:nvPr/>
        </p:nvSpPr>
        <p:spPr>
          <a:xfrm>
            <a:off x="2670672"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3" name="object 183"/>
          <p:cNvSpPr/>
          <p:nvPr/>
        </p:nvSpPr>
        <p:spPr>
          <a:xfrm>
            <a:off x="280748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4" name="object 184"/>
          <p:cNvSpPr/>
          <p:nvPr/>
        </p:nvSpPr>
        <p:spPr>
          <a:xfrm>
            <a:off x="2944243"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5" name="object 185"/>
          <p:cNvSpPr/>
          <p:nvPr/>
        </p:nvSpPr>
        <p:spPr>
          <a:xfrm>
            <a:off x="3081004"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86" name="object 186"/>
          <p:cNvSpPr/>
          <p:nvPr/>
        </p:nvSpPr>
        <p:spPr>
          <a:xfrm>
            <a:off x="321781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7" name="object 187"/>
          <p:cNvSpPr/>
          <p:nvPr/>
        </p:nvSpPr>
        <p:spPr>
          <a:xfrm>
            <a:off x="3354575"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88" name="object 188"/>
          <p:cNvSpPr/>
          <p:nvPr/>
        </p:nvSpPr>
        <p:spPr>
          <a:xfrm>
            <a:off x="349138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9" name="object 189"/>
          <p:cNvSpPr/>
          <p:nvPr/>
        </p:nvSpPr>
        <p:spPr>
          <a:xfrm>
            <a:off x="362814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0" name="object 190"/>
          <p:cNvSpPr/>
          <p:nvPr/>
        </p:nvSpPr>
        <p:spPr>
          <a:xfrm>
            <a:off x="3764955"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1" name="object 191"/>
          <p:cNvSpPr/>
          <p:nvPr/>
        </p:nvSpPr>
        <p:spPr>
          <a:xfrm>
            <a:off x="3901717"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2" name="object 192"/>
          <p:cNvSpPr/>
          <p:nvPr/>
        </p:nvSpPr>
        <p:spPr>
          <a:xfrm>
            <a:off x="403852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3" name="object 193"/>
          <p:cNvSpPr/>
          <p:nvPr/>
        </p:nvSpPr>
        <p:spPr>
          <a:xfrm>
            <a:off x="4175288"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4" name="object 194"/>
          <p:cNvSpPr/>
          <p:nvPr/>
        </p:nvSpPr>
        <p:spPr>
          <a:xfrm>
            <a:off x="4312049"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95" name="object 195"/>
          <p:cNvSpPr/>
          <p:nvPr/>
        </p:nvSpPr>
        <p:spPr>
          <a:xfrm>
            <a:off x="4448859"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6" name="object 196"/>
          <p:cNvSpPr/>
          <p:nvPr/>
        </p:nvSpPr>
        <p:spPr>
          <a:xfrm>
            <a:off x="4585620"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97" name="object 197"/>
          <p:cNvSpPr/>
          <p:nvPr/>
        </p:nvSpPr>
        <p:spPr>
          <a:xfrm>
            <a:off x="4722429"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8" name="object 198"/>
          <p:cNvSpPr/>
          <p:nvPr/>
        </p:nvSpPr>
        <p:spPr>
          <a:xfrm>
            <a:off x="485919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9" name="object 199"/>
          <p:cNvSpPr/>
          <p:nvPr/>
        </p:nvSpPr>
        <p:spPr>
          <a:xfrm>
            <a:off x="4996000"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0" name="object 200"/>
          <p:cNvSpPr/>
          <p:nvPr/>
        </p:nvSpPr>
        <p:spPr>
          <a:xfrm>
            <a:off x="5132762"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1" name="object 201"/>
          <p:cNvSpPr/>
          <p:nvPr/>
        </p:nvSpPr>
        <p:spPr>
          <a:xfrm>
            <a:off x="526957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2" name="object 202"/>
          <p:cNvSpPr/>
          <p:nvPr/>
        </p:nvSpPr>
        <p:spPr>
          <a:xfrm>
            <a:off x="5406333"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3" name="object 203"/>
          <p:cNvSpPr/>
          <p:nvPr/>
        </p:nvSpPr>
        <p:spPr>
          <a:xfrm>
            <a:off x="5543094"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204" name="object 204"/>
          <p:cNvSpPr/>
          <p:nvPr/>
        </p:nvSpPr>
        <p:spPr>
          <a:xfrm>
            <a:off x="567990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5" name="object 205"/>
          <p:cNvSpPr/>
          <p:nvPr/>
        </p:nvSpPr>
        <p:spPr>
          <a:xfrm>
            <a:off x="5816665"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206" name="object 206"/>
          <p:cNvSpPr/>
          <p:nvPr/>
        </p:nvSpPr>
        <p:spPr>
          <a:xfrm>
            <a:off x="595347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7" name="object 207"/>
          <p:cNvSpPr/>
          <p:nvPr/>
        </p:nvSpPr>
        <p:spPr>
          <a:xfrm>
            <a:off x="609023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8" name="object 208"/>
          <p:cNvSpPr/>
          <p:nvPr/>
        </p:nvSpPr>
        <p:spPr>
          <a:xfrm>
            <a:off x="6227045"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9" name="object 209"/>
          <p:cNvSpPr/>
          <p:nvPr/>
        </p:nvSpPr>
        <p:spPr>
          <a:xfrm>
            <a:off x="636380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10" name="object 210"/>
          <p:cNvSpPr/>
          <p:nvPr/>
        </p:nvSpPr>
        <p:spPr>
          <a:xfrm>
            <a:off x="6500568"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1" name="object 211"/>
          <p:cNvSpPr/>
          <p:nvPr/>
        </p:nvSpPr>
        <p:spPr>
          <a:xfrm>
            <a:off x="6637377" y="3095489"/>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212" name="object 212"/>
          <p:cNvSpPr/>
          <p:nvPr/>
        </p:nvSpPr>
        <p:spPr>
          <a:xfrm>
            <a:off x="6774139"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3" name="object 213"/>
          <p:cNvSpPr/>
          <p:nvPr/>
        </p:nvSpPr>
        <p:spPr>
          <a:xfrm>
            <a:off x="6910948" y="3095489"/>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214" name="object 214"/>
          <p:cNvSpPr/>
          <p:nvPr/>
        </p:nvSpPr>
        <p:spPr>
          <a:xfrm>
            <a:off x="7047710"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5" name="object 215"/>
          <p:cNvSpPr/>
          <p:nvPr/>
        </p:nvSpPr>
        <p:spPr>
          <a:xfrm>
            <a:off x="7184519" y="3046555"/>
            <a:ext cx="135366" cy="99309"/>
          </a:xfrm>
          <a:prstGeom prst="rect">
            <a:avLst/>
          </a:prstGeom>
          <a:blipFill>
            <a:blip r:embed="rId7" cstate="print"/>
            <a:stretch>
              <a:fillRect/>
            </a:stretch>
          </a:blipFill>
        </p:spPr>
        <p:txBody>
          <a:bodyPr wrap="square" lIns="0" tIns="0" rIns="0" bIns="0" rtlCol="0"/>
          <a:lstStyle/>
          <a:p>
            <a:endParaRPr dirty="0"/>
          </a:p>
        </p:txBody>
      </p:sp>
      <p:sp>
        <p:nvSpPr>
          <p:cNvPr id="216" name="object 216"/>
          <p:cNvSpPr/>
          <p:nvPr/>
        </p:nvSpPr>
        <p:spPr>
          <a:xfrm>
            <a:off x="1651929" y="3046555"/>
            <a:ext cx="86995" cy="99695"/>
          </a:xfrm>
          <a:custGeom>
            <a:avLst/>
            <a:gdLst/>
            <a:ahLst/>
            <a:cxn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p:spPr>
        <p:txBody>
          <a:bodyPr wrap="square" lIns="0" tIns="0" rIns="0" bIns="0" rtlCol="0"/>
          <a:lstStyle/>
          <a:p>
            <a:endParaRPr dirty="0"/>
          </a:p>
        </p:txBody>
      </p:sp>
      <p:sp>
        <p:nvSpPr>
          <p:cNvPr id="218" name="object 218"/>
          <p:cNvSpPr txBox="1"/>
          <p:nvPr/>
        </p:nvSpPr>
        <p:spPr>
          <a:xfrm>
            <a:off x="2746375" y="2172081"/>
            <a:ext cx="3190240" cy="795020"/>
          </a:xfrm>
          <a:prstGeom prst="rect">
            <a:avLst/>
          </a:prstGeom>
        </p:spPr>
        <p:txBody>
          <a:bodyPr vert="horz" wrap="square" lIns="0" tIns="13335" rIns="0" bIns="0" rtlCol="0">
            <a:spAutoFit/>
          </a:bodyPr>
          <a:lstStyle/>
          <a:p>
            <a:pPr marL="663575">
              <a:lnSpc>
                <a:spcPct val="100000"/>
              </a:lnSpc>
              <a:spcBef>
                <a:spcPts val="105"/>
              </a:spcBef>
            </a:pPr>
            <a:r>
              <a:rPr sz="1400" dirty="0">
                <a:latin typeface="Times New Roman"/>
                <a:cs typeface="Times New Roman"/>
              </a:rPr>
              <a:t>Identical objects</a:t>
            </a:r>
            <a:r>
              <a:rPr sz="1400" spc="-70" dirty="0">
                <a:latin typeface="Times New Roman"/>
                <a:cs typeface="Times New Roman"/>
              </a:rPr>
              <a:t> </a:t>
            </a:r>
            <a:r>
              <a:rPr sz="1400" dirty="0">
                <a:latin typeface="Times New Roman"/>
                <a:cs typeface="Times New Roman"/>
              </a:rPr>
              <a:t>(messages)</a:t>
            </a:r>
          </a:p>
          <a:p>
            <a:pPr>
              <a:lnSpc>
                <a:spcPct val="100000"/>
              </a:lnSpc>
            </a:pPr>
            <a:endParaRPr sz="1500" dirty="0">
              <a:latin typeface="Times New Roman"/>
              <a:cs typeface="Times New Roman"/>
            </a:endParaRPr>
          </a:p>
          <a:p>
            <a:pPr marL="12700">
              <a:lnSpc>
                <a:spcPct val="100000"/>
              </a:lnSpc>
              <a:spcBef>
                <a:spcPts val="970"/>
              </a:spcBef>
            </a:pPr>
            <a:r>
              <a:rPr sz="1400" dirty="0">
                <a:latin typeface="Times New Roman"/>
                <a:cs typeface="Times New Roman"/>
              </a:rPr>
              <a:t>Identical objects </a:t>
            </a:r>
            <a:r>
              <a:rPr sz="1400" spc="-5" dirty="0">
                <a:latin typeface="Times New Roman"/>
                <a:cs typeface="Times New Roman"/>
              </a:rPr>
              <a:t>(segment </a:t>
            </a:r>
            <a:r>
              <a:rPr sz="1400" dirty="0">
                <a:latin typeface="Times New Roman"/>
                <a:cs typeface="Times New Roman"/>
              </a:rPr>
              <a:t>or user</a:t>
            </a:r>
            <a:r>
              <a:rPr sz="1400" spc="-85" dirty="0">
                <a:latin typeface="Times New Roman"/>
                <a:cs typeface="Times New Roman"/>
              </a:rPr>
              <a:t> </a:t>
            </a:r>
            <a:r>
              <a:rPr sz="1400" spc="-5" dirty="0">
                <a:latin typeface="Times New Roman"/>
                <a:cs typeface="Times New Roman"/>
              </a:rPr>
              <a:t>datagram)</a:t>
            </a:r>
            <a:endParaRPr sz="1400" dirty="0">
              <a:latin typeface="Times New Roman"/>
              <a:cs typeface="Times New Roman"/>
            </a:endParaRPr>
          </a:p>
        </p:txBody>
      </p:sp>
      <p:sp>
        <p:nvSpPr>
          <p:cNvPr id="219" name="object 219"/>
          <p:cNvSpPr txBox="1"/>
          <p:nvPr/>
        </p:nvSpPr>
        <p:spPr>
          <a:xfrm>
            <a:off x="1804797" y="3491610"/>
            <a:ext cx="20212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20" dirty="0">
                <a:latin typeface="Times New Roman"/>
                <a:cs typeface="Times New Roman"/>
              </a:rPr>
              <a:t> </a:t>
            </a:r>
            <a:r>
              <a:rPr sz="1400" dirty="0">
                <a:latin typeface="Times New Roman"/>
                <a:cs typeface="Times New Roman"/>
              </a:rPr>
              <a:t>(datagram)</a:t>
            </a:r>
          </a:p>
        </p:txBody>
      </p:sp>
      <p:sp>
        <p:nvSpPr>
          <p:cNvPr id="220" name="object 220"/>
          <p:cNvSpPr txBox="1"/>
          <p:nvPr/>
        </p:nvSpPr>
        <p:spPr>
          <a:xfrm>
            <a:off x="1949323" y="4062806"/>
            <a:ext cx="177228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00" dirty="0">
                <a:latin typeface="Times New Roman"/>
                <a:cs typeface="Times New Roman"/>
              </a:rPr>
              <a:t> </a:t>
            </a:r>
            <a:r>
              <a:rPr sz="1400" spc="-5" dirty="0">
                <a:latin typeface="Times New Roman"/>
                <a:cs typeface="Times New Roman"/>
              </a:rPr>
              <a:t>(frame)</a:t>
            </a:r>
            <a:endParaRPr sz="1400" dirty="0">
              <a:latin typeface="Times New Roman"/>
              <a:cs typeface="Times New Roman"/>
            </a:endParaRPr>
          </a:p>
        </p:txBody>
      </p:sp>
      <p:sp>
        <p:nvSpPr>
          <p:cNvPr id="221" name="object 221"/>
          <p:cNvSpPr txBox="1"/>
          <p:nvPr/>
        </p:nvSpPr>
        <p:spPr>
          <a:xfrm>
            <a:off x="2039873" y="4850638"/>
            <a:ext cx="161861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Identical objects</a:t>
            </a:r>
            <a:r>
              <a:rPr sz="1400" spc="-110" dirty="0">
                <a:latin typeface="Times New Roman"/>
                <a:cs typeface="Times New Roman"/>
              </a:rPr>
              <a:t> </a:t>
            </a:r>
            <a:r>
              <a:rPr sz="1400" dirty="0">
                <a:latin typeface="Times New Roman"/>
                <a:cs typeface="Times New Roman"/>
              </a:rPr>
              <a:t>(bits)</a:t>
            </a:r>
          </a:p>
        </p:txBody>
      </p:sp>
      <p:sp>
        <p:nvSpPr>
          <p:cNvPr id="222" name="object 222"/>
          <p:cNvSpPr txBox="1"/>
          <p:nvPr/>
        </p:nvSpPr>
        <p:spPr>
          <a:xfrm>
            <a:off x="5046979" y="3462909"/>
            <a:ext cx="20212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20" dirty="0">
                <a:latin typeface="Times New Roman"/>
                <a:cs typeface="Times New Roman"/>
              </a:rPr>
              <a:t> </a:t>
            </a:r>
            <a:r>
              <a:rPr sz="1400" dirty="0">
                <a:latin typeface="Times New Roman"/>
                <a:cs typeface="Times New Roman"/>
              </a:rPr>
              <a:t>(datagram)</a:t>
            </a:r>
          </a:p>
        </p:txBody>
      </p:sp>
      <p:sp>
        <p:nvSpPr>
          <p:cNvPr id="223" name="object 223"/>
          <p:cNvSpPr txBox="1"/>
          <p:nvPr/>
        </p:nvSpPr>
        <p:spPr>
          <a:xfrm>
            <a:off x="5191505" y="4062806"/>
            <a:ext cx="177228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00" dirty="0">
                <a:latin typeface="Times New Roman"/>
                <a:cs typeface="Times New Roman"/>
              </a:rPr>
              <a:t> </a:t>
            </a:r>
            <a:r>
              <a:rPr sz="1400" spc="-5" dirty="0">
                <a:latin typeface="Times New Roman"/>
                <a:cs typeface="Times New Roman"/>
              </a:rPr>
              <a:t>(frame)</a:t>
            </a:r>
            <a:endParaRPr sz="1400" dirty="0">
              <a:latin typeface="Times New Roman"/>
              <a:cs typeface="Times New Roman"/>
            </a:endParaRPr>
          </a:p>
        </p:txBody>
      </p:sp>
      <p:sp>
        <p:nvSpPr>
          <p:cNvPr id="224" name="object 224"/>
          <p:cNvSpPr txBox="1"/>
          <p:nvPr/>
        </p:nvSpPr>
        <p:spPr>
          <a:xfrm>
            <a:off x="5280405" y="4828413"/>
            <a:ext cx="161861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Identical objects</a:t>
            </a:r>
            <a:r>
              <a:rPr sz="1400" spc="-110" dirty="0">
                <a:latin typeface="Times New Roman"/>
                <a:cs typeface="Times New Roman"/>
              </a:rPr>
              <a:t> </a:t>
            </a:r>
            <a:r>
              <a:rPr sz="1400" dirty="0">
                <a:latin typeface="Times New Roman"/>
                <a:cs typeface="Times New Roman"/>
              </a:rPr>
              <a:t>(bits)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991600" cy="838199"/>
          </a:xfrm>
        </p:spPr>
        <p:txBody>
          <a:bodyPr/>
          <a:lstStyle/>
          <a:p>
            <a:r>
              <a:rPr lang="en-US" b="1" dirty="0">
                <a:latin typeface="Times New Roman"/>
                <a:cs typeface="Times New Roman"/>
              </a:rPr>
              <a:t>Identical objects in the TCP/IP protocol</a:t>
            </a:r>
            <a:r>
              <a:rPr lang="en-US" b="1" spc="-340" dirty="0">
                <a:latin typeface="Times New Roman"/>
                <a:cs typeface="Times New Roman"/>
              </a:rPr>
              <a:t> </a:t>
            </a:r>
            <a:r>
              <a:rPr lang="en-US" b="1" spc="-5" dirty="0">
                <a:latin typeface="Times New Roman"/>
                <a:cs typeface="Times New Roman"/>
              </a:rPr>
              <a:t>suite</a:t>
            </a:r>
            <a:endParaRPr lang="en-IN" dirty="0"/>
          </a:p>
        </p:txBody>
      </p:sp>
      <p:sp>
        <p:nvSpPr>
          <p:cNvPr id="3" name="Text Placeholder 2"/>
          <p:cNvSpPr>
            <a:spLocks noGrp="1"/>
          </p:cNvSpPr>
          <p:nvPr>
            <p:ph type="body" idx="1"/>
          </p:nvPr>
        </p:nvSpPr>
        <p:spPr>
          <a:xfrm>
            <a:off x="0" y="1523336"/>
            <a:ext cx="9144000" cy="3939540"/>
          </a:xfrm>
        </p:spPr>
        <p:txBody>
          <a:bodyPr/>
          <a:lstStyle/>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logical connection </a:t>
            </a:r>
            <a:r>
              <a:rPr lang="en-IN" dirty="0" smtClean="0">
                <a:solidFill>
                  <a:schemeClr val="tx1"/>
                </a:solidFill>
              </a:rPr>
              <a:t>at the </a:t>
            </a:r>
            <a:r>
              <a:rPr lang="en-IN" b="1" dirty="0" smtClean="0">
                <a:solidFill>
                  <a:schemeClr val="tx1"/>
                </a:solidFill>
              </a:rPr>
              <a:t>network layer </a:t>
            </a:r>
            <a:r>
              <a:rPr lang="en-IN" dirty="0" smtClean="0">
                <a:solidFill>
                  <a:schemeClr val="tx1"/>
                </a:solidFill>
              </a:rPr>
              <a:t>is between the </a:t>
            </a:r>
            <a:r>
              <a:rPr lang="en-IN" b="1" dirty="0" smtClean="0">
                <a:solidFill>
                  <a:schemeClr val="tx1"/>
                </a:solidFill>
              </a:rPr>
              <a:t>two hosts</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Identical objects exist between 2 hops in this case because a </a:t>
            </a:r>
            <a:r>
              <a:rPr lang="en-IN" b="1" dirty="0" smtClean="0">
                <a:solidFill>
                  <a:schemeClr val="tx1"/>
                </a:solidFill>
              </a:rPr>
              <a:t>router may fragment </a:t>
            </a:r>
            <a:r>
              <a:rPr lang="en-IN" dirty="0" smtClean="0">
                <a:solidFill>
                  <a:schemeClr val="tx1"/>
                </a:solidFill>
              </a:rPr>
              <a:t>the packet at the network layer and send more packets than received.</a:t>
            </a:r>
          </a:p>
          <a:p>
            <a:pPr marL="457200" indent="-457200">
              <a:buFont typeface="Arial" panose="020B0604020202020204" pitchFamily="34" charset="0"/>
              <a:buChar char="•"/>
            </a:pPr>
            <a:r>
              <a:rPr lang="en-IN" dirty="0" smtClean="0">
                <a:solidFill>
                  <a:schemeClr val="tx1"/>
                </a:solidFill>
              </a:rPr>
              <a:t>Note that the link between 2 hops does not change the object.</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2430883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819400"/>
            <a:ext cx="8075930" cy="677108"/>
          </a:xfrm>
        </p:spPr>
        <p:txBody>
          <a:bodyPr/>
          <a:lstStyle/>
          <a:p>
            <a:pPr algn="ctr"/>
            <a:r>
              <a:rPr lang="en-US" sz="4400" b="1" spc="-145" dirty="0">
                <a:solidFill>
                  <a:prstClr val="black"/>
                </a:solidFill>
                <a:latin typeface="Times New Roman" panose="02020603050405020304" pitchFamily="18" charset="0"/>
                <a:ea typeface="+mj-ea"/>
                <a:cs typeface="Times New Roman" panose="02020603050405020304" pitchFamily="18" charset="0"/>
              </a:rPr>
              <a:t>Description </a:t>
            </a:r>
            <a:r>
              <a:rPr lang="en-US" sz="4400" b="1" dirty="0">
                <a:solidFill>
                  <a:prstClr val="black"/>
                </a:solidFill>
                <a:latin typeface="Times New Roman" panose="02020603050405020304" pitchFamily="18" charset="0"/>
                <a:ea typeface="+mj-ea"/>
                <a:cs typeface="Times New Roman" panose="02020603050405020304" pitchFamily="18" charset="0"/>
              </a:rPr>
              <a:t>of </a:t>
            </a:r>
            <a:r>
              <a:rPr lang="en-US" sz="4400" b="1" spc="-270" dirty="0">
                <a:solidFill>
                  <a:prstClr val="black"/>
                </a:solidFill>
                <a:latin typeface="Times New Roman" panose="02020603050405020304" pitchFamily="18" charset="0"/>
                <a:ea typeface="+mj-ea"/>
                <a:cs typeface="Times New Roman" panose="02020603050405020304" pitchFamily="18" charset="0"/>
              </a:rPr>
              <a:t>each </a:t>
            </a:r>
            <a:r>
              <a:rPr lang="en-US" sz="4400" b="1" spc="-170" dirty="0">
                <a:solidFill>
                  <a:prstClr val="black"/>
                </a:solidFill>
                <a:latin typeface="Times New Roman" panose="02020603050405020304" pitchFamily="18" charset="0"/>
                <a:ea typeface="+mj-ea"/>
                <a:cs typeface="Times New Roman" panose="02020603050405020304" pitchFamily="18" charset="0"/>
              </a:rPr>
              <a:t>layer </a:t>
            </a:r>
            <a:r>
              <a:rPr lang="en-US" sz="4400" b="1" spc="-55" dirty="0">
                <a:solidFill>
                  <a:prstClr val="black"/>
                </a:solidFill>
                <a:latin typeface="Times New Roman" panose="02020603050405020304" pitchFamily="18" charset="0"/>
                <a:ea typeface="+mj-ea"/>
                <a:cs typeface="Times New Roman" panose="02020603050405020304" pitchFamily="18" charset="0"/>
              </a:rPr>
              <a:t>in</a:t>
            </a:r>
            <a:r>
              <a:rPr lang="en-US" sz="4400" b="1" spc="-595" dirty="0">
                <a:solidFill>
                  <a:prstClr val="black"/>
                </a:solidFill>
                <a:latin typeface="Times New Roman" panose="02020603050405020304" pitchFamily="18" charset="0"/>
                <a:ea typeface="+mj-ea"/>
                <a:cs typeface="Times New Roman" panose="02020603050405020304" pitchFamily="18" charset="0"/>
              </a:rPr>
              <a:t> </a:t>
            </a:r>
            <a:r>
              <a:rPr lang="en-US" sz="4400" b="1" spc="-445" dirty="0">
                <a:solidFill>
                  <a:prstClr val="black"/>
                </a:solidFill>
                <a:latin typeface="Times New Roman" panose="02020603050405020304" pitchFamily="18" charset="0"/>
                <a:ea typeface="+mj-ea"/>
                <a:cs typeface="Times New Roman" panose="02020603050405020304" pitchFamily="18" charset="0"/>
              </a:rPr>
              <a:t>TCP/IP</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8171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014" y="461899"/>
            <a:ext cx="7795971" cy="1354217"/>
          </a:xfrm>
        </p:spPr>
        <p:txBody>
          <a:bodyPr/>
          <a:lstStyle/>
          <a:p>
            <a:r>
              <a:rPr lang="en-IN" b="1" u="sng" dirty="0">
                <a:latin typeface="Times New Roman" panose="02020603050405020304" pitchFamily="18" charset="0"/>
                <a:cs typeface="Times New Roman" panose="02020603050405020304" pitchFamily="18" charset="0"/>
              </a:rPr>
              <a:t>Application layer</a:t>
            </a:r>
            <a:br>
              <a:rPr lang="en-IN" b="1" u="sng" dirty="0">
                <a:latin typeface="Times New Roman" panose="02020603050405020304" pitchFamily="18" charset="0"/>
                <a:cs typeface="Times New Roman" panose="02020603050405020304" pitchFamily="18" charset="0"/>
              </a:rPr>
            </a:br>
            <a:endParaRPr lang="en-IN" u="sng" dirty="0"/>
          </a:p>
        </p:txBody>
      </p:sp>
      <p:sp>
        <p:nvSpPr>
          <p:cNvPr id="3" name="Text Placeholder 2"/>
          <p:cNvSpPr>
            <a:spLocks noGrp="1"/>
          </p:cNvSpPr>
          <p:nvPr>
            <p:ph type="body" idx="1"/>
          </p:nvPr>
        </p:nvSpPr>
        <p:spPr>
          <a:xfrm>
            <a:off x="304800" y="1523336"/>
            <a:ext cx="8305164" cy="4431983"/>
          </a:xfrm>
        </p:spPr>
        <p:txBody>
          <a:bodyPr/>
          <a:lstStyle/>
          <a:p>
            <a:pPr marL="457200" indent="-457200">
              <a:buFont typeface="Arial" panose="020B0604020202020204" pitchFamily="34" charset="0"/>
              <a:buChar char="•"/>
            </a:pPr>
            <a:r>
              <a:rPr lang="en-IN" dirty="0" smtClean="0">
                <a:solidFill>
                  <a:schemeClr val="tx1"/>
                </a:solidFill>
              </a:rPr>
              <a:t>It</a:t>
            </a:r>
            <a:r>
              <a:rPr lang="en-IN" dirty="0">
                <a:solidFill>
                  <a:schemeClr val="tx1"/>
                </a:solidFill>
              </a:rPr>
              <a:t> is the </a:t>
            </a:r>
            <a:r>
              <a:rPr lang="en-IN" b="1" dirty="0">
                <a:solidFill>
                  <a:schemeClr val="tx1"/>
                </a:solidFill>
              </a:rPr>
              <a:t>top most layer </a:t>
            </a:r>
            <a:r>
              <a:rPr lang="en-IN" dirty="0">
                <a:solidFill>
                  <a:schemeClr val="tx1"/>
                </a:solidFill>
              </a:rPr>
              <a:t>of </a:t>
            </a:r>
            <a:r>
              <a:rPr lang="en-IN" dirty="0" smtClean="0">
                <a:solidFill>
                  <a:schemeClr val="tx1"/>
                </a:solidFill>
              </a:rPr>
              <a:t>TCP/IP </a:t>
            </a:r>
            <a:r>
              <a:rPr lang="en-IN" dirty="0">
                <a:solidFill>
                  <a:schemeClr val="tx1"/>
                </a:solidFill>
              </a:rPr>
              <a:t>model. </a:t>
            </a:r>
            <a:endParaRPr lang="en-IN" dirty="0" smtClean="0">
              <a:solidFill>
                <a:schemeClr val="tx1"/>
              </a:solidFill>
            </a:endParaRPr>
          </a:p>
          <a:p>
            <a:pPr marL="457200" indent="-457200">
              <a:buFont typeface="Arial" panose="020B0604020202020204" pitchFamily="34" charset="0"/>
              <a:buChar char="•"/>
            </a:pPr>
            <a:r>
              <a:rPr lang="en-IN" dirty="0" smtClean="0">
                <a:solidFill>
                  <a:schemeClr val="tx1"/>
                </a:solidFill>
              </a:rPr>
              <a:t>Application </a:t>
            </a:r>
            <a:r>
              <a:rPr lang="en-IN" dirty="0">
                <a:solidFill>
                  <a:schemeClr val="tx1"/>
                </a:solidFill>
              </a:rPr>
              <a:t>layer defines TCP/IP application </a:t>
            </a:r>
            <a:r>
              <a:rPr lang="en-IN" b="1" dirty="0">
                <a:solidFill>
                  <a:schemeClr val="tx1"/>
                </a:solidFill>
              </a:rPr>
              <a:t>protocols </a:t>
            </a:r>
            <a:r>
              <a:rPr lang="en-IN" dirty="0">
                <a:solidFill>
                  <a:schemeClr val="tx1"/>
                </a:solidFill>
              </a:rPr>
              <a:t>and how host programs </a:t>
            </a:r>
            <a:r>
              <a:rPr lang="en-IN" b="1" dirty="0">
                <a:solidFill>
                  <a:schemeClr val="tx1"/>
                </a:solidFill>
              </a:rPr>
              <a:t>interface </a:t>
            </a:r>
            <a:r>
              <a:rPr lang="en-IN" dirty="0">
                <a:solidFill>
                  <a:schemeClr val="tx1"/>
                </a:solidFill>
              </a:rPr>
              <a:t>with </a:t>
            </a:r>
            <a:r>
              <a:rPr lang="en-IN" b="1" dirty="0">
                <a:solidFill>
                  <a:schemeClr val="tx1"/>
                </a:solidFill>
              </a:rPr>
              <a:t>Transport layer</a:t>
            </a:r>
            <a:r>
              <a:rPr lang="en-IN" dirty="0">
                <a:solidFill>
                  <a:schemeClr val="tx1"/>
                </a:solidFill>
              </a:rPr>
              <a:t> services to use the network</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Application </a:t>
            </a:r>
            <a:r>
              <a:rPr lang="en-IN" dirty="0">
                <a:solidFill>
                  <a:schemeClr val="tx1"/>
                </a:solidFill>
              </a:rPr>
              <a:t>layer includes all the higher-level protocols like </a:t>
            </a:r>
            <a:r>
              <a:rPr lang="en-IN" dirty="0" smtClean="0">
                <a:solidFill>
                  <a:schemeClr val="tx1"/>
                </a:solidFill>
              </a:rPr>
              <a:t>HTTP,DNS,SMPT,FTP….</a:t>
            </a:r>
          </a:p>
          <a:p>
            <a:r>
              <a:rPr lang="en-IN" dirty="0"/>
              <a:t/>
            </a:r>
            <a:br>
              <a:rPr lang="en-IN" dirty="0"/>
            </a:br>
            <a:endParaRPr lang="en-IN" dirty="0"/>
          </a:p>
        </p:txBody>
      </p:sp>
    </p:spTree>
    <p:extLst>
      <p:ext uri="{BB962C8B-B14F-4D97-AF65-F5344CB8AC3E}">
        <p14:creationId xmlns:p14="http://schemas.microsoft.com/office/powerpoint/2010/main" val="20862487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1354217"/>
          </a:xfrm>
        </p:spPr>
        <p:txBody>
          <a:bodyPr/>
          <a:lstStyle/>
          <a:p>
            <a:r>
              <a:rPr lang="en-IN" b="1" u="sng" dirty="0">
                <a:latin typeface="Times New Roman" panose="02020603050405020304" pitchFamily="18" charset="0"/>
                <a:cs typeface="Times New Roman" panose="02020603050405020304" pitchFamily="18" charset="0"/>
              </a:rPr>
              <a:t>Application layer</a:t>
            </a:r>
            <a:br>
              <a:rPr lang="en-IN" b="1" u="sng" dirty="0">
                <a:latin typeface="Times New Roman" panose="02020603050405020304" pitchFamily="18" charset="0"/>
                <a:cs typeface="Times New Roman" panose="02020603050405020304" pitchFamily="18" charset="0"/>
              </a:rPr>
            </a:br>
            <a:endParaRPr lang="en-IN" u="sng" dirty="0"/>
          </a:p>
        </p:txBody>
      </p:sp>
      <p:sp>
        <p:nvSpPr>
          <p:cNvPr id="5" name="Text Placeholder 4"/>
          <p:cNvSpPr>
            <a:spLocks noGrp="1"/>
          </p:cNvSpPr>
          <p:nvPr>
            <p:ph type="body" idx="1"/>
          </p:nvPr>
        </p:nvSpPr>
        <p:spPr>
          <a:xfrm>
            <a:off x="534034" y="1523337"/>
            <a:ext cx="8075930" cy="5909310"/>
          </a:xfrm>
        </p:spPr>
        <p:txBody>
          <a:bodyPr/>
          <a:lstStyle/>
          <a:p>
            <a:pPr marL="457200" indent="-457200">
              <a:buFont typeface="Arial" panose="020B0604020202020204" pitchFamily="34" charset="0"/>
              <a:buChar char="•"/>
            </a:pPr>
            <a:r>
              <a:rPr lang="en-IN" dirty="0">
                <a:solidFill>
                  <a:schemeClr val="tx1"/>
                </a:solidFill>
              </a:rPr>
              <a:t> </a:t>
            </a:r>
            <a:r>
              <a:rPr lang="en-IN" b="1" dirty="0">
                <a:solidFill>
                  <a:schemeClr val="tx1"/>
                </a:solidFill>
              </a:rPr>
              <a:t>HTTP (Hypertext Transfer Protocol</a:t>
            </a:r>
            <a:r>
              <a:rPr lang="en-IN" b="1" dirty="0" smtClean="0">
                <a:solidFill>
                  <a:schemeClr val="tx1"/>
                </a:solidFill>
              </a:rPr>
              <a:t>)—</a:t>
            </a:r>
            <a:r>
              <a:rPr lang="en-IN" dirty="0" smtClean="0">
                <a:solidFill>
                  <a:schemeClr val="tx1"/>
                </a:solidFill>
              </a:rPr>
              <a:t>is a vehicle or accessing the world wide web(WWW) .</a:t>
            </a:r>
          </a:p>
          <a:p>
            <a:pPr marL="457200" indent="-457200">
              <a:buFont typeface="Arial" panose="020B0604020202020204" pitchFamily="34" charset="0"/>
              <a:buChar char="•"/>
            </a:pPr>
            <a:r>
              <a:rPr lang="en-IN" b="1" dirty="0">
                <a:solidFill>
                  <a:schemeClr val="tx1"/>
                </a:solidFill>
              </a:rPr>
              <a:t>SMTP (Simple Mail Transfer Protocol) </a:t>
            </a:r>
            <a:r>
              <a:rPr lang="en-IN" dirty="0" smtClean="0">
                <a:solidFill>
                  <a:schemeClr val="tx1"/>
                </a:solidFill>
              </a:rPr>
              <a:t>--is the main protocol used in electronic mail(e-mail) service.</a:t>
            </a:r>
          </a:p>
          <a:p>
            <a:pPr marL="457200" indent="-457200">
              <a:buFont typeface="Arial" panose="020B0604020202020204" pitchFamily="34" charset="0"/>
              <a:buChar char="•"/>
            </a:pPr>
            <a:r>
              <a:rPr lang="en-IN" b="1" dirty="0">
                <a:solidFill>
                  <a:schemeClr val="tx1"/>
                </a:solidFill>
              </a:rPr>
              <a:t>FTP (File Transfer Protocol)—</a:t>
            </a:r>
            <a:r>
              <a:rPr lang="en-IN" dirty="0">
                <a:solidFill>
                  <a:schemeClr val="tx1"/>
                </a:solidFill>
              </a:rPr>
              <a:t>is used for transferring files from one host to another.</a:t>
            </a:r>
          </a:p>
          <a:p>
            <a:pPr marL="457200" indent="-457200">
              <a:buFont typeface="Arial" panose="020B0604020202020204" pitchFamily="34" charset="0"/>
              <a:buChar char="•"/>
            </a:pPr>
            <a:r>
              <a:rPr lang="en-IN" b="1" dirty="0">
                <a:solidFill>
                  <a:schemeClr val="tx1"/>
                </a:solidFill>
              </a:rPr>
              <a:t>TELNET(Terminal Network) and SSH</a:t>
            </a:r>
            <a:r>
              <a:rPr lang="en-US" b="1" spc="-280" dirty="0">
                <a:latin typeface="Times New Roman" panose="02020603050405020304" pitchFamily="18" charset="0"/>
                <a:cs typeface="Times New Roman" panose="02020603050405020304" pitchFamily="18" charset="0"/>
              </a:rPr>
              <a:t> </a:t>
            </a:r>
            <a:r>
              <a:rPr lang="en-US" b="1" spc="-280" dirty="0">
                <a:solidFill>
                  <a:schemeClr val="tx1"/>
                </a:solidFill>
                <a:latin typeface="Times New Roman" panose="02020603050405020304" pitchFamily="18" charset="0"/>
                <a:cs typeface="Times New Roman" panose="02020603050405020304" pitchFamily="18" charset="0"/>
              </a:rPr>
              <a:t>(Secure </a:t>
            </a:r>
            <a:r>
              <a:rPr lang="en-US" b="1" spc="-145" dirty="0">
                <a:solidFill>
                  <a:schemeClr val="tx1"/>
                </a:solidFill>
                <a:latin typeface="Times New Roman" panose="02020603050405020304" pitchFamily="18" charset="0"/>
                <a:cs typeface="Times New Roman" panose="02020603050405020304" pitchFamily="18" charset="0"/>
              </a:rPr>
              <a:t>Shell) </a:t>
            </a:r>
            <a:r>
              <a:rPr lang="en-US" spc="-145" dirty="0">
                <a:solidFill>
                  <a:schemeClr val="tx1"/>
                </a:solidFill>
                <a:latin typeface="Times New Roman" panose="02020603050405020304" pitchFamily="18" charset="0"/>
                <a:cs typeface="Times New Roman" panose="02020603050405020304" pitchFamily="18" charset="0"/>
              </a:rPr>
              <a:t>are user for accessing a site remotely.</a:t>
            </a:r>
          </a:p>
          <a:p>
            <a:pPr marL="457200" indent="-457200">
              <a:buFont typeface="Arial" panose="020B0604020202020204" pitchFamily="34" charset="0"/>
              <a:buChar char="•"/>
            </a:pPr>
            <a:endParaRPr lang="en-IN" dirty="0">
              <a:solidFill>
                <a:schemeClr val="tx1"/>
              </a:solidFill>
            </a:endParaRPr>
          </a:p>
          <a:p>
            <a:endParaRPr lang="en-IN" dirty="0"/>
          </a:p>
        </p:txBody>
      </p:sp>
    </p:spTree>
    <p:extLst>
      <p:ext uri="{BB962C8B-B14F-4D97-AF65-F5344CB8AC3E}">
        <p14:creationId xmlns:p14="http://schemas.microsoft.com/office/powerpoint/2010/main" val="422420051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0"/>
            <a:ext cx="8381364" cy="6401753"/>
          </a:xfrm>
        </p:spPr>
        <p:txBody>
          <a:bodyPr/>
          <a:lstStyle/>
          <a:p>
            <a:pPr marL="457200" indent="-457200">
              <a:buFont typeface="Arial" panose="020B0604020202020204" pitchFamily="34" charset="0"/>
              <a:buChar char="•"/>
            </a:pPr>
            <a:r>
              <a:rPr lang="en-IN" b="1" dirty="0" smtClean="0">
                <a:solidFill>
                  <a:schemeClr val="tx1"/>
                </a:solidFill>
              </a:rPr>
              <a:t>SNMP </a:t>
            </a:r>
            <a:r>
              <a:rPr lang="en-IN" b="1" dirty="0">
                <a:solidFill>
                  <a:schemeClr val="tx1"/>
                </a:solidFill>
              </a:rPr>
              <a:t>(Simple Network Management Protocol</a:t>
            </a:r>
            <a:r>
              <a:rPr lang="en-IN" b="1" dirty="0" smtClean="0">
                <a:solidFill>
                  <a:schemeClr val="tx1"/>
                </a:solidFill>
              </a:rPr>
              <a:t>)—</a:t>
            </a:r>
            <a:r>
              <a:rPr lang="en-IN" dirty="0" smtClean="0">
                <a:solidFill>
                  <a:schemeClr val="tx1"/>
                </a:solidFill>
              </a:rPr>
              <a:t>is used by an administrator to manage the Internet at global and local levels.</a:t>
            </a:r>
          </a:p>
          <a:p>
            <a:pPr marL="457200" indent="-457200">
              <a:buFont typeface="Arial" panose="020B0604020202020204" pitchFamily="34" charset="0"/>
              <a:buChar char="•"/>
            </a:pPr>
            <a:r>
              <a:rPr lang="en-IN" b="1" dirty="0">
                <a:solidFill>
                  <a:schemeClr val="tx1"/>
                </a:solidFill>
              </a:rPr>
              <a:t>DNS (Domain Naming System</a:t>
            </a:r>
            <a:r>
              <a:rPr lang="en-IN" dirty="0">
                <a:solidFill>
                  <a:schemeClr val="tx1"/>
                </a:solidFill>
              </a:rPr>
              <a:t>),--is used by other protocols to find the network-layer address of a computer</a:t>
            </a:r>
            <a:r>
              <a:rPr lang="en-IN" dirty="0" smtClean="0">
                <a:solidFill>
                  <a:schemeClr val="tx1"/>
                </a:solidFill>
              </a:rPr>
              <a:t>.</a:t>
            </a:r>
          </a:p>
          <a:p>
            <a:pPr marL="457200" indent="-457200">
              <a:buFont typeface="Arial" panose="020B0604020202020204" pitchFamily="34" charset="0"/>
              <a:buChar char="•"/>
            </a:pPr>
            <a:r>
              <a:rPr lang="en-IN" b="1" dirty="0" smtClean="0">
                <a:solidFill>
                  <a:schemeClr val="tx1"/>
                </a:solidFill>
              </a:rPr>
              <a:t>IGMP(Internet Group Management Protocol</a:t>
            </a:r>
            <a:r>
              <a:rPr lang="en-IN" dirty="0" smtClean="0">
                <a:solidFill>
                  <a:schemeClr val="tx1"/>
                </a:solidFill>
              </a:rPr>
              <a:t>)—is used to collect membership in a group.</a:t>
            </a:r>
            <a:endParaRPr lang="en-IN" dirty="0">
              <a:solidFill>
                <a:schemeClr val="tx1"/>
              </a:solidFill>
            </a:endParaRPr>
          </a:p>
          <a:p>
            <a:pPr marL="457200" indent="-457200">
              <a:buFont typeface="Arial" panose="020B0604020202020204" pitchFamily="34" charset="0"/>
              <a:buChar char="•"/>
            </a:pPr>
            <a:endParaRPr lang="en-IN" b="1" dirty="0" smtClean="0">
              <a:solidFill>
                <a:schemeClr val="tx1"/>
              </a:solidFill>
            </a:endParaRPr>
          </a:p>
          <a:p>
            <a:endParaRPr lang="en-IN" dirty="0" smtClean="0">
              <a:solidFill>
                <a:schemeClr val="tx1"/>
              </a:solidFill>
            </a:endParaRPr>
          </a:p>
          <a:p>
            <a:r>
              <a:rPr lang="en-IN" dirty="0" smtClean="0">
                <a:solidFill>
                  <a:schemeClr val="tx1"/>
                </a:solidFill>
              </a:rPr>
              <a:t> </a:t>
            </a:r>
            <a:endParaRPr lang="en-IN" dirty="0">
              <a:solidFill>
                <a:schemeClr val="tx1"/>
              </a:solidFill>
            </a:endParaRPr>
          </a:p>
          <a:p>
            <a:endParaRPr lang="en-IN" dirty="0"/>
          </a:p>
        </p:txBody>
      </p:sp>
    </p:spTree>
    <p:extLst>
      <p:ext uri="{BB962C8B-B14F-4D97-AF65-F5344CB8AC3E}">
        <p14:creationId xmlns:p14="http://schemas.microsoft.com/office/powerpoint/2010/main" val="40688826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8991600" cy="1354217"/>
          </a:xfrm>
        </p:spPr>
        <p:txBody>
          <a:bodyPr/>
          <a:lstStyle/>
          <a:p>
            <a:r>
              <a:rPr lang="en-IN" b="1" dirty="0">
                <a:latin typeface="Times New Roman" panose="02020603050405020304" pitchFamily="18" charset="0"/>
                <a:cs typeface="Times New Roman" panose="02020603050405020304" pitchFamily="18" charset="0"/>
              </a:rPr>
              <a:t>Application layer</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type="body" idx="1"/>
          </p:nvPr>
        </p:nvSpPr>
        <p:spPr bwMode="auto">
          <a:xfrm>
            <a:off x="0" y="1589174"/>
            <a:ext cx="9144000" cy="40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631" tIns="0" rIns="20631"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55600" indent="-342900">
              <a:lnSpc>
                <a:spcPct val="100000"/>
              </a:lnSpc>
              <a:spcBef>
                <a:spcPts val="105"/>
              </a:spcBef>
              <a:buSzPct val="75000"/>
              <a:buFont typeface="Arial"/>
              <a:buChar char="•"/>
              <a:tabLst>
                <a:tab pos="355600" algn="l"/>
                <a:tab pos="356235" algn="l"/>
              </a:tabLst>
            </a:pPr>
            <a:r>
              <a:rPr lang="en-US" b="1" spc="-185" dirty="0">
                <a:latin typeface="Times New Roman" panose="02020603050405020304" pitchFamily="18" charset="0"/>
                <a:cs typeface="Times New Roman" panose="02020603050405020304" pitchFamily="18" charset="0"/>
              </a:rPr>
              <a:t>Logical </a:t>
            </a:r>
            <a:r>
              <a:rPr lang="en-US" b="1" spc="-100" dirty="0">
                <a:latin typeface="Times New Roman" panose="02020603050405020304" pitchFamily="18" charset="0"/>
                <a:cs typeface="Times New Roman" panose="02020603050405020304" pitchFamily="18" charset="0"/>
              </a:rPr>
              <a:t>connection </a:t>
            </a:r>
            <a:r>
              <a:rPr lang="en-US" spc="-100" dirty="0" smtClean="0">
                <a:latin typeface="Times New Roman" panose="02020603050405020304" pitchFamily="18" charset="0"/>
                <a:cs typeface="Times New Roman" panose="02020603050405020304" pitchFamily="18" charset="0"/>
              </a:rPr>
              <a:t>between the 2 application layers </a:t>
            </a:r>
            <a:r>
              <a:rPr lang="en-US" spc="-165" dirty="0" smtClean="0">
                <a:latin typeface="Times New Roman" panose="02020603050405020304" pitchFamily="18" charset="0"/>
                <a:cs typeface="Times New Roman" panose="02020603050405020304" pitchFamily="18" charset="0"/>
              </a:rPr>
              <a:t>is</a:t>
            </a:r>
            <a:r>
              <a:rPr lang="en-US" spc="-145" dirty="0" smtClean="0">
                <a:latin typeface="Times New Roman" panose="02020603050405020304" pitchFamily="18" charset="0"/>
                <a:cs typeface="Times New Roman" panose="02020603050405020304" pitchFamily="18" charset="0"/>
              </a:rPr>
              <a:t> </a:t>
            </a:r>
            <a:r>
              <a:rPr lang="en-US" b="1" spc="-90" dirty="0" smtClean="0">
                <a:latin typeface="Times New Roman" panose="02020603050405020304" pitchFamily="18" charset="0"/>
                <a:cs typeface="Times New Roman" panose="02020603050405020304" pitchFamily="18" charset="0"/>
              </a:rPr>
              <a:t>end-to-end.</a:t>
            </a:r>
            <a:endParaRPr lang="en-US" b="1" dirty="0">
              <a:latin typeface="Times New Roman" panose="02020603050405020304" pitchFamily="18" charset="0"/>
              <a:cs typeface="Times New Roman" panose="02020603050405020304" pitchFamily="18" charset="0"/>
            </a:endParaRPr>
          </a:p>
          <a:p>
            <a:pPr marL="355600" marR="573405" indent="-342900">
              <a:lnSpc>
                <a:spcPts val="3070"/>
              </a:lnSpc>
              <a:spcBef>
                <a:spcPts val="745"/>
              </a:spcBef>
              <a:buSzPct val="75000"/>
              <a:buChar char="•"/>
              <a:tabLst>
                <a:tab pos="355600" algn="l"/>
                <a:tab pos="356235" algn="l"/>
              </a:tabLst>
            </a:pPr>
            <a:r>
              <a:rPr lang="en-US" spc="-130" dirty="0">
                <a:latin typeface="Times New Roman" panose="02020603050405020304" pitchFamily="18" charset="0"/>
                <a:cs typeface="Times New Roman" panose="02020603050405020304" pitchFamily="18" charset="0"/>
              </a:rPr>
              <a:t>Communication </a:t>
            </a:r>
            <a:r>
              <a:rPr lang="en-US" spc="-165" dirty="0">
                <a:latin typeface="Times New Roman" panose="02020603050405020304" pitchFamily="18" charset="0"/>
                <a:cs typeface="Times New Roman" panose="02020603050405020304" pitchFamily="18" charset="0"/>
              </a:rPr>
              <a:t>is </a:t>
            </a:r>
            <a:r>
              <a:rPr lang="en-US" b="1" spc="-95" dirty="0">
                <a:latin typeface="Times New Roman" panose="02020603050405020304" pitchFamily="18" charset="0"/>
                <a:cs typeface="Times New Roman" panose="02020603050405020304" pitchFamily="18" charset="0"/>
              </a:rPr>
              <a:t>between </a:t>
            </a:r>
            <a:r>
              <a:rPr lang="en-US" b="1" spc="10" dirty="0">
                <a:latin typeface="Times New Roman" panose="02020603050405020304" pitchFamily="18" charset="0"/>
                <a:cs typeface="Times New Roman" panose="02020603050405020304" pitchFamily="18" charset="0"/>
              </a:rPr>
              <a:t>two</a:t>
            </a:r>
            <a:r>
              <a:rPr lang="en-US" b="1" spc="-265" dirty="0">
                <a:latin typeface="Times New Roman" panose="02020603050405020304" pitchFamily="18" charset="0"/>
                <a:cs typeface="Times New Roman" panose="02020603050405020304" pitchFamily="18" charset="0"/>
              </a:rPr>
              <a:t> </a:t>
            </a:r>
            <a:r>
              <a:rPr lang="en-US" b="1" spc="-90" dirty="0">
                <a:latin typeface="Times New Roman" panose="02020603050405020304" pitchFamily="18" charset="0"/>
                <a:cs typeface="Times New Roman" panose="02020603050405020304" pitchFamily="18" charset="0"/>
              </a:rPr>
              <a:t>running  </a:t>
            </a:r>
            <a:r>
              <a:rPr lang="en-US" b="1" spc="-150" dirty="0" smtClean="0">
                <a:latin typeface="Times New Roman" panose="02020603050405020304" pitchFamily="18" charset="0"/>
                <a:cs typeface="Times New Roman" panose="02020603050405020304" pitchFamily="18" charset="0"/>
              </a:rPr>
              <a:t>programs</a:t>
            </a:r>
            <a:r>
              <a:rPr lang="en-US" spc="-150"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55600" indent="-342900">
              <a:lnSpc>
                <a:spcPct val="100000"/>
              </a:lnSpc>
              <a:spcBef>
                <a:spcPts val="30"/>
              </a:spcBef>
              <a:buSzPct val="75000"/>
              <a:buChar char="•"/>
              <a:tabLst>
                <a:tab pos="355600" algn="l"/>
                <a:tab pos="356235" algn="l"/>
              </a:tabLst>
            </a:pPr>
            <a:r>
              <a:rPr lang="en-US" spc="-220" dirty="0">
                <a:latin typeface="Times New Roman" panose="02020603050405020304" pitchFamily="18" charset="0"/>
                <a:cs typeface="Times New Roman" panose="02020603050405020304" pitchFamily="18" charset="0"/>
              </a:rPr>
              <a:t>They </a:t>
            </a:r>
            <a:r>
              <a:rPr lang="en-US" spc="-210" dirty="0">
                <a:latin typeface="Times New Roman" panose="02020603050405020304" pitchFamily="18" charset="0"/>
                <a:cs typeface="Times New Roman" panose="02020603050405020304" pitchFamily="18" charset="0"/>
              </a:rPr>
              <a:t>exchange</a:t>
            </a:r>
            <a:r>
              <a:rPr lang="en-US" spc="-135" dirty="0">
                <a:latin typeface="Times New Roman" panose="02020603050405020304" pitchFamily="18" charset="0"/>
                <a:cs typeface="Times New Roman" panose="02020603050405020304" pitchFamily="18" charset="0"/>
              </a:rPr>
              <a:t> </a:t>
            </a:r>
            <a:r>
              <a:rPr lang="en-US" b="1" spc="-150" dirty="0" smtClean="0">
                <a:latin typeface="Times New Roman" panose="02020603050405020304" pitchFamily="18" charset="0"/>
                <a:cs typeface="Times New Roman" panose="02020603050405020304" pitchFamily="18" charset="0"/>
              </a:rPr>
              <a:t>messages</a:t>
            </a:r>
            <a:r>
              <a:rPr lang="en-US" spc="-150" dirty="0" smtClean="0">
                <a:latin typeface="Times New Roman" panose="02020603050405020304" pitchFamily="18" charset="0"/>
                <a:cs typeface="Times New Roman" panose="02020603050405020304" pitchFamily="18" charset="0"/>
              </a:rPr>
              <a:t>(communication is done through all the layers).</a:t>
            </a:r>
          </a:p>
          <a:p>
            <a:pPr marL="355600" indent="-342900">
              <a:lnSpc>
                <a:spcPct val="100000"/>
              </a:lnSpc>
              <a:spcBef>
                <a:spcPts val="30"/>
              </a:spcBef>
              <a:buSzPct val="75000"/>
              <a:buChar char="•"/>
              <a:tabLst>
                <a:tab pos="355600" algn="l"/>
                <a:tab pos="356235" algn="l"/>
              </a:tabLst>
            </a:pPr>
            <a:r>
              <a:rPr lang="en-US" spc="-150" dirty="0" smtClean="0">
                <a:latin typeface="Times New Roman" panose="02020603050405020304" pitchFamily="18" charset="0"/>
                <a:cs typeface="Times New Roman" panose="02020603050405020304" pitchFamily="18" charset="0"/>
              </a:rPr>
              <a:t>P</a:t>
            </a:r>
            <a:r>
              <a:rPr lang="en-US" b="1" spc="-150" dirty="0" smtClean="0">
                <a:latin typeface="Times New Roman" panose="02020603050405020304" pitchFamily="18" charset="0"/>
                <a:cs typeface="Times New Roman" panose="02020603050405020304" pitchFamily="18" charset="0"/>
              </a:rPr>
              <a:t>rocess-to-process </a:t>
            </a:r>
            <a:r>
              <a:rPr lang="en-US" spc="-150" dirty="0" smtClean="0">
                <a:latin typeface="Times New Roman" panose="02020603050405020304" pitchFamily="18" charset="0"/>
                <a:cs typeface="Times New Roman" panose="02020603050405020304" pitchFamily="18" charset="0"/>
              </a:rPr>
              <a:t>communication is the duty of the application layer.</a:t>
            </a: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484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354217"/>
          </a:xfrm>
        </p:spPr>
        <p:txBody>
          <a:bodyPr/>
          <a:lstStyle/>
          <a:p>
            <a:r>
              <a:rPr lang="en-US" b="1" dirty="0" smtClean="0">
                <a:latin typeface="Times New Roman" panose="02020603050405020304" pitchFamily="18" charset="0"/>
                <a:cs typeface="Times New Roman" panose="02020603050405020304" pitchFamily="18" charset="0"/>
              </a:rPr>
              <a:t>1.Personal </a:t>
            </a:r>
            <a:r>
              <a:rPr lang="en-US" b="1" dirty="0">
                <a:latin typeface="Times New Roman" panose="02020603050405020304" pitchFamily="18" charset="0"/>
                <a:cs typeface="Times New Roman" panose="02020603050405020304" pitchFamily="18" charset="0"/>
              </a:rPr>
              <a:t>Area Network</a:t>
            </a:r>
            <a:r>
              <a:rPr lang="en-US" dirty="0"/>
              <a:t/>
            </a:r>
            <a:br>
              <a:rPr lang="en-US" dirty="0"/>
            </a:br>
            <a:endParaRPr lang="en-IN" dirty="0"/>
          </a:p>
        </p:txBody>
      </p:sp>
      <p:sp>
        <p:nvSpPr>
          <p:cNvPr id="3" name="Text Placeholder 2"/>
          <p:cNvSpPr>
            <a:spLocks noGrp="1"/>
          </p:cNvSpPr>
          <p:nvPr>
            <p:ph type="body" idx="1"/>
          </p:nvPr>
        </p:nvSpPr>
        <p:spPr>
          <a:xfrm>
            <a:off x="152400" y="1219200"/>
            <a:ext cx="8839200" cy="4736119"/>
          </a:xfrm>
        </p:spPr>
        <p:txBody>
          <a:bodyPr/>
          <a:lstStyle/>
          <a:p>
            <a:pPr marL="457200" indent="-457200">
              <a:buFont typeface="Arial" panose="020B0604020202020204" pitchFamily="34" charset="0"/>
              <a:buChar char="•"/>
            </a:pPr>
            <a:r>
              <a:rPr lang="en-US" dirty="0" smtClean="0">
                <a:solidFill>
                  <a:schemeClr val="tx1"/>
                </a:solidFill>
              </a:rPr>
              <a:t>A </a:t>
            </a:r>
            <a:r>
              <a:rPr lang="en-US" dirty="0">
                <a:solidFill>
                  <a:schemeClr val="tx1"/>
                </a:solidFill>
              </a:rPr>
              <a:t>Personal Area Network (PAN) is </a:t>
            </a:r>
            <a:r>
              <a:rPr lang="en-US" b="1" dirty="0">
                <a:solidFill>
                  <a:schemeClr val="tx1"/>
                </a:solidFill>
              </a:rPr>
              <a:t>smallest network</a:t>
            </a:r>
            <a:r>
              <a:rPr lang="en-US" dirty="0">
                <a:solidFill>
                  <a:schemeClr val="tx1"/>
                </a:solidFill>
              </a:rPr>
              <a:t> which is very </a:t>
            </a:r>
            <a:r>
              <a:rPr lang="en-US" b="1" dirty="0">
                <a:solidFill>
                  <a:schemeClr val="tx1"/>
                </a:solidFill>
              </a:rPr>
              <a:t>personal to a user</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This may include </a:t>
            </a:r>
            <a:r>
              <a:rPr lang="en-US" b="1" dirty="0">
                <a:solidFill>
                  <a:schemeClr val="tx1"/>
                </a:solidFill>
              </a:rPr>
              <a:t>Bluetooth</a:t>
            </a:r>
            <a:r>
              <a:rPr lang="en-US" dirty="0">
                <a:solidFill>
                  <a:schemeClr val="tx1"/>
                </a:solidFill>
              </a:rPr>
              <a:t> enabled devices or infra-red enabled devices.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PAN </a:t>
            </a:r>
            <a:r>
              <a:rPr lang="en-US" dirty="0">
                <a:solidFill>
                  <a:schemeClr val="tx1"/>
                </a:solidFill>
              </a:rPr>
              <a:t>has connectivity range up to </a:t>
            </a:r>
            <a:r>
              <a:rPr lang="en-US" b="1" dirty="0">
                <a:solidFill>
                  <a:schemeClr val="tx1"/>
                </a:solidFill>
              </a:rPr>
              <a:t>10 meters</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PAN </a:t>
            </a:r>
            <a:r>
              <a:rPr lang="en-US" dirty="0">
                <a:solidFill>
                  <a:schemeClr val="tx1"/>
                </a:solidFill>
              </a:rPr>
              <a:t>may include wireless computer keyboard and mouse, Bluetooth enabled headphones, wireless printers and TV remotes.</a:t>
            </a:r>
          </a:p>
          <a:p>
            <a:endParaRPr lang="en-IN" dirty="0"/>
          </a:p>
        </p:txBody>
      </p:sp>
    </p:spTree>
    <p:extLst>
      <p:ext uri="{BB962C8B-B14F-4D97-AF65-F5344CB8AC3E}">
        <p14:creationId xmlns:p14="http://schemas.microsoft.com/office/powerpoint/2010/main" val="48430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
            <a:ext cx="8165185" cy="1354217"/>
          </a:xfrm>
        </p:spPr>
        <p:txBody>
          <a:bodyPr/>
          <a:lstStyle/>
          <a:p>
            <a:r>
              <a:rPr lang="en-IN" b="1" u="sng" dirty="0">
                <a:latin typeface="Times New Roman" panose="02020603050405020304" pitchFamily="18" charset="0"/>
                <a:cs typeface="Times New Roman" panose="02020603050405020304" pitchFamily="18" charset="0"/>
              </a:rPr>
              <a:t>Transport Layer</a:t>
            </a:r>
            <a:r>
              <a:rPr lang="en-IN" b="1" dirty="0">
                <a:latin typeface="Times New Roman" panose="02020603050405020304" pitchFamily="18" charset="0"/>
                <a:cs typeface="Times New Roman" panose="02020603050405020304" pitchFamily="18" charset="0"/>
              </a:rPr>
              <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838200"/>
            <a:ext cx="8839200" cy="5663089"/>
          </a:xfrm>
        </p:spPr>
        <p:txBody>
          <a:bodyPr/>
          <a:lstStyle/>
          <a:p>
            <a:pPr marL="457200" indent="-457200">
              <a:buFont typeface="Arial" panose="020B0604020202020204" pitchFamily="34" charset="0"/>
              <a:buChar char="•"/>
            </a:pPr>
            <a:r>
              <a:rPr lang="en-US" dirty="0">
                <a:solidFill>
                  <a:schemeClr val="tx1"/>
                </a:solidFill>
              </a:rPr>
              <a:t>Transport Layer at the </a:t>
            </a:r>
            <a:r>
              <a:rPr lang="en-US" dirty="0" smtClean="0">
                <a:solidFill>
                  <a:schemeClr val="tx1"/>
                </a:solidFill>
              </a:rPr>
              <a:t>source, </a:t>
            </a:r>
            <a:r>
              <a:rPr lang="en-US" dirty="0">
                <a:solidFill>
                  <a:schemeClr val="tx1"/>
                </a:solidFill>
              </a:rPr>
              <a:t>host </a:t>
            </a:r>
            <a:r>
              <a:rPr lang="en-US" dirty="0" smtClean="0">
                <a:solidFill>
                  <a:schemeClr val="tx1"/>
                </a:solidFill>
              </a:rPr>
              <a:t>gets the </a:t>
            </a:r>
            <a:r>
              <a:rPr lang="en-US" dirty="0">
                <a:solidFill>
                  <a:schemeClr val="tx1"/>
                </a:solidFill>
              </a:rPr>
              <a:t>message from the application layer</a:t>
            </a:r>
            <a:r>
              <a:rPr lang="en-US" dirty="0" smtClean="0">
                <a:solidFill>
                  <a:schemeClr val="tx1"/>
                </a:solidFill>
              </a:rPr>
              <a:t>, </a:t>
            </a:r>
            <a:r>
              <a:rPr lang="en-US" b="1" dirty="0" smtClean="0">
                <a:solidFill>
                  <a:schemeClr val="tx1"/>
                </a:solidFill>
              </a:rPr>
              <a:t>encapsulates</a:t>
            </a:r>
            <a:r>
              <a:rPr lang="en-US" dirty="0" smtClean="0">
                <a:solidFill>
                  <a:schemeClr val="tx1"/>
                </a:solidFill>
              </a:rPr>
              <a:t> </a:t>
            </a:r>
            <a:r>
              <a:rPr lang="en-US" dirty="0">
                <a:solidFill>
                  <a:schemeClr val="tx1"/>
                </a:solidFill>
              </a:rPr>
              <a:t>it in a </a:t>
            </a:r>
            <a:r>
              <a:rPr lang="en-US" b="1" dirty="0">
                <a:solidFill>
                  <a:schemeClr val="tx1"/>
                </a:solidFill>
              </a:rPr>
              <a:t>segment/user datagram</a:t>
            </a:r>
            <a:r>
              <a:rPr lang="en-US" dirty="0">
                <a:solidFill>
                  <a:schemeClr val="tx1"/>
                </a:solidFill>
              </a:rPr>
              <a:t> and  send it through the logical </a:t>
            </a:r>
            <a:r>
              <a:rPr lang="en-US" dirty="0" smtClean="0">
                <a:solidFill>
                  <a:schemeClr val="tx1"/>
                </a:solidFill>
              </a:rPr>
              <a:t>connection, to the transport layer at the destination host. </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Transport Layer is independent of application  </a:t>
            </a:r>
            <a:r>
              <a:rPr lang="en-US" dirty="0" smtClean="0">
                <a:solidFill>
                  <a:schemeClr val="tx1"/>
                </a:solidFill>
              </a:rPr>
              <a:t>layer.</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process-process data transfer</a:t>
            </a:r>
          </a:p>
          <a:p>
            <a:pPr marL="1371600" lvl="2" indent="-457200">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TCP (Connection oriented), </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ü"/>
            </a:pPr>
            <a:r>
              <a:rPr lang="en-US" sz="2800" b="1" dirty="0" smtClean="0">
                <a:solidFill>
                  <a:schemeClr val="tx1"/>
                </a:solidFill>
                <a:latin typeface="Times New Roman" panose="02020603050405020304" pitchFamily="18" charset="0"/>
                <a:cs typeface="Times New Roman" panose="02020603050405020304" pitchFamily="18" charset="0"/>
              </a:rPr>
              <a:t>UDP(Connectionless</a:t>
            </a:r>
            <a:r>
              <a:rPr lang="en-US" sz="2800" b="1" dirty="0">
                <a:solidFill>
                  <a:schemeClr val="tx1"/>
                </a:solidFill>
                <a:latin typeface="Times New Roman" panose="02020603050405020304" pitchFamily="18" charset="0"/>
                <a:cs typeface="Times New Roman" panose="02020603050405020304" pitchFamily="18" charset="0"/>
              </a:rPr>
              <a:t>), </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ü"/>
            </a:pPr>
            <a:r>
              <a:rPr lang="en-US" sz="2800" b="1" dirty="0" smtClean="0">
                <a:solidFill>
                  <a:schemeClr val="tx1"/>
                </a:solidFill>
                <a:latin typeface="Times New Roman" panose="02020603050405020304" pitchFamily="18" charset="0"/>
                <a:cs typeface="Times New Roman" panose="02020603050405020304" pitchFamily="18" charset="0"/>
              </a:rPr>
              <a:t>SCTP(Stream Control Transmission Protocol)</a:t>
            </a:r>
            <a:endParaRPr lang="en-US" sz="2800" b="1" dirty="0">
              <a:solidFill>
                <a:schemeClr val="tx1"/>
              </a:solidFill>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6788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458200" cy="6172200"/>
          </a:xfrm>
        </p:spPr>
        <p:txBody>
          <a:bodyPr>
            <a:normAutofit/>
          </a:bodyPr>
          <a:lstStyle/>
          <a:p>
            <a:pPr marL="457200" indent="-457200">
              <a:buFont typeface="Arial" panose="020B0604020202020204" pitchFamily="34" charset="0"/>
              <a:buChar char="•"/>
            </a:pPr>
            <a:r>
              <a:rPr lang="en-US" b="1" dirty="0" smtClean="0">
                <a:solidFill>
                  <a:schemeClr val="tx1"/>
                </a:solidFill>
                <a:latin typeface="Times New Roman" pitchFamily="18" charset="0"/>
                <a:cs typeface="Times New Roman" pitchFamily="18" charset="0"/>
              </a:rPr>
              <a:t>Transmission control protocol (TCP) </a:t>
            </a:r>
            <a:r>
              <a:rPr lang="en-US" dirty="0" smtClean="0">
                <a:solidFill>
                  <a:schemeClr val="tx1"/>
                </a:solidFill>
                <a:latin typeface="Times New Roman" pitchFamily="18" charset="0"/>
                <a:cs typeface="Times New Roman" pitchFamily="18" charset="0"/>
              </a:rPr>
              <a:t>is a </a:t>
            </a:r>
            <a:r>
              <a:rPr lang="en-US" b="1" i="1" dirty="0" smtClean="0">
                <a:solidFill>
                  <a:schemeClr val="tx1"/>
                </a:solidFill>
                <a:latin typeface="Times New Roman" pitchFamily="18" charset="0"/>
                <a:cs typeface="Times New Roman" pitchFamily="18" charset="0"/>
              </a:rPr>
              <a:t>connection oriented  protocol</a:t>
            </a:r>
            <a:r>
              <a:rPr lang="en-US" dirty="0" smtClean="0">
                <a:solidFill>
                  <a:schemeClr val="tx1"/>
                </a:solidFill>
                <a:latin typeface="Times New Roman" pitchFamily="18" charset="0"/>
                <a:cs typeface="Times New Roman" pitchFamily="18" charset="0"/>
              </a:rPr>
              <a:t> that first </a:t>
            </a:r>
            <a:r>
              <a:rPr lang="en-US" b="1" dirty="0" smtClean="0">
                <a:solidFill>
                  <a:schemeClr val="tx1"/>
                </a:solidFill>
                <a:latin typeface="Times New Roman" pitchFamily="18" charset="0"/>
                <a:cs typeface="Times New Roman" pitchFamily="18" charset="0"/>
              </a:rPr>
              <a:t>establishes</a:t>
            </a:r>
            <a:r>
              <a:rPr lang="en-US" dirty="0" smtClean="0">
                <a:solidFill>
                  <a:schemeClr val="tx1"/>
                </a:solidFill>
                <a:latin typeface="Times New Roman" pitchFamily="18" charset="0"/>
                <a:cs typeface="Times New Roman" pitchFamily="18" charset="0"/>
              </a:rPr>
              <a:t> a logical </a:t>
            </a:r>
            <a:r>
              <a:rPr lang="en-US" b="1" dirty="0" smtClean="0">
                <a:solidFill>
                  <a:schemeClr val="tx1"/>
                </a:solidFill>
                <a:latin typeface="Times New Roman" pitchFamily="18" charset="0"/>
                <a:cs typeface="Times New Roman" pitchFamily="18" charset="0"/>
              </a:rPr>
              <a:t>connection</a:t>
            </a:r>
            <a:r>
              <a:rPr lang="en-US" dirty="0" smtClean="0">
                <a:solidFill>
                  <a:schemeClr val="tx1"/>
                </a:solidFill>
                <a:latin typeface="Times New Roman" pitchFamily="18" charset="0"/>
                <a:cs typeface="Times New Roman" pitchFamily="18" charset="0"/>
              </a:rPr>
              <a:t> between the transport layers at two host before transferring data.</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It creates a logical pipe between 2 TCPs for transferring a stream of bytes.</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TCP provides </a:t>
            </a:r>
            <a:r>
              <a:rPr lang="en-US" b="1" dirty="0" smtClean="0">
                <a:solidFill>
                  <a:schemeClr val="tx1"/>
                </a:solidFill>
                <a:latin typeface="Times New Roman" pitchFamily="18" charset="0"/>
                <a:cs typeface="Times New Roman" pitchFamily="18" charset="0"/>
              </a:rPr>
              <a:t>flow control ,error control and the congestion control </a:t>
            </a:r>
            <a:r>
              <a:rPr lang="en-US" dirty="0" smtClean="0">
                <a:solidFill>
                  <a:schemeClr val="tx1"/>
                </a:solidFill>
                <a:latin typeface="Times New Roman" pitchFamily="18" charset="0"/>
                <a:cs typeface="Times New Roman" pitchFamily="18" charset="0"/>
              </a:rPr>
              <a:t>to reduce the loss of segments due to congestion in the network.</a:t>
            </a:r>
            <a:endParaRPr lang="en-US" dirty="0">
              <a:solidFill>
                <a:schemeClr val="tx1"/>
              </a:solidFill>
              <a:latin typeface="Times New Roman" pitchFamily="18" charset="0"/>
              <a:cs typeface="Times New Roman" pitchFamily="18" charset="0"/>
            </a:endParaRP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1428299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3939540"/>
          </a:xfrm>
        </p:spPr>
        <p:txBody>
          <a:bodyPr/>
          <a:lstStyle/>
          <a:p>
            <a:pPr marL="457200" indent="-457200">
              <a:buFont typeface="Arial" panose="020B0604020202020204" pitchFamily="34" charset="0"/>
              <a:buChar char="•"/>
            </a:pPr>
            <a:r>
              <a:rPr lang="en-US" b="1" dirty="0">
                <a:solidFill>
                  <a:schemeClr val="tx1"/>
                </a:solidFill>
                <a:latin typeface="Times New Roman" pitchFamily="18" charset="0"/>
                <a:cs typeface="Times New Roman" pitchFamily="18" charset="0"/>
              </a:rPr>
              <a:t>User data protocol(UDP)</a:t>
            </a:r>
            <a:r>
              <a:rPr lang="en-US" dirty="0">
                <a:solidFill>
                  <a:schemeClr val="tx1"/>
                </a:solidFill>
                <a:latin typeface="Times New Roman" pitchFamily="18" charset="0"/>
                <a:cs typeface="Times New Roman" pitchFamily="18" charset="0"/>
              </a:rPr>
              <a:t>, is a </a:t>
            </a:r>
            <a:r>
              <a:rPr lang="en-US" i="1" dirty="0">
                <a:solidFill>
                  <a:schemeClr val="tx1"/>
                </a:solidFill>
                <a:latin typeface="Times New Roman" pitchFamily="18" charset="0"/>
                <a:cs typeface="Times New Roman" pitchFamily="18" charset="0"/>
              </a:rPr>
              <a:t>connectionless protocol</a:t>
            </a:r>
            <a:r>
              <a:rPr lang="en-US" dirty="0">
                <a:solidFill>
                  <a:schemeClr val="tx1"/>
                </a:solidFill>
                <a:latin typeface="Times New Roman" pitchFamily="18" charset="0"/>
                <a:cs typeface="Times New Roman" pitchFamily="18" charset="0"/>
              </a:rPr>
              <a:t> that transmit the user datagram without first creating the logical connection.</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It is attractive to an application program that needs to send short messages</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A new protocol, </a:t>
            </a:r>
            <a:r>
              <a:rPr lang="en-US" b="1" dirty="0">
                <a:solidFill>
                  <a:schemeClr val="tx1"/>
                </a:solidFill>
                <a:latin typeface="Times New Roman" pitchFamily="18" charset="0"/>
                <a:cs typeface="Times New Roman" pitchFamily="18" charset="0"/>
              </a:rPr>
              <a:t>S</a:t>
            </a:r>
            <a:r>
              <a:rPr lang="en-US" b="1" dirty="0" smtClean="0">
                <a:solidFill>
                  <a:schemeClr val="tx1"/>
                </a:solidFill>
                <a:latin typeface="Times New Roman" pitchFamily="18" charset="0"/>
                <a:cs typeface="Times New Roman" pitchFamily="18" charset="0"/>
              </a:rPr>
              <a:t>tream </a:t>
            </a:r>
            <a:r>
              <a:rPr lang="en-US" b="1" dirty="0">
                <a:solidFill>
                  <a:schemeClr val="tx1"/>
                </a:solidFill>
                <a:latin typeface="Times New Roman" pitchFamily="18" charset="0"/>
                <a:cs typeface="Times New Roman" pitchFamily="18" charset="0"/>
              </a:rPr>
              <a:t>C</a:t>
            </a:r>
            <a:r>
              <a:rPr lang="en-US" b="1" dirty="0" smtClean="0">
                <a:solidFill>
                  <a:schemeClr val="tx1"/>
                </a:solidFill>
                <a:latin typeface="Times New Roman" pitchFamily="18" charset="0"/>
                <a:cs typeface="Times New Roman" pitchFamily="18" charset="0"/>
              </a:rPr>
              <a:t>ontrol </a:t>
            </a:r>
            <a:r>
              <a:rPr lang="en-US" b="1" dirty="0">
                <a:solidFill>
                  <a:schemeClr val="tx1"/>
                </a:solidFill>
                <a:latin typeface="Times New Roman" pitchFamily="18" charset="0"/>
                <a:cs typeface="Times New Roman" pitchFamily="18" charset="0"/>
              </a:rPr>
              <a:t>T</a:t>
            </a:r>
            <a:r>
              <a:rPr lang="en-US" b="1" dirty="0" smtClean="0">
                <a:solidFill>
                  <a:schemeClr val="tx1"/>
                </a:solidFill>
                <a:latin typeface="Times New Roman" pitchFamily="18" charset="0"/>
                <a:cs typeface="Times New Roman" pitchFamily="18" charset="0"/>
              </a:rPr>
              <a:t>ransmission Protocol (SCTP)  </a:t>
            </a:r>
            <a:r>
              <a:rPr lang="en-US" dirty="0" smtClean="0">
                <a:solidFill>
                  <a:schemeClr val="tx1"/>
                </a:solidFill>
                <a:latin typeface="Times New Roman" pitchFamily="18" charset="0"/>
                <a:cs typeface="Times New Roman" pitchFamily="18" charset="0"/>
              </a:rPr>
              <a:t>is designed to respond to new application that are emerging in the multimedia.</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539016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839200" cy="677108"/>
          </a:xfrm>
        </p:spPr>
        <p:txBody>
          <a:bodyPr/>
          <a:lstStyle/>
          <a:p>
            <a:r>
              <a:rPr lang="en-IN" b="1" u="sng" dirty="0" smtClean="0">
                <a:latin typeface="Times New Roman" panose="02020603050405020304" pitchFamily="18" charset="0"/>
                <a:cs typeface="Times New Roman" panose="02020603050405020304" pitchFamily="18" charset="0"/>
              </a:rPr>
              <a:t>Network Layer</a:t>
            </a:r>
            <a:endParaRPr lang="en-IN"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838201"/>
            <a:ext cx="8991600" cy="5109091"/>
          </a:xfrm>
        </p:spPr>
        <p:txBody>
          <a:bodyPr/>
          <a:lstStyle/>
          <a:p>
            <a:pPr marL="457200" indent="-457200">
              <a:buFont typeface="Arial" panose="020B0604020202020204" pitchFamily="34" charset="0"/>
              <a:buChar char="•"/>
            </a:pPr>
            <a:r>
              <a:rPr lang="en-US" dirty="0">
                <a:solidFill>
                  <a:schemeClr val="tx1"/>
                </a:solidFill>
              </a:rPr>
              <a:t>It is </a:t>
            </a:r>
            <a:r>
              <a:rPr lang="en-US" b="1" dirty="0">
                <a:solidFill>
                  <a:schemeClr val="tx1"/>
                </a:solidFill>
              </a:rPr>
              <a:t>responsible </a:t>
            </a:r>
            <a:r>
              <a:rPr lang="en-US" dirty="0">
                <a:solidFill>
                  <a:schemeClr val="tx1"/>
                </a:solidFill>
              </a:rPr>
              <a:t>for creating connection  from source computer to destination </a:t>
            </a:r>
            <a:r>
              <a:rPr lang="en-US" dirty="0" smtClean="0">
                <a:solidFill>
                  <a:schemeClr val="tx1"/>
                </a:solidFill>
              </a:rPr>
              <a:t>computer.</a:t>
            </a:r>
            <a:endParaRPr lang="en-US" dirty="0">
              <a:solidFill>
                <a:schemeClr val="tx1"/>
              </a:solidFill>
            </a:endParaRPr>
          </a:p>
          <a:p>
            <a:pPr marL="457200" indent="-457200">
              <a:buFont typeface="Arial" panose="020B0604020202020204" pitchFamily="34" charset="0"/>
              <a:buChar char="•"/>
            </a:pPr>
            <a:r>
              <a:rPr lang="en-US" b="1" dirty="0">
                <a:solidFill>
                  <a:schemeClr val="tx1"/>
                </a:solidFill>
              </a:rPr>
              <a:t>Host-to-Host</a:t>
            </a:r>
            <a:r>
              <a:rPr lang="en-US" dirty="0">
                <a:solidFill>
                  <a:schemeClr val="tx1"/>
                </a:solidFill>
              </a:rPr>
              <a:t> </a:t>
            </a:r>
            <a:r>
              <a:rPr lang="en-US" dirty="0" smtClean="0">
                <a:solidFill>
                  <a:schemeClr val="tx1"/>
                </a:solidFill>
              </a:rPr>
              <a:t>connectivity.</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Choosing the </a:t>
            </a:r>
            <a:r>
              <a:rPr lang="en-US" b="1" dirty="0">
                <a:solidFill>
                  <a:schemeClr val="tx1"/>
                </a:solidFill>
              </a:rPr>
              <a:t>best path </a:t>
            </a:r>
            <a:r>
              <a:rPr lang="en-US" dirty="0">
                <a:solidFill>
                  <a:schemeClr val="tx1"/>
                </a:solidFill>
              </a:rPr>
              <a:t>for each </a:t>
            </a:r>
            <a:r>
              <a:rPr lang="en-US" dirty="0" smtClean="0">
                <a:solidFill>
                  <a:schemeClr val="tx1"/>
                </a:solidFill>
              </a:rPr>
              <a:t>packet.</a:t>
            </a:r>
            <a:endParaRPr lang="en-US" dirty="0">
              <a:solidFill>
                <a:schemeClr val="tx1"/>
              </a:solidFill>
            </a:endParaRPr>
          </a:p>
          <a:p>
            <a:pPr marL="457200" indent="-457200">
              <a:buFont typeface="Arial" panose="020B0604020202020204" pitchFamily="34" charset="0"/>
              <a:buChar char="•"/>
            </a:pPr>
            <a:r>
              <a:rPr lang="en-US" dirty="0" smtClean="0">
                <a:solidFill>
                  <a:schemeClr val="tx1"/>
                </a:solidFill>
              </a:rPr>
              <a:t> Routing </a:t>
            </a:r>
            <a:r>
              <a:rPr lang="en-US" dirty="0">
                <a:solidFill>
                  <a:schemeClr val="tx1"/>
                </a:solidFill>
              </a:rPr>
              <a:t>of packets through possible routes</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Addressing</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Routing</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IP(main protocol), routing protocols(Unicast,  Multicast), Companion Protocols (ICMP, IGMP,  DHCP, ARP)</a:t>
            </a:r>
          </a:p>
          <a:p>
            <a:endParaRPr lang="en-IN" dirty="0"/>
          </a:p>
        </p:txBody>
      </p:sp>
    </p:spTree>
    <p:extLst>
      <p:ext uri="{BB962C8B-B14F-4D97-AF65-F5344CB8AC3E}">
        <p14:creationId xmlns:p14="http://schemas.microsoft.com/office/powerpoint/2010/main" val="7605518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677108"/>
          </a:xfrm>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066800"/>
            <a:ext cx="8686800" cy="5410200"/>
          </a:xfrm>
        </p:spPr>
        <p:txBody>
          <a:bodyPr>
            <a:normAutofit/>
          </a:bodyPr>
          <a:lstStyle/>
          <a:p>
            <a:pPr marL="457200" indent="-457200">
              <a:buFont typeface="Arial" panose="020B0604020202020204" pitchFamily="34" charset="0"/>
              <a:buChar char="•"/>
            </a:pPr>
            <a:r>
              <a:rPr lang="en-US" b="1" dirty="0" smtClean="0">
                <a:solidFill>
                  <a:schemeClr val="tx1"/>
                </a:solidFill>
              </a:rPr>
              <a:t>Internet protocol</a:t>
            </a:r>
            <a:r>
              <a:rPr lang="en-US" dirty="0" smtClean="0">
                <a:solidFill>
                  <a:schemeClr val="tx1"/>
                </a:solidFill>
              </a:rPr>
              <a:t>, that defines the format of the </a:t>
            </a:r>
            <a:r>
              <a:rPr lang="en-US" b="1" dirty="0" smtClean="0">
                <a:solidFill>
                  <a:schemeClr val="tx1"/>
                </a:solidFill>
              </a:rPr>
              <a:t>packet</a:t>
            </a:r>
            <a:r>
              <a:rPr lang="en-US" dirty="0" smtClean="0">
                <a:solidFill>
                  <a:schemeClr val="tx1"/>
                </a:solidFill>
              </a:rPr>
              <a:t>, called a </a:t>
            </a:r>
            <a:r>
              <a:rPr lang="en-US" b="1" dirty="0" smtClean="0">
                <a:solidFill>
                  <a:schemeClr val="tx1"/>
                </a:solidFill>
              </a:rPr>
              <a:t>datagram</a:t>
            </a:r>
            <a:r>
              <a:rPr lang="en-US" dirty="0" smtClean="0">
                <a:solidFill>
                  <a:schemeClr val="tx1"/>
                </a:solidFill>
              </a:rPr>
              <a:t> at the network layer. IP also define the </a:t>
            </a:r>
            <a:r>
              <a:rPr lang="en-US" b="1" dirty="0" smtClean="0">
                <a:solidFill>
                  <a:schemeClr val="tx1"/>
                </a:solidFill>
              </a:rPr>
              <a:t>format and the structure of addresses</a:t>
            </a:r>
            <a:r>
              <a:rPr lang="en-US" dirty="0" smtClean="0">
                <a:solidFill>
                  <a:schemeClr val="tx1"/>
                </a:solidFill>
              </a:rPr>
              <a:t> used in the layer.</a:t>
            </a:r>
          </a:p>
          <a:p>
            <a:pPr marL="457200" indent="-457200">
              <a:buFont typeface="Arial" panose="020B0604020202020204" pitchFamily="34" charset="0"/>
              <a:buChar char="•"/>
            </a:pPr>
            <a:r>
              <a:rPr lang="en-US" dirty="0" smtClean="0">
                <a:solidFill>
                  <a:schemeClr val="tx1"/>
                </a:solidFill>
              </a:rPr>
              <a:t> IP is also responsible for </a:t>
            </a:r>
            <a:r>
              <a:rPr lang="en-US" b="1" dirty="0" smtClean="0">
                <a:solidFill>
                  <a:schemeClr val="tx1"/>
                </a:solidFill>
              </a:rPr>
              <a:t>routing a packet </a:t>
            </a:r>
            <a:r>
              <a:rPr lang="en-US" dirty="0" smtClean="0">
                <a:solidFill>
                  <a:schemeClr val="tx1"/>
                </a:solidFill>
              </a:rPr>
              <a:t>from its source to its destination, which is achieved by each router </a:t>
            </a:r>
            <a:r>
              <a:rPr lang="en-US" b="1" dirty="0" smtClean="0">
                <a:solidFill>
                  <a:schemeClr val="tx1"/>
                </a:solidFill>
              </a:rPr>
              <a:t>forwarding the datagram </a:t>
            </a:r>
            <a:r>
              <a:rPr lang="en-US" dirty="0" smtClean="0">
                <a:solidFill>
                  <a:schemeClr val="tx1"/>
                </a:solidFill>
              </a:rPr>
              <a:t>to the next router in the path.</a:t>
            </a:r>
            <a:endParaRPr lang="en-US" dirty="0">
              <a:solidFill>
                <a:schemeClr val="tx1"/>
              </a:solidFill>
            </a:endParaRPr>
          </a:p>
        </p:txBody>
      </p:sp>
    </p:spTree>
    <p:extLst>
      <p:ext uri="{BB962C8B-B14F-4D97-AF65-F5344CB8AC3E}">
        <p14:creationId xmlns:p14="http://schemas.microsoft.com/office/powerpoint/2010/main" val="39030312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371600"/>
            <a:ext cx="9144000" cy="4924425"/>
          </a:xfrm>
        </p:spPr>
        <p:txBody>
          <a:bodyPr/>
          <a:lstStyle/>
          <a:p>
            <a:pPr marL="457200" indent="-457200">
              <a:buFont typeface="Arial" panose="020B0604020202020204" pitchFamily="34" charset="0"/>
              <a:buChar char="•"/>
            </a:pPr>
            <a:r>
              <a:rPr lang="en-US" dirty="0" smtClean="0">
                <a:solidFill>
                  <a:schemeClr val="tx1"/>
                </a:solidFill>
              </a:rPr>
              <a:t>IP is a </a:t>
            </a:r>
            <a:r>
              <a:rPr lang="en-US" b="1" dirty="0" smtClean="0">
                <a:solidFill>
                  <a:schemeClr val="tx1"/>
                </a:solidFill>
              </a:rPr>
              <a:t>connectionless protocol  </a:t>
            </a:r>
            <a:r>
              <a:rPr lang="en-US" dirty="0" smtClean="0">
                <a:solidFill>
                  <a:schemeClr val="tx1"/>
                </a:solidFill>
              </a:rPr>
              <a:t>that provides no flow control, no error control, and no congestion control services.</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Internet Control Message Protocol(ICMP) </a:t>
            </a:r>
            <a:r>
              <a:rPr lang="en-US" dirty="0" smtClean="0">
                <a:solidFill>
                  <a:schemeClr val="tx1"/>
                </a:solidFill>
              </a:rPr>
              <a:t>helps IP to report some problems when routing a packet.</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Internet Group Management Protocol (IGMP)</a:t>
            </a:r>
            <a:r>
              <a:rPr lang="en-US" dirty="0" smtClean="0">
                <a:solidFill>
                  <a:schemeClr val="tx1"/>
                </a:solidFill>
              </a:rPr>
              <a:t>is another protocol that helps IP in multitasking.</a:t>
            </a: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2331653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600198"/>
            <a:ext cx="8915400" cy="5029201"/>
          </a:xfrm>
        </p:spPr>
        <p:txBody>
          <a:bodyPr/>
          <a:lstStyle/>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Dynamic </a:t>
            </a:r>
            <a:r>
              <a:rPr lang="en-US" b="1" dirty="0">
                <a:solidFill>
                  <a:schemeClr val="tx1"/>
                </a:solidFill>
              </a:rPr>
              <a:t>H</a:t>
            </a:r>
            <a:r>
              <a:rPr lang="en-US" b="1" dirty="0" smtClean="0">
                <a:solidFill>
                  <a:schemeClr val="tx1"/>
                </a:solidFill>
              </a:rPr>
              <a:t>ost Configuration  Protocol (DHCP) </a:t>
            </a:r>
            <a:r>
              <a:rPr lang="en-US" dirty="0" smtClean="0">
                <a:solidFill>
                  <a:schemeClr val="tx1"/>
                </a:solidFill>
              </a:rPr>
              <a:t>helps IP to get the network layer address for the host.</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Address Resolution Protocol (ARP) </a:t>
            </a:r>
            <a:r>
              <a:rPr lang="en-US" dirty="0" smtClean="0">
                <a:solidFill>
                  <a:schemeClr val="tx1"/>
                </a:solidFill>
              </a:rPr>
              <a:t>is the protocol that helps IP to </a:t>
            </a:r>
            <a:r>
              <a:rPr lang="en-US" b="1" dirty="0" smtClean="0">
                <a:solidFill>
                  <a:schemeClr val="tx1"/>
                </a:solidFill>
              </a:rPr>
              <a:t>find the link-layer address </a:t>
            </a:r>
            <a:r>
              <a:rPr lang="en-US" dirty="0" smtClean="0">
                <a:solidFill>
                  <a:schemeClr val="tx1"/>
                </a:solidFill>
              </a:rPr>
              <a:t>of a host or a router when its network address is given.</a:t>
            </a:r>
            <a:endParaRPr lang="en-US" dirty="0">
              <a:solidFill>
                <a:schemeClr val="tx1"/>
              </a:solidFill>
            </a:endParaRPr>
          </a:p>
        </p:txBody>
      </p:sp>
    </p:spTree>
    <p:extLst>
      <p:ext uri="{BB962C8B-B14F-4D97-AF65-F5344CB8AC3E}">
        <p14:creationId xmlns:p14="http://schemas.microsoft.com/office/powerpoint/2010/main" val="227375192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69985" cy="677108"/>
          </a:xfrm>
        </p:spPr>
        <p:txBody>
          <a:bodyPr/>
          <a:lstStyle/>
          <a:p>
            <a:r>
              <a:rPr lang="en-US" b="1" u="sng" dirty="0" smtClean="0">
                <a:latin typeface="Times New Roman" panose="02020603050405020304" pitchFamily="18" charset="0"/>
                <a:cs typeface="Times New Roman" panose="02020603050405020304" pitchFamily="18" charset="0"/>
              </a:rPr>
              <a:t>Data Link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990600"/>
            <a:ext cx="8686800" cy="5638800"/>
          </a:xfrm>
        </p:spPr>
        <p:txBody>
          <a:bodyPr>
            <a:normAutofit/>
          </a:bodyPr>
          <a:lstStyle/>
          <a:p>
            <a:pPr marL="457200" indent="-457200">
              <a:buFont typeface="Arial" panose="020B0604020202020204" pitchFamily="34" charset="0"/>
              <a:buChar char="•"/>
            </a:pPr>
            <a:r>
              <a:rPr lang="en-US" dirty="0" smtClean="0">
                <a:solidFill>
                  <a:schemeClr val="tx1"/>
                </a:solidFill>
              </a:rPr>
              <a:t>The data link layer is </a:t>
            </a:r>
            <a:r>
              <a:rPr lang="en-US" b="1" dirty="0" smtClean="0">
                <a:solidFill>
                  <a:schemeClr val="tx1"/>
                </a:solidFill>
              </a:rPr>
              <a:t>responsible</a:t>
            </a:r>
            <a:r>
              <a:rPr lang="en-US" dirty="0" smtClean="0">
                <a:solidFill>
                  <a:schemeClr val="tx1"/>
                </a:solidFill>
              </a:rPr>
              <a:t> for taking the datagram and moving it across the link.</a:t>
            </a:r>
          </a:p>
          <a:p>
            <a:pPr marL="457200" indent="-457200">
              <a:buFont typeface="Arial" panose="020B0604020202020204" pitchFamily="34" charset="0"/>
              <a:buChar char="•"/>
            </a:pPr>
            <a:r>
              <a:rPr lang="en-US" dirty="0" smtClean="0">
                <a:solidFill>
                  <a:schemeClr val="tx1"/>
                </a:solidFill>
              </a:rPr>
              <a:t>The link can be a wired LAN with a link-layer switch, a wireless LAN, a wired WAN, or a wireless WAN.</a:t>
            </a:r>
          </a:p>
          <a:p>
            <a:pPr marL="457200" indent="-457200">
              <a:buFont typeface="Arial" panose="020B0604020202020204" pitchFamily="34" charset="0"/>
              <a:buChar char="•"/>
            </a:pPr>
            <a:r>
              <a:rPr lang="en-US" dirty="0" smtClean="0">
                <a:solidFill>
                  <a:schemeClr val="tx1"/>
                </a:solidFill>
              </a:rPr>
              <a:t>The data link layer takes the datagram and </a:t>
            </a:r>
            <a:r>
              <a:rPr lang="en-US" b="1" dirty="0" smtClean="0">
                <a:solidFill>
                  <a:schemeClr val="tx1"/>
                </a:solidFill>
              </a:rPr>
              <a:t>encapsulates</a:t>
            </a:r>
            <a:r>
              <a:rPr lang="en-US" dirty="0" smtClean="0">
                <a:solidFill>
                  <a:schemeClr val="tx1"/>
                </a:solidFill>
              </a:rPr>
              <a:t> it in a packet called </a:t>
            </a:r>
            <a:r>
              <a:rPr lang="en-US" b="1" dirty="0" smtClean="0">
                <a:solidFill>
                  <a:schemeClr val="tx1"/>
                </a:solidFill>
              </a:rPr>
              <a:t>frame.</a:t>
            </a:r>
          </a:p>
          <a:p>
            <a:pPr marL="457200" indent="-457200">
              <a:buFont typeface="Arial" panose="020B0604020202020204" pitchFamily="34" charset="0"/>
              <a:buChar char="•"/>
            </a:pPr>
            <a:r>
              <a:rPr lang="en-US" dirty="0" smtClean="0">
                <a:solidFill>
                  <a:schemeClr val="tx1"/>
                </a:solidFill>
              </a:rPr>
              <a:t>Each link layer protocol may provide a different service. Some link layer protocol provide </a:t>
            </a:r>
            <a:r>
              <a:rPr lang="en-US" b="1" dirty="0" smtClean="0">
                <a:solidFill>
                  <a:schemeClr val="tx1"/>
                </a:solidFill>
              </a:rPr>
              <a:t>complete error detection and correction.</a:t>
            </a:r>
          </a:p>
        </p:txBody>
      </p:sp>
    </p:spTree>
    <p:extLst>
      <p:ext uri="{BB962C8B-B14F-4D97-AF65-F5344CB8AC3E}">
        <p14:creationId xmlns:p14="http://schemas.microsoft.com/office/powerpoint/2010/main" val="7802943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Physical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158493"/>
            <a:ext cx="8991599" cy="5909310"/>
          </a:xfrm>
        </p:spPr>
        <p:txBody>
          <a:bodyPr/>
          <a:lstStyle/>
          <a:p>
            <a:pPr marL="457200" indent="-457200">
              <a:buFont typeface="Arial" panose="020B0604020202020204" pitchFamily="34" charset="0"/>
              <a:buChar char="•"/>
            </a:pPr>
            <a:r>
              <a:rPr lang="en-US" dirty="0" smtClean="0">
                <a:solidFill>
                  <a:schemeClr val="tx1"/>
                </a:solidFill>
              </a:rPr>
              <a:t>The physical layer is </a:t>
            </a:r>
            <a:r>
              <a:rPr lang="en-US" b="1" dirty="0" smtClean="0">
                <a:solidFill>
                  <a:schemeClr val="tx1"/>
                </a:solidFill>
              </a:rPr>
              <a:t>responsible </a:t>
            </a:r>
            <a:r>
              <a:rPr lang="en-US" dirty="0" smtClean="0">
                <a:solidFill>
                  <a:schemeClr val="tx1"/>
                </a:solidFill>
              </a:rPr>
              <a:t>for carrying </a:t>
            </a:r>
            <a:r>
              <a:rPr lang="en-US" b="1" dirty="0" smtClean="0">
                <a:solidFill>
                  <a:schemeClr val="tx1"/>
                </a:solidFill>
              </a:rPr>
              <a:t>individual bits</a:t>
            </a:r>
            <a:r>
              <a:rPr lang="en-US" dirty="0" smtClean="0">
                <a:solidFill>
                  <a:schemeClr val="tx1"/>
                </a:solidFill>
              </a:rPr>
              <a:t> in a frame across the link.</a:t>
            </a:r>
          </a:p>
          <a:p>
            <a:pPr marL="457200" indent="-457200">
              <a:buFont typeface="Arial" panose="020B0604020202020204" pitchFamily="34" charset="0"/>
              <a:buChar char="•"/>
            </a:pPr>
            <a:r>
              <a:rPr lang="en-US" dirty="0" smtClean="0">
                <a:solidFill>
                  <a:schemeClr val="tx1"/>
                </a:solidFill>
              </a:rPr>
              <a:t>Bits </a:t>
            </a:r>
            <a:r>
              <a:rPr lang="en-US" dirty="0">
                <a:solidFill>
                  <a:schemeClr val="tx1"/>
                </a:solidFill>
              </a:rPr>
              <a:t>“on the wire”</a:t>
            </a:r>
          </a:p>
          <a:p>
            <a:pPr marL="457200" indent="-457200">
              <a:buFontTx/>
              <a:buChar char="-"/>
            </a:pPr>
            <a:r>
              <a:rPr lang="en-US" dirty="0">
                <a:solidFill>
                  <a:schemeClr val="tx1"/>
                </a:solidFill>
              </a:rPr>
              <a:t>Physical layer protocols </a:t>
            </a:r>
            <a:r>
              <a:rPr lang="en-US" b="1" dirty="0">
                <a:solidFill>
                  <a:schemeClr val="tx1"/>
                </a:solidFill>
              </a:rPr>
              <a:t>transform the bits  into signals</a:t>
            </a:r>
            <a:r>
              <a:rPr lang="en-US" dirty="0">
                <a:solidFill>
                  <a:schemeClr val="tx1"/>
                </a:solidFill>
              </a:rPr>
              <a:t> that flows through the medium</a:t>
            </a:r>
            <a:r>
              <a:rPr lang="en-US" dirty="0" smtClean="0">
                <a:solidFill>
                  <a:schemeClr val="tx1"/>
                </a:solidFill>
              </a:rPr>
              <a:t>.</a:t>
            </a:r>
          </a:p>
          <a:p>
            <a:pPr marL="457200" indent="-457200">
              <a:buFontTx/>
              <a:buChar char="-"/>
            </a:pPr>
            <a:r>
              <a:rPr lang="en-US" dirty="0">
                <a:solidFill>
                  <a:schemeClr val="tx1"/>
                </a:solidFill>
              </a:rPr>
              <a:t>There are </a:t>
            </a:r>
            <a:r>
              <a:rPr lang="en-US" b="1" dirty="0">
                <a:solidFill>
                  <a:schemeClr val="tx1"/>
                </a:solidFill>
              </a:rPr>
              <a:t>several protocol </a:t>
            </a:r>
            <a:r>
              <a:rPr lang="en-US" dirty="0">
                <a:solidFill>
                  <a:schemeClr val="tx1"/>
                </a:solidFill>
              </a:rPr>
              <a:t>that transforms a bit to a signal.</a:t>
            </a:r>
          </a:p>
          <a:p>
            <a:pPr marL="457200" indent="-457200">
              <a:buFont typeface="Arial" panose="020B0604020202020204" pitchFamily="34" charset="0"/>
              <a:buChar char="•"/>
            </a:pPr>
            <a:r>
              <a:rPr lang="en-US" dirty="0" smtClean="0">
                <a:solidFill>
                  <a:schemeClr val="tx1"/>
                </a:solidFill>
              </a:rPr>
              <a:t>Protocol </a:t>
            </a:r>
            <a:r>
              <a:rPr lang="en-US" dirty="0">
                <a:solidFill>
                  <a:schemeClr val="tx1"/>
                </a:solidFill>
              </a:rPr>
              <a:t>is used to connect to the host, so that the packets can be sent over it.</a:t>
            </a:r>
          </a:p>
          <a:p>
            <a:endParaRPr lang="en-US" dirty="0" smtClean="0">
              <a:solidFill>
                <a:schemeClr val="tx1"/>
              </a:solidFill>
            </a:endParaRPr>
          </a:p>
          <a:p>
            <a:endParaRPr lang="en-US" dirty="0" smtClean="0"/>
          </a:p>
          <a:p>
            <a:endParaRPr lang="en-US" dirty="0"/>
          </a:p>
        </p:txBody>
      </p:sp>
    </p:spTree>
    <p:extLst>
      <p:ext uri="{BB962C8B-B14F-4D97-AF65-F5344CB8AC3E}">
        <p14:creationId xmlns:p14="http://schemas.microsoft.com/office/powerpoint/2010/main" val="15844235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1000"/>
            <a:ext cx="8839200" cy="677108"/>
          </a:xfrm>
        </p:spPr>
        <p:txBody>
          <a:bodyPr/>
          <a:lstStyle/>
          <a:p>
            <a:r>
              <a:rPr lang="en-IN"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Encapsulation </a:t>
            </a:r>
            <a:r>
              <a:rPr lang="en-IN" b="1" dirty="0">
                <a:latin typeface="Times New Roman" panose="02020603050405020304" pitchFamily="18" charset="0"/>
                <a:cs typeface="Times New Roman" panose="02020603050405020304" pitchFamily="18" charset="0"/>
              </a:rPr>
              <a:t>and Decapsulation</a:t>
            </a:r>
          </a:p>
        </p:txBody>
      </p:sp>
      <p:sp>
        <p:nvSpPr>
          <p:cNvPr id="3" name="Text Placeholder 2"/>
          <p:cNvSpPr>
            <a:spLocks noGrp="1"/>
          </p:cNvSpPr>
          <p:nvPr>
            <p:ph type="body" idx="1"/>
          </p:nvPr>
        </p:nvSpPr>
        <p:spPr>
          <a:xfrm>
            <a:off x="152400" y="1447799"/>
            <a:ext cx="8839200" cy="5909309"/>
          </a:xfrm>
        </p:spPr>
        <p:txBody>
          <a:bodyPr/>
          <a:lstStyle/>
          <a:p>
            <a:r>
              <a:rPr lang="en-IN" dirty="0" smtClean="0">
                <a:solidFill>
                  <a:schemeClr val="tx1"/>
                </a:solidFill>
              </a:rPr>
              <a:t>One of the important </a:t>
            </a:r>
            <a:r>
              <a:rPr lang="en-IN" b="1" dirty="0" smtClean="0">
                <a:solidFill>
                  <a:schemeClr val="tx1"/>
                </a:solidFill>
              </a:rPr>
              <a:t>concept in protocol layering </a:t>
            </a:r>
            <a:r>
              <a:rPr lang="en-IN" dirty="0" smtClean="0">
                <a:solidFill>
                  <a:schemeClr val="tx1"/>
                </a:solidFill>
              </a:rPr>
              <a:t>in the internet is </a:t>
            </a:r>
            <a:r>
              <a:rPr lang="en-IN" dirty="0">
                <a:solidFill>
                  <a:schemeClr val="tx1"/>
                </a:solidFill>
                <a:latin typeface="Times New Roman" panose="02020603050405020304" pitchFamily="18" charset="0"/>
                <a:cs typeface="Times New Roman" panose="02020603050405020304" pitchFamily="18" charset="0"/>
              </a:rPr>
              <a:t>Encapsulation /</a:t>
            </a:r>
            <a:r>
              <a:rPr lang="en-IN" dirty="0" smtClean="0">
                <a:solidFill>
                  <a:schemeClr val="tx1"/>
                </a:solidFill>
                <a:latin typeface="Times New Roman" panose="02020603050405020304" pitchFamily="18" charset="0"/>
                <a:cs typeface="Times New Roman" panose="02020603050405020304" pitchFamily="18" charset="0"/>
              </a:rPr>
              <a:t> </a:t>
            </a:r>
            <a:r>
              <a:rPr lang="en-IN" dirty="0" err="1" smtClean="0">
                <a:solidFill>
                  <a:schemeClr val="tx1"/>
                </a:solidFill>
                <a:latin typeface="Times New Roman" panose="02020603050405020304" pitchFamily="18" charset="0"/>
                <a:cs typeface="Times New Roman" panose="02020603050405020304" pitchFamily="18" charset="0"/>
              </a:rPr>
              <a:t>Decapsulation</a:t>
            </a:r>
            <a:r>
              <a:rPr lang="en-IN" dirty="0" smtClean="0">
                <a:solidFill>
                  <a:schemeClr val="tx1"/>
                </a:solidFill>
                <a:latin typeface="Times New Roman" panose="02020603050405020304" pitchFamily="18" charset="0"/>
                <a:cs typeface="Times New Roman" panose="02020603050405020304" pitchFamily="18" charset="0"/>
              </a:rPr>
              <a:t>.</a:t>
            </a:r>
            <a:endParaRPr lang="en-IN" dirty="0" smtClean="0">
              <a:solidFill>
                <a:schemeClr val="tx1"/>
              </a:solidFill>
            </a:endParaRPr>
          </a:p>
          <a:p>
            <a:pPr marL="457200" indent="-457200">
              <a:buFont typeface="Arial" panose="020B0604020202020204" pitchFamily="34" charset="0"/>
              <a:buChar char="•"/>
            </a:pPr>
            <a:r>
              <a:rPr lang="en-IN" dirty="0" smtClean="0">
                <a:solidFill>
                  <a:srgbClr val="FF0000"/>
                </a:solidFill>
              </a:rPr>
              <a:t>Encapsulation </a:t>
            </a:r>
            <a:r>
              <a:rPr lang="en-IN" dirty="0">
                <a:solidFill>
                  <a:srgbClr val="FF0000"/>
                </a:solidFill>
              </a:rPr>
              <a:t>at the Source Host </a:t>
            </a:r>
            <a:r>
              <a:rPr lang="en-IN" dirty="0"/>
              <a:t>– </a:t>
            </a:r>
            <a:endParaRPr lang="en-IN" dirty="0" smtClean="0"/>
          </a:p>
          <a:p>
            <a:pPr marL="514350" indent="-514350">
              <a:buAutoNum type="arabicPeriod"/>
            </a:pPr>
            <a:r>
              <a:rPr lang="en-IN" dirty="0" smtClean="0">
                <a:solidFill>
                  <a:schemeClr val="tx1"/>
                </a:solidFill>
              </a:rPr>
              <a:t>At the </a:t>
            </a:r>
            <a:r>
              <a:rPr lang="en-IN" b="1" dirty="0" smtClean="0">
                <a:solidFill>
                  <a:schemeClr val="tx1"/>
                </a:solidFill>
              </a:rPr>
              <a:t>application layer</a:t>
            </a:r>
            <a:r>
              <a:rPr lang="en-IN" dirty="0" smtClean="0">
                <a:solidFill>
                  <a:schemeClr val="tx1"/>
                </a:solidFill>
              </a:rPr>
              <a:t>, the data to be exchanged referred as a </a:t>
            </a:r>
            <a:r>
              <a:rPr lang="en-IN" b="1" dirty="0" smtClean="0">
                <a:solidFill>
                  <a:srgbClr val="392D93"/>
                </a:solidFill>
              </a:rPr>
              <a:t>message (</a:t>
            </a:r>
            <a:r>
              <a:rPr lang="en-IN" dirty="0" smtClean="0">
                <a:solidFill>
                  <a:schemeClr val="tx1"/>
                </a:solidFill>
              </a:rPr>
              <a:t>no header/trailer</a:t>
            </a:r>
            <a:r>
              <a:rPr lang="en-IN" b="1" dirty="0" smtClean="0">
                <a:solidFill>
                  <a:srgbClr val="392D93"/>
                </a:solidFill>
              </a:rPr>
              <a:t>).</a:t>
            </a:r>
          </a:p>
          <a:p>
            <a:pPr marL="514350" indent="-514350">
              <a:buAutoNum type="arabicPeriod"/>
            </a:pPr>
            <a:r>
              <a:rPr lang="en-IN" dirty="0" smtClean="0">
                <a:solidFill>
                  <a:schemeClr val="tx1"/>
                </a:solidFill>
              </a:rPr>
              <a:t>At the </a:t>
            </a:r>
            <a:r>
              <a:rPr lang="en-IN" b="1" dirty="0" smtClean="0">
                <a:solidFill>
                  <a:schemeClr val="tx1"/>
                </a:solidFill>
              </a:rPr>
              <a:t>transport layer</a:t>
            </a:r>
            <a:r>
              <a:rPr lang="en-IN" dirty="0" smtClean="0">
                <a:solidFill>
                  <a:schemeClr val="tx1"/>
                </a:solidFill>
              </a:rPr>
              <a:t>, takes the message as the </a:t>
            </a:r>
            <a:r>
              <a:rPr lang="en-IN" b="1" dirty="0" smtClean="0">
                <a:solidFill>
                  <a:srgbClr val="392D93"/>
                </a:solidFill>
              </a:rPr>
              <a:t>payload</a:t>
            </a:r>
            <a:r>
              <a:rPr lang="en-IN" dirty="0" smtClean="0">
                <a:solidFill>
                  <a:schemeClr val="tx1"/>
                </a:solidFill>
              </a:rPr>
              <a:t>, adds header(identifiers of the source and destination application programs, information for flow, error control, congestion control). Transport layer packet is called  </a:t>
            </a:r>
            <a:r>
              <a:rPr lang="en-IN" b="1" dirty="0" smtClean="0">
                <a:solidFill>
                  <a:srgbClr val="392D93"/>
                </a:solidFill>
              </a:rPr>
              <a:t>segment.</a:t>
            </a:r>
          </a:p>
          <a:p>
            <a:endParaRPr lang="en-IN" dirty="0"/>
          </a:p>
          <a:p>
            <a:endParaRPr lang="en-IN" dirty="0"/>
          </a:p>
        </p:txBody>
      </p:sp>
    </p:spTree>
    <p:extLst>
      <p:ext uri="{BB962C8B-B14F-4D97-AF65-F5344CB8AC3E}">
        <p14:creationId xmlns:p14="http://schemas.microsoft.com/office/powerpoint/2010/main" val="1491760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795971" cy="696594"/>
          </a:xfrm>
        </p:spPr>
        <p:txBody>
          <a:bodyPr/>
          <a:lstStyle/>
          <a:p>
            <a:r>
              <a:rPr lang="en-IN" b="1" dirty="0" smtClean="0">
                <a:latin typeface="Times New Roman" panose="02020603050405020304" pitchFamily="18" charset="0"/>
                <a:cs typeface="Times New Roman" panose="02020603050405020304" pitchFamily="18" charset="0"/>
              </a:rPr>
              <a:t>2.Local </a:t>
            </a:r>
            <a:r>
              <a:rPr lang="en-IN" b="1" dirty="0">
                <a:latin typeface="Times New Roman" panose="02020603050405020304" pitchFamily="18" charset="0"/>
                <a:cs typeface="Times New Roman" panose="02020603050405020304" pitchFamily="18" charset="0"/>
              </a:rPr>
              <a:t>Area Network</a:t>
            </a:r>
          </a:p>
        </p:txBody>
      </p:sp>
      <p:sp>
        <p:nvSpPr>
          <p:cNvPr id="3" name="Text Placeholder 2"/>
          <p:cNvSpPr>
            <a:spLocks noGrp="1"/>
          </p:cNvSpPr>
          <p:nvPr>
            <p:ph type="body" idx="1"/>
          </p:nvPr>
        </p:nvSpPr>
        <p:spPr>
          <a:xfrm>
            <a:off x="0" y="772794"/>
            <a:ext cx="9144000" cy="5909310"/>
          </a:xfrm>
        </p:spPr>
        <p:txBody>
          <a:bodyPr/>
          <a:lstStyle/>
          <a:p>
            <a:pPr marL="457200" indent="-457200">
              <a:buFont typeface="Arial" panose="020B0604020202020204" pitchFamily="34" charset="0"/>
              <a:buChar char="•"/>
            </a:pPr>
            <a:r>
              <a:rPr lang="en-US" dirty="0" smtClean="0">
                <a:solidFill>
                  <a:schemeClr val="tx1"/>
                </a:solidFill>
              </a:rPr>
              <a:t>LANs </a:t>
            </a:r>
            <a:r>
              <a:rPr lang="en-US" dirty="0">
                <a:solidFill>
                  <a:schemeClr val="tx1"/>
                </a:solidFill>
              </a:rPr>
              <a:t>are basically used to connect a </a:t>
            </a:r>
            <a:r>
              <a:rPr lang="en-US" b="1" dirty="0">
                <a:solidFill>
                  <a:schemeClr val="tx1"/>
                </a:solidFill>
              </a:rPr>
              <a:t>limited geographical </a:t>
            </a:r>
            <a:r>
              <a:rPr lang="en-US" b="1" dirty="0" smtClean="0">
                <a:solidFill>
                  <a:schemeClr val="tx1"/>
                </a:solidFill>
              </a:rPr>
              <a:t>area</a:t>
            </a:r>
            <a:r>
              <a:rPr lang="en-US" b="1" dirty="0">
                <a:solidFill>
                  <a:schemeClr val="tx1"/>
                </a:solidFill>
              </a:rPr>
              <a:t>.</a:t>
            </a:r>
            <a:endParaRPr lang="en-US" b="1" dirty="0" smtClean="0">
              <a:solidFill>
                <a:schemeClr val="tx1"/>
              </a:solidFill>
            </a:endParaRPr>
          </a:p>
          <a:p>
            <a:pPr marL="457200" indent="-457200">
              <a:buFont typeface="Arial" panose="020B0604020202020204" pitchFamily="34" charset="0"/>
              <a:buChar char="•"/>
            </a:pPr>
            <a:r>
              <a:rPr lang="en-US" spc="-80" dirty="0">
                <a:solidFill>
                  <a:schemeClr val="tx1"/>
                </a:solidFill>
                <a:latin typeface="Times New Roman" panose="02020603050405020304" pitchFamily="18" charset="0"/>
                <a:cs typeface="Times New Roman" panose="02020603050405020304" pitchFamily="18" charset="0"/>
              </a:rPr>
              <a:t>Normally </a:t>
            </a:r>
            <a:r>
              <a:rPr lang="en-US" b="1" spc="-80" dirty="0">
                <a:solidFill>
                  <a:schemeClr val="tx1"/>
                </a:solidFill>
                <a:latin typeface="Times New Roman" panose="02020603050405020304" pitchFamily="18" charset="0"/>
                <a:cs typeface="Times New Roman" panose="02020603050405020304" pitchFamily="18" charset="0"/>
              </a:rPr>
              <a:t>privately </a:t>
            </a:r>
            <a:r>
              <a:rPr lang="en-US" b="1" spc="-105" dirty="0">
                <a:solidFill>
                  <a:schemeClr val="tx1"/>
                </a:solidFill>
                <a:latin typeface="Times New Roman" panose="02020603050405020304" pitchFamily="18" charset="0"/>
                <a:cs typeface="Times New Roman" panose="02020603050405020304" pitchFamily="18" charset="0"/>
              </a:rPr>
              <a:t>owned</a:t>
            </a:r>
            <a:r>
              <a:rPr lang="en-US" spc="-105" dirty="0">
                <a:solidFill>
                  <a:schemeClr val="tx1"/>
                </a:solidFill>
                <a:latin typeface="Times New Roman" panose="02020603050405020304" pitchFamily="18" charset="0"/>
                <a:cs typeface="Times New Roman" panose="02020603050405020304" pitchFamily="18" charset="0"/>
              </a:rPr>
              <a:t>, </a:t>
            </a:r>
            <a:r>
              <a:rPr lang="en-US" spc="-150" dirty="0">
                <a:solidFill>
                  <a:schemeClr val="tx1"/>
                </a:solidFill>
                <a:latin typeface="Times New Roman" panose="02020603050405020304" pitchFamily="18" charset="0"/>
                <a:cs typeface="Times New Roman" panose="02020603050405020304" pitchFamily="18" charset="0"/>
              </a:rPr>
              <a:t>single </a:t>
            </a:r>
            <a:r>
              <a:rPr lang="en-US" spc="-70" dirty="0">
                <a:solidFill>
                  <a:schemeClr val="tx1"/>
                </a:solidFill>
                <a:latin typeface="Times New Roman" panose="02020603050405020304" pitchFamily="18" charset="0"/>
                <a:cs typeface="Times New Roman" panose="02020603050405020304" pitchFamily="18" charset="0"/>
              </a:rPr>
              <a:t>office,  </a:t>
            </a:r>
            <a:r>
              <a:rPr lang="en-US" spc="-80" dirty="0">
                <a:solidFill>
                  <a:schemeClr val="tx1"/>
                </a:solidFill>
                <a:latin typeface="Times New Roman" panose="02020603050405020304" pitchFamily="18" charset="0"/>
                <a:cs typeface="Times New Roman" panose="02020603050405020304" pitchFamily="18" charset="0"/>
              </a:rPr>
              <a:t>building, </a:t>
            </a:r>
            <a:r>
              <a:rPr lang="en-US" spc="-195" dirty="0">
                <a:solidFill>
                  <a:schemeClr val="tx1"/>
                </a:solidFill>
                <a:latin typeface="Times New Roman" panose="02020603050405020304" pitchFamily="18" charset="0"/>
                <a:cs typeface="Times New Roman" panose="02020603050405020304" pitchFamily="18" charset="0"/>
              </a:rPr>
              <a:t>campus </a:t>
            </a:r>
            <a:r>
              <a:rPr lang="en-US" spc="-100" dirty="0">
                <a:solidFill>
                  <a:schemeClr val="tx1"/>
                </a:solidFill>
                <a:latin typeface="Times New Roman" panose="02020603050405020304" pitchFamily="18" charset="0"/>
                <a:cs typeface="Times New Roman" panose="02020603050405020304" pitchFamily="18" charset="0"/>
              </a:rPr>
              <a:t>etc. </a:t>
            </a:r>
            <a:endParaRPr lang="en-US"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solidFill>
                  <a:schemeClr val="tx1"/>
                </a:solidFill>
              </a:rPr>
              <a:t>LANs are usually owned, controlled, and managed by a </a:t>
            </a:r>
            <a:r>
              <a:rPr lang="en-US" b="1" dirty="0">
                <a:solidFill>
                  <a:schemeClr val="tx1"/>
                </a:solidFill>
              </a:rPr>
              <a:t>single person </a:t>
            </a:r>
            <a:r>
              <a:rPr lang="en-US" dirty="0">
                <a:solidFill>
                  <a:schemeClr val="tx1"/>
                </a:solidFill>
              </a:rPr>
              <a:t>or any organization.  </a:t>
            </a:r>
            <a:endParaRPr lang="en-US"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solidFill>
                  <a:schemeClr val="tx1"/>
                </a:solidFill>
              </a:rPr>
              <a:t>LANs can span over a limited range i.e. of </a:t>
            </a:r>
            <a:r>
              <a:rPr lang="en-US" b="1" dirty="0">
                <a:solidFill>
                  <a:schemeClr val="tx1"/>
                </a:solidFill>
              </a:rPr>
              <a:t>1 km in radius. </a:t>
            </a:r>
            <a:endParaRPr lang="en-US" b="1"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b="1" spc="-185" dirty="0" smtClean="0">
                <a:solidFill>
                  <a:schemeClr val="tx1"/>
                </a:solidFill>
                <a:latin typeface="Times New Roman" panose="02020603050405020304" pitchFamily="18" charset="0"/>
                <a:cs typeface="Times New Roman" panose="02020603050405020304" pitchFamily="18" charset="0"/>
              </a:rPr>
              <a:t>Purpose </a:t>
            </a:r>
            <a:r>
              <a:rPr lang="en-US" spc="-185" dirty="0">
                <a:solidFill>
                  <a:schemeClr val="tx1"/>
                </a:solidFill>
                <a:latin typeface="Times New Roman" panose="02020603050405020304" pitchFamily="18" charset="0"/>
                <a:cs typeface="Times New Roman" panose="02020603050405020304" pitchFamily="18" charset="0"/>
              </a:rPr>
              <a:t>– </a:t>
            </a:r>
            <a:r>
              <a:rPr lang="en-US" spc="-145" dirty="0">
                <a:solidFill>
                  <a:schemeClr val="tx1"/>
                </a:solidFill>
                <a:latin typeface="Times New Roman" panose="02020603050405020304" pitchFamily="18" charset="0"/>
                <a:cs typeface="Times New Roman" panose="02020603050405020304" pitchFamily="18" charset="0"/>
              </a:rPr>
              <a:t>resource  </a:t>
            </a:r>
            <a:r>
              <a:rPr lang="en-US" spc="-150" dirty="0" smtClean="0">
                <a:solidFill>
                  <a:schemeClr val="tx1"/>
                </a:solidFill>
                <a:latin typeface="Times New Roman" panose="02020603050405020304" pitchFamily="18" charset="0"/>
                <a:cs typeface="Times New Roman" panose="02020603050405020304" pitchFamily="18" charset="0"/>
              </a:rPr>
              <a:t>sharing.</a:t>
            </a:r>
            <a:r>
              <a:rPr lang="en-US" dirty="0" smtClean="0">
                <a:solidFill>
                  <a:schemeClr val="tx1"/>
                </a:solidFill>
                <a:latin typeface="Times New Roman" panose="02020603050405020304" pitchFamily="18" charset="0"/>
                <a:cs typeface="Times New Roman" panose="02020603050405020304" pitchFamily="18" charset="0"/>
              </a:rPr>
              <a:t> The </a:t>
            </a:r>
            <a:r>
              <a:rPr lang="en-US" dirty="0">
                <a:solidFill>
                  <a:schemeClr val="tx1"/>
                </a:solidFill>
                <a:latin typeface="Times New Roman" panose="02020603050405020304" pitchFamily="18" charset="0"/>
                <a:cs typeface="Times New Roman" panose="02020603050405020304" pitchFamily="18" charset="0"/>
              </a:rPr>
              <a:t>resources such as printers, file servers, scanners, and internet are easily sharable among computers</a:t>
            </a:r>
            <a:r>
              <a:rPr lang="en-US" dirty="0" smtClean="0">
                <a:solidFill>
                  <a:schemeClr val="tx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dirty="0">
                <a:solidFill>
                  <a:schemeClr val="tx1"/>
                </a:solidFill>
              </a:rPr>
              <a:t>LAN can be wired</a:t>
            </a:r>
            <a:r>
              <a:rPr lang="en-US" dirty="0" smtClean="0">
                <a:solidFill>
                  <a:schemeClr val="tx1"/>
                </a:solidFill>
              </a:rPr>
              <a:t>, wireless.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725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1"/>
            <a:ext cx="8686800" cy="4924425"/>
          </a:xfrm>
        </p:spPr>
        <p:txBody>
          <a:bodyPr/>
          <a:lstStyle/>
          <a:p>
            <a:r>
              <a:rPr lang="en-IN" dirty="0" smtClean="0">
                <a:solidFill>
                  <a:schemeClr val="tx1"/>
                </a:solidFill>
              </a:rPr>
              <a:t>3. At the </a:t>
            </a:r>
            <a:r>
              <a:rPr lang="en-IN" b="1" dirty="0" smtClean="0">
                <a:solidFill>
                  <a:schemeClr val="tx1"/>
                </a:solidFill>
              </a:rPr>
              <a:t>network layer</a:t>
            </a:r>
            <a:r>
              <a:rPr lang="en-IN" dirty="0" smtClean="0">
                <a:solidFill>
                  <a:schemeClr val="tx1"/>
                </a:solidFill>
              </a:rPr>
              <a:t>, adds the header(contains addresses of the source and destination hosts, error checking information ). The result of network layer packet is called a </a:t>
            </a:r>
            <a:r>
              <a:rPr lang="en-IN" b="1" dirty="0" smtClean="0">
                <a:solidFill>
                  <a:srgbClr val="392D93"/>
                </a:solidFill>
              </a:rPr>
              <a:t>datagram.</a:t>
            </a:r>
          </a:p>
          <a:p>
            <a:r>
              <a:rPr lang="en-IN" dirty="0" smtClean="0">
                <a:solidFill>
                  <a:schemeClr val="tx1"/>
                </a:solidFill>
              </a:rPr>
              <a:t>4. At </a:t>
            </a:r>
            <a:r>
              <a:rPr lang="en-IN" dirty="0">
                <a:solidFill>
                  <a:schemeClr val="tx1"/>
                </a:solidFill>
              </a:rPr>
              <a:t>the </a:t>
            </a:r>
            <a:r>
              <a:rPr lang="en-IN" b="1" dirty="0" smtClean="0">
                <a:solidFill>
                  <a:schemeClr val="tx1"/>
                </a:solidFill>
              </a:rPr>
              <a:t>data-link </a:t>
            </a:r>
            <a:r>
              <a:rPr lang="en-IN" b="1" dirty="0">
                <a:solidFill>
                  <a:schemeClr val="tx1"/>
                </a:solidFill>
              </a:rPr>
              <a:t>layer</a:t>
            </a:r>
            <a:r>
              <a:rPr lang="en-IN" dirty="0" smtClean="0">
                <a:solidFill>
                  <a:schemeClr val="tx1"/>
                </a:solidFill>
              </a:rPr>
              <a:t>, adds </a:t>
            </a:r>
            <a:r>
              <a:rPr lang="en-IN" dirty="0">
                <a:solidFill>
                  <a:schemeClr val="tx1"/>
                </a:solidFill>
              </a:rPr>
              <a:t>the </a:t>
            </a:r>
            <a:r>
              <a:rPr lang="en-IN" dirty="0" smtClean="0">
                <a:solidFill>
                  <a:schemeClr val="tx1"/>
                </a:solidFill>
              </a:rPr>
              <a:t>header (contains link-layer addresses of the host or the next hop(router)). </a:t>
            </a:r>
            <a:r>
              <a:rPr lang="en-IN" dirty="0">
                <a:solidFill>
                  <a:schemeClr val="tx1"/>
                </a:solidFill>
              </a:rPr>
              <a:t>The result of </a:t>
            </a:r>
            <a:r>
              <a:rPr lang="en-IN" dirty="0" smtClean="0">
                <a:solidFill>
                  <a:schemeClr val="tx1"/>
                </a:solidFill>
              </a:rPr>
              <a:t>data-link </a:t>
            </a:r>
            <a:r>
              <a:rPr lang="en-IN" dirty="0">
                <a:solidFill>
                  <a:schemeClr val="tx1"/>
                </a:solidFill>
              </a:rPr>
              <a:t>layer packet is called </a:t>
            </a:r>
            <a:r>
              <a:rPr lang="en-IN" dirty="0" smtClean="0">
                <a:solidFill>
                  <a:schemeClr val="tx1"/>
                </a:solidFill>
              </a:rPr>
              <a:t>a</a:t>
            </a:r>
            <a:r>
              <a:rPr lang="en-IN" b="1" dirty="0">
                <a:solidFill>
                  <a:srgbClr val="392D93"/>
                </a:solidFill>
              </a:rPr>
              <a:t> f</a:t>
            </a:r>
            <a:r>
              <a:rPr lang="en-IN" b="1" dirty="0" smtClean="0">
                <a:solidFill>
                  <a:srgbClr val="392D93"/>
                </a:solidFill>
              </a:rPr>
              <a:t>rame</a:t>
            </a:r>
            <a:r>
              <a:rPr lang="en-IN" dirty="0" smtClean="0">
                <a:solidFill>
                  <a:schemeClr val="tx1"/>
                </a:solidFill>
              </a:rPr>
              <a:t>.</a:t>
            </a:r>
          </a:p>
          <a:p>
            <a:r>
              <a:rPr lang="en-IN" dirty="0" smtClean="0">
                <a:solidFill>
                  <a:schemeClr val="tx1"/>
                </a:solidFill>
              </a:rPr>
              <a:t>5.The frame is passed to the </a:t>
            </a:r>
            <a:r>
              <a:rPr lang="en-IN" b="1" dirty="0" smtClean="0">
                <a:solidFill>
                  <a:schemeClr val="tx1"/>
                </a:solidFill>
              </a:rPr>
              <a:t>physical layer </a:t>
            </a:r>
            <a:r>
              <a:rPr lang="en-IN" dirty="0" smtClean="0">
                <a:solidFill>
                  <a:schemeClr val="tx1"/>
                </a:solidFill>
              </a:rPr>
              <a:t>for transmission.--</a:t>
            </a:r>
            <a:r>
              <a:rPr lang="en-IN" b="1" dirty="0" smtClean="0">
                <a:solidFill>
                  <a:schemeClr val="tx1"/>
                </a:solidFill>
              </a:rPr>
              <a:t>bits</a:t>
            </a:r>
            <a:endParaRPr lang="en-IN" b="1" dirty="0">
              <a:solidFill>
                <a:srgbClr val="392D93"/>
              </a:solidFill>
            </a:endParaRPr>
          </a:p>
        </p:txBody>
      </p:sp>
    </p:spTree>
    <p:extLst>
      <p:ext uri="{BB962C8B-B14F-4D97-AF65-F5344CB8AC3E}">
        <p14:creationId xmlns:p14="http://schemas.microsoft.com/office/powerpoint/2010/main" val="21279339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52401"/>
            <a:ext cx="9144000" cy="6832640"/>
          </a:xfrm>
        </p:spPr>
        <p:txBody>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a:solidFill>
                  <a:srgbClr val="FF0000"/>
                </a:solidFill>
              </a:rPr>
              <a:t>Decapsulation</a:t>
            </a:r>
            <a:r>
              <a:rPr lang="en-IN" dirty="0">
                <a:solidFill>
                  <a:srgbClr val="FF0000"/>
                </a:solidFill>
              </a:rPr>
              <a:t> and Encapsulation at Router</a:t>
            </a:r>
            <a:r>
              <a:rPr lang="en-IN" dirty="0" smtClean="0">
                <a:solidFill>
                  <a:schemeClr val="tx1"/>
                </a:solidFill>
              </a:rPr>
              <a: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dirty="0" smtClean="0">
                <a:solidFill>
                  <a:schemeClr val="tx1"/>
                </a:solidFill>
              </a:rPr>
              <a:t> </a:t>
            </a:r>
            <a:r>
              <a:rPr lang="en-IN" sz="2800" dirty="0" smtClean="0">
                <a:solidFill>
                  <a:schemeClr val="tx1"/>
                </a:solidFill>
              </a:rPr>
              <a:t>After the set of bits are delivered to the </a:t>
            </a:r>
            <a:r>
              <a:rPr lang="en-IN" sz="2800" b="1" dirty="0" smtClean="0">
                <a:solidFill>
                  <a:schemeClr val="tx1"/>
                </a:solidFill>
              </a:rPr>
              <a:t>data –link layer</a:t>
            </a:r>
            <a:r>
              <a:rPr lang="en-IN" sz="2800" dirty="0" smtClean="0">
                <a:solidFill>
                  <a:schemeClr val="tx1"/>
                </a:solidFill>
              </a:rPr>
              <a:t>, this layer </a:t>
            </a:r>
            <a:r>
              <a:rPr lang="en-IN" sz="2800" b="1" dirty="0" err="1" smtClean="0">
                <a:solidFill>
                  <a:schemeClr val="tx1"/>
                </a:solidFill>
              </a:rPr>
              <a:t>decapsulates</a:t>
            </a:r>
            <a:r>
              <a:rPr lang="en-IN" sz="2800" dirty="0" smtClean="0">
                <a:solidFill>
                  <a:schemeClr val="tx1"/>
                </a:solidFill>
              </a:rPr>
              <a:t> the datagram from the frame and passes it to the network layer.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sz="2800" dirty="0" smtClean="0">
                <a:solidFill>
                  <a:schemeClr val="tx1"/>
                </a:solidFill>
              </a:rPr>
              <a:t>The </a:t>
            </a:r>
            <a:r>
              <a:rPr lang="en-IN" sz="2800" b="1" dirty="0">
                <a:solidFill>
                  <a:schemeClr val="tx1"/>
                </a:solidFill>
              </a:rPr>
              <a:t>network </a:t>
            </a:r>
            <a:r>
              <a:rPr lang="en-IN" sz="2800" b="1" dirty="0" smtClean="0">
                <a:solidFill>
                  <a:schemeClr val="tx1"/>
                </a:solidFill>
              </a:rPr>
              <a:t>layer </a:t>
            </a:r>
            <a:r>
              <a:rPr lang="en-IN" sz="2800" dirty="0" smtClean="0">
                <a:solidFill>
                  <a:schemeClr val="tx1"/>
                </a:solidFill>
              </a:rPr>
              <a:t>inspects the source and destination address, to find the next hop. The datagram is then passed to the </a:t>
            </a:r>
            <a:r>
              <a:rPr lang="en-IN" sz="2800" b="1" dirty="0" smtClean="0">
                <a:solidFill>
                  <a:schemeClr val="tx1"/>
                </a:solidFill>
              </a:rPr>
              <a:t>data-link layer </a:t>
            </a:r>
            <a:r>
              <a:rPr lang="en-IN" sz="2800" dirty="0" smtClean="0">
                <a:solidFill>
                  <a:schemeClr val="tx1"/>
                </a:solidFill>
              </a:rPr>
              <a:t>of the next link.</a:t>
            </a:r>
            <a:endParaRPr lang="en-IN" sz="2800"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sz="2800" dirty="0" smtClean="0">
                <a:solidFill>
                  <a:schemeClr val="tx1"/>
                </a:solidFill>
              </a:rPr>
              <a:t>The </a:t>
            </a:r>
            <a:r>
              <a:rPr lang="en-IN" sz="2800" dirty="0">
                <a:solidFill>
                  <a:schemeClr val="tx1"/>
                </a:solidFill>
              </a:rPr>
              <a:t>data-link </a:t>
            </a:r>
            <a:r>
              <a:rPr lang="en-IN" sz="2800" dirty="0" smtClean="0">
                <a:solidFill>
                  <a:schemeClr val="tx1"/>
                </a:solidFill>
              </a:rPr>
              <a:t>layer </a:t>
            </a:r>
            <a:r>
              <a:rPr lang="en-IN" sz="2800" b="1" dirty="0" smtClean="0">
                <a:solidFill>
                  <a:schemeClr val="tx1"/>
                </a:solidFill>
              </a:rPr>
              <a:t>encapsulates</a:t>
            </a:r>
            <a:r>
              <a:rPr lang="en-IN" sz="2800" dirty="0" smtClean="0">
                <a:solidFill>
                  <a:schemeClr val="tx1"/>
                </a:solidFill>
              </a:rPr>
              <a:t> the datagram in a frame and passes it to the physical layer for transmission.</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smtClean="0">
                <a:solidFill>
                  <a:srgbClr val="FF0000"/>
                </a:solidFill>
              </a:rPr>
              <a:t>Decapsulation</a:t>
            </a:r>
            <a:r>
              <a:rPr lang="en-IN" dirty="0" smtClean="0">
                <a:solidFill>
                  <a:srgbClr val="FF0000"/>
                </a:solidFill>
              </a:rPr>
              <a:t> </a:t>
            </a:r>
            <a:r>
              <a:rPr lang="en-IN" dirty="0">
                <a:solidFill>
                  <a:srgbClr val="FF0000"/>
                </a:solidFill>
              </a:rPr>
              <a:t>at the Destination Host</a:t>
            </a:r>
            <a:r>
              <a:rPr lang="en-IN" dirty="0" smtClean="0">
                <a:solidFill>
                  <a:srgbClr val="FF0000"/>
                </a:solidFill>
              </a:rPr>
              <a:t>.</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dirty="0" smtClean="0">
                <a:solidFill>
                  <a:schemeClr val="tx1"/>
                </a:solidFill>
              </a:rPr>
              <a:t>Each layer only </a:t>
            </a:r>
            <a:r>
              <a:rPr lang="en-IN" sz="2800" dirty="0" err="1" smtClean="0">
                <a:solidFill>
                  <a:schemeClr val="tx1"/>
                </a:solidFill>
              </a:rPr>
              <a:t>decapsulates</a:t>
            </a:r>
            <a:r>
              <a:rPr lang="en-IN" sz="2800" dirty="0" smtClean="0">
                <a:solidFill>
                  <a:schemeClr val="tx1"/>
                </a:solidFill>
              </a:rPr>
              <a:t> the packet, removes the </a:t>
            </a:r>
            <a:r>
              <a:rPr lang="en-IN" sz="2800" dirty="0" err="1" smtClean="0">
                <a:solidFill>
                  <a:schemeClr val="tx1"/>
                </a:solidFill>
              </a:rPr>
              <a:t>payload,delivers</a:t>
            </a:r>
            <a:r>
              <a:rPr lang="en-IN" sz="2800" dirty="0" smtClean="0">
                <a:solidFill>
                  <a:schemeClr val="tx1"/>
                </a:solidFill>
              </a:rPr>
              <a:t> to next-higher </a:t>
            </a:r>
            <a:r>
              <a:rPr lang="en-IN" sz="2800" dirty="0" err="1" smtClean="0">
                <a:solidFill>
                  <a:schemeClr val="tx1"/>
                </a:solidFill>
              </a:rPr>
              <a:t>layer,error</a:t>
            </a:r>
            <a:r>
              <a:rPr lang="en-IN" sz="2800" dirty="0" smtClean="0">
                <a:solidFill>
                  <a:schemeClr val="tx1"/>
                </a:solidFill>
              </a:rPr>
              <a:t> checking</a:t>
            </a:r>
            <a:r>
              <a:rPr lang="en-IN" sz="2800" dirty="0" smtClean="0">
                <a:solidFill>
                  <a:srgbClr val="FF0000"/>
                </a:solidFill>
              </a:rPr>
              <a:t>.</a:t>
            </a:r>
            <a:endParaRPr lang="en-IN" sz="2800" dirty="0" smtClean="0">
              <a:solidFill>
                <a:schemeClr val="tx1"/>
              </a:solidFill>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srgbClr val="FF0000"/>
              </a:solidFill>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srgbClr val="FF0000"/>
              </a:solidFill>
            </a:endParaRPr>
          </a:p>
          <a:p>
            <a:endParaRPr lang="en-IN" dirty="0">
              <a:solidFill>
                <a:schemeClr val="tx1"/>
              </a:solidFill>
            </a:endParaRPr>
          </a:p>
        </p:txBody>
      </p:sp>
    </p:spTree>
    <p:extLst>
      <p:ext uri="{BB962C8B-B14F-4D97-AF65-F5344CB8AC3E}">
        <p14:creationId xmlns:p14="http://schemas.microsoft.com/office/powerpoint/2010/main" val="41212744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448119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1.16: </a:t>
            </a:r>
            <a:r>
              <a:rPr sz="2000" dirty="0">
                <a:latin typeface="Times New Roman"/>
                <a:cs typeface="Times New Roman"/>
              </a:rPr>
              <a:t>Encapsulation /</a:t>
            </a:r>
            <a:r>
              <a:rPr sz="2000" spc="-130" dirty="0">
                <a:latin typeface="Times New Roman"/>
                <a:cs typeface="Times New Roman"/>
              </a:rPr>
              <a:t> </a:t>
            </a:r>
            <a:r>
              <a:rPr sz="2000" spc="-5" dirty="0">
                <a:latin typeface="Times New Roman"/>
                <a:cs typeface="Times New Roman"/>
              </a:rPr>
              <a:t>Decapsulation</a:t>
            </a:r>
            <a:endParaRPr sz="2000" dirty="0">
              <a:latin typeface="Times New Roman"/>
              <a:cs typeface="Times New Roman"/>
            </a:endParaRPr>
          </a:p>
        </p:txBody>
      </p:sp>
      <p:sp>
        <p:nvSpPr>
          <p:cNvPr id="3" name="object 3"/>
          <p:cNvSpPr/>
          <p:nvPr/>
        </p:nvSpPr>
        <p:spPr>
          <a:xfrm>
            <a:off x="1827276" y="3195079"/>
            <a:ext cx="861060" cy="213892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6251447" y="3195079"/>
            <a:ext cx="1063752" cy="213892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4143755" y="4107179"/>
            <a:ext cx="704088" cy="1226820"/>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467868" y="4029455"/>
            <a:ext cx="1159764" cy="1054608"/>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2971800" y="4469891"/>
            <a:ext cx="1104900" cy="537972"/>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4953000" y="4474464"/>
            <a:ext cx="1091184" cy="487680"/>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7315200" y="4017264"/>
            <a:ext cx="1135379" cy="1066800"/>
          </a:xfrm>
          <a:prstGeom prst="rect">
            <a:avLst/>
          </a:prstGeom>
          <a:blipFill>
            <a:blip r:embed="rId8" cstate="print"/>
            <a:stretch>
              <a:fillRect/>
            </a:stretch>
          </a:blipFill>
        </p:spPr>
        <p:txBody>
          <a:bodyPr wrap="square" lIns="0" tIns="0" rIns="0" bIns="0" rtlCol="0"/>
          <a:lstStyle/>
          <a:p>
            <a:endParaRPr dirty="0"/>
          </a:p>
        </p:txBody>
      </p:sp>
      <p:sp>
        <p:nvSpPr>
          <p:cNvPr id="10" name="object 10"/>
          <p:cNvSpPr/>
          <p:nvPr/>
        </p:nvSpPr>
        <p:spPr>
          <a:xfrm>
            <a:off x="2590800" y="1801367"/>
            <a:ext cx="3582924" cy="938018"/>
          </a:xfrm>
          <a:prstGeom prst="rect">
            <a:avLst/>
          </a:prstGeom>
          <a:blipFill>
            <a:blip r:embed="rId9" cstate="print"/>
            <a:stretch>
              <a:fillRect/>
            </a:stretch>
          </a:blipFill>
        </p:spPr>
        <p:txBody>
          <a:bodyPr wrap="square" lIns="0" tIns="0" rIns="0" bIns="0" rtlCol="0"/>
          <a:lstStyle/>
          <a:p>
            <a:endParaRPr dirty="0"/>
          </a:p>
        </p:txBody>
      </p:sp>
      <p:sp>
        <p:nvSpPr>
          <p:cNvPr id="11" name="object 11"/>
          <p:cNvSpPr/>
          <p:nvPr/>
        </p:nvSpPr>
        <p:spPr>
          <a:xfrm>
            <a:off x="2208401" y="3909638"/>
            <a:ext cx="4511040" cy="1626870"/>
          </a:xfrm>
          <a:custGeom>
            <a:avLst/>
            <a:gdLst/>
            <a:ahLst/>
            <a:cxnLst/>
            <a:rect l="l" t="t" r="r" b="b"/>
            <a:pathLst>
              <a:path w="4511040" h="1626870">
                <a:moveTo>
                  <a:pt x="2447941" y="762050"/>
                </a:moveTo>
                <a:lnTo>
                  <a:pt x="2447941" y="1605422"/>
                </a:lnTo>
                <a:lnTo>
                  <a:pt x="2469697" y="1626407"/>
                </a:lnTo>
                <a:lnTo>
                  <a:pt x="4489244" y="1626407"/>
                </a:lnTo>
                <a:lnTo>
                  <a:pt x="4511000" y="1605422"/>
                </a:lnTo>
                <a:lnTo>
                  <a:pt x="2491453" y="1605422"/>
                </a:lnTo>
                <a:lnTo>
                  <a:pt x="2469697" y="1584437"/>
                </a:lnTo>
                <a:lnTo>
                  <a:pt x="2491453" y="1584437"/>
                </a:lnTo>
                <a:lnTo>
                  <a:pt x="2491453" y="783033"/>
                </a:lnTo>
                <a:lnTo>
                  <a:pt x="2469697" y="783033"/>
                </a:lnTo>
                <a:lnTo>
                  <a:pt x="2447941" y="762050"/>
                </a:lnTo>
                <a:close/>
              </a:path>
              <a:path w="4511040" h="1626870">
                <a:moveTo>
                  <a:pt x="43519" y="13147"/>
                </a:moveTo>
                <a:lnTo>
                  <a:pt x="0" y="13147"/>
                </a:lnTo>
                <a:lnTo>
                  <a:pt x="0" y="1598864"/>
                </a:lnTo>
                <a:lnTo>
                  <a:pt x="21759" y="1619849"/>
                </a:lnTo>
                <a:lnTo>
                  <a:pt x="2039947" y="1619849"/>
                </a:lnTo>
                <a:lnTo>
                  <a:pt x="2061703" y="1598864"/>
                </a:lnTo>
                <a:lnTo>
                  <a:pt x="43519" y="1598864"/>
                </a:lnTo>
                <a:lnTo>
                  <a:pt x="21759" y="1577877"/>
                </a:lnTo>
                <a:lnTo>
                  <a:pt x="43519" y="1577877"/>
                </a:lnTo>
                <a:lnTo>
                  <a:pt x="43519" y="13147"/>
                </a:lnTo>
                <a:close/>
              </a:path>
              <a:path w="4511040" h="1626870">
                <a:moveTo>
                  <a:pt x="2491453" y="1584437"/>
                </a:moveTo>
                <a:lnTo>
                  <a:pt x="2469697" y="1584437"/>
                </a:lnTo>
                <a:lnTo>
                  <a:pt x="2491453" y="1605422"/>
                </a:lnTo>
                <a:lnTo>
                  <a:pt x="2491453" y="1584437"/>
                </a:lnTo>
                <a:close/>
              </a:path>
              <a:path w="4511040" h="1626870">
                <a:moveTo>
                  <a:pt x="4467488" y="1584437"/>
                </a:moveTo>
                <a:lnTo>
                  <a:pt x="2491453" y="1584437"/>
                </a:lnTo>
                <a:lnTo>
                  <a:pt x="2491453" y="1605422"/>
                </a:lnTo>
                <a:lnTo>
                  <a:pt x="4467488" y="1605422"/>
                </a:lnTo>
                <a:lnTo>
                  <a:pt x="4467488" y="1584437"/>
                </a:lnTo>
                <a:close/>
              </a:path>
              <a:path w="4511040" h="1626870">
                <a:moveTo>
                  <a:pt x="4511000" y="0"/>
                </a:moveTo>
                <a:lnTo>
                  <a:pt x="4467488" y="0"/>
                </a:lnTo>
                <a:lnTo>
                  <a:pt x="4467488" y="1605422"/>
                </a:lnTo>
                <a:lnTo>
                  <a:pt x="4489244" y="1584437"/>
                </a:lnTo>
                <a:lnTo>
                  <a:pt x="4511000" y="1584437"/>
                </a:lnTo>
                <a:lnTo>
                  <a:pt x="4511000" y="0"/>
                </a:lnTo>
                <a:close/>
              </a:path>
              <a:path w="4511040" h="1626870">
                <a:moveTo>
                  <a:pt x="4511000" y="1584437"/>
                </a:moveTo>
                <a:lnTo>
                  <a:pt x="4489244" y="1584437"/>
                </a:lnTo>
                <a:lnTo>
                  <a:pt x="4467488" y="1605422"/>
                </a:lnTo>
                <a:lnTo>
                  <a:pt x="4511000" y="1605422"/>
                </a:lnTo>
                <a:lnTo>
                  <a:pt x="4511000" y="1584437"/>
                </a:lnTo>
                <a:close/>
              </a:path>
              <a:path w="4511040" h="1626870">
                <a:moveTo>
                  <a:pt x="43519" y="1577877"/>
                </a:moveTo>
                <a:lnTo>
                  <a:pt x="21759" y="1577877"/>
                </a:lnTo>
                <a:lnTo>
                  <a:pt x="43519" y="1598864"/>
                </a:lnTo>
                <a:lnTo>
                  <a:pt x="43519" y="1577877"/>
                </a:lnTo>
                <a:close/>
              </a:path>
              <a:path w="4511040" h="1626870">
                <a:moveTo>
                  <a:pt x="2018191" y="1577877"/>
                </a:moveTo>
                <a:lnTo>
                  <a:pt x="43519" y="1577877"/>
                </a:lnTo>
                <a:lnTo>
                  <a:pt x="43519" y="1598864"/>
                </a:lnTo>
                <a:lnTo>
                  <a:pt x="2018191" y="1598864"/>
                </a:lnTo>
                <a:lnTo>
                  <a:pt x="2018191" y="1577877"/>
                </a:lnTo>
                <a:close/>
              </a:path>
              <a:path w="4511040" h="1626870">
                <a:moveTo>
                  <a:pt x="2469697" y="741068"/>
                </a:moveTo>
                <a:lnTo>
                  <a:pt x="2039947" y="741068"/>
                </a:lnTo>
                <a:lnTo>
                  <a:pt x="2018191" y="762050"/>
                </a:lnTo>
                <a:lnTo>
                  <a:pt x="2018191" y="1598864"/>
                </a:lnTo>
                <a:lnTo>
                  <a:pt x="2039947" y="1577877"/>
                </a:lnTo>
                <a:lnTo>
                  <a:pt x="2061703" y="1577877"/>
                </a:lnTo>
                <a:lnTo>
                  <a:pt x="2061703" y="783033"/>
                </a:lnTo>
                <a:lnTo>
                  <a:pt x="2039947" y="783033"/>
                </a:lnTo>
                <a:lnTo>
                  <a:pt x="2061703" y="762050"/>
                </a:lnTo>
                <a:lnTo>
                  <a:pt x="2491453" y="762050"/>
                </a:lnTo>
                <a:lnTo>
                  <a:pt x="2469697" y="741068"/>
                </a:lnTo>
                <a:close/>
              </a:path>
              <a:path w="4511040" h="1626870">
                <a:moveTo>
                  <a:pt x="2061703" y="1577877"/>
                </a:moveTo>
                <a:lnTo>
                  <a:pt x="2039947" y="1577877"/>
                </a:lnTo>
                <a:lnTo>
                  <a:pt x="2018191" y="1598864"/>
                </a:lnTo>
                <a:lnTo>
                  <a:pt x="2061703" y="1598864"/>
                </a:lnTo>
                <a:lnTo>
                  <a:pt x="2061703" y="1577877"/>
                </a:lnTo>
                <a:close/>
              </a:path>
              <a:path w="4511040" h="1626870">
                <a:moveTo>
                  <a:pt x="2061703" y="762050"/>
                </a:moveTo>
                <a:lnTo>
                  <a:pt x="2039947" y="783033"/>
                </a:lnTo>
                <a:lnTo>
                  <a:pt x="2061703" y="783033"/>
                </a:lnTo>
                <a:lnTo>
                  <a:pt x="2061703" y="762050"/>
                </a:lnTo>
                <a:close/>
              </a:path>
              <a:path w="4511040" h="1626870">
                <a:moveTo>
                  <a:pt x="2447941" y="762050"/>
                </a:moveTo>
                <a:lnTo>
                  <a:pt x="2061703" y="762050"/>
                </a:lnTo>
                <a:lnTo>
                  <a:pt x="2061703" y="783033"/>
                </a:lnTo>
                <a:lnTo>
                  <a:pt x="2447941" y="783033"/>
                </a:lnTo>
                <a:lnTo>
                  <a:pt x="2447941" y="762050"/>
                </a:lnTo>
                <a:close/>
              </a:path>
              <a:path w="4511040" h="1626870">
                <a:moveTo>
                  <a:pt x="2491453" y="762050"/>
                </a:moveTo>
                <a:lnTo>
                  <a:pt x="2447941" y="762050"/>
                </a:lnTo>
                <a:lnTo>
                  <a:pt x="2469697" y="783033"/>
                </a:lnTo>
                <a:lnTo>
                  <a:pt x="2491453" y="783033"/>
                </a:lnTo>
                <a:lnTo>
                  <a:pt x="2491453" y="762050"/>
                </a:lnTo>
                <a:close/>
              </a:path>
            </a:pathLst>
          </a:custGeom>
          <a:solidFill>
            <a:srgbClr val="EC1C23"/>
          </a:solidFill>
        </p:spPr>
        <p:txBody>
          <a:bodyPr wrap="square" lIns="0" tIns="0" rIns="0" bIns="0" rtlCol="0"/>
          <a:lstStyle/>
          <a:p>
            <a:endParaRPr dirty="0"/>
          </a:p>
        </p:txBody>
      </p:sp>
      <p:sp>
        <p:nvSpPr>
          <p:cNvPr id="12" name="object 12"/>
          <p:cNvSpPr/>
          <p:nvPr/>
        </p:nvSpPr>
        <p:spPr>
          <a:xfrm>
            <a:off x="6614707" y="3808665"/>
            <a:ext cx="165878" cy="142981"/>
          </a:xfrm>
          <a:prstGeom prst="rect">
            <a:avLst/>
          </a:prstGeom>
          <a:blipFill>
            <a:blip r:embed="rId10"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241385" cy="677108"/>
          </a:xfrm>
        </p:spPr>
        <p:txBody>
          <a:bodyPr/>
          <a:lstStyle/>
          <a:p>
            <a:r>
              <a:rPr lang="en-IN" b="1" spc="-5" dirty="0">
                <a:solidFill>
                  <a:srgbClr val="FF0000"/>
                </a:solidFill>
                <a:latin typeface="Times New Roman"/>
                <a:cs typeface="Times New Roman"/>
              </a:rPr>
              <a:t>Addressing</a:t>
            </a:r>
            <a:endParaRPr lang="en-IN" b="1" dirty="0">
              <a:solidFill>
                <a:srgbClr val="FF0000"/>
              </a:solidFill>
            </a:endParaRPr>
          </a:p>
        </p:txBody>
      </p:sp>
      <p:sp>
        <p:nvSpPr>
          <p:cNvPr id="4" name="Text Placeholder 3"/>
          <p:cNvSpPr>
            <a:spLocks noGrp="1"/>
          </p:cNvSpPr>
          <p:nvPr>
            <p:ph type="body" idx="1"/>
          </p:nvPr>
        </p:nvSpPr>
        <p:spPr>
          <a:xfrm>
            <a:off x="0" y="990600"/>
            <a:ext cx="8991600" cy="6032421"/>
          </a:xfrm>
        </p:spPr>
        <p:txBody>
          <a:bodyPr/>
          <a:lstStyle/>
          <a:p>
            <a:pPr marL="469900" marR="5080" lvl="1">
              <a:lnSpc>
                <a:spcPct val="100000"/>
              </a:lnSpc>
              <a:spcBef>
                <a:spcPts val="855"/>
              </a:spcBef>
              <a:buClr>
                <a:srgbClr val="0000CC"/>
              </a:buClr>
              <a:buChar char="-"/>
              <a:tabLst>
                <a:tab pos="1019810" algn="l"/>
                <a:tab pos="1020444" algn="l"/>
                <a:tab pos="2205990" algn="l"/>
                <a:tab pos="5449570" algn="l"/>
                <a:tab pos="7371715" algn="l"/>
              </a:tabLst>
            </a:pPr>
            <a:r>
              <a:rPr lang="en-US" sz="3600" dirty="0">
                <a:latin typeface="Times New Roman"/>
                <a:cs typeface="Times New Roman"/>
              </a:rPr>
              <a:t>Any	communication	between	</a:t>
            </a:r>
            <a:r>
              <a:rPr lang="en-US" sz="3600" spc="-5" dirty="0">
                <a:latin typeface="Times New Roman"/>
                <a:cs typeface="Times New Roman"/>
              </a:rPr>
              <a:t>t</a:t>
            </a:r>
            <a:r>
              <a:rPr lang="en-US" sz="3600" dirty="0">
                <a:latin typeface="Times New Roman"/>
                <a:cs typeface="Times New Roman"/>
              </a:rPr>
              <a:t>wo  </a:t>
            </a:r>
            <a:r>
              <a:rPr lang="en-US" sz="3600" spc="-5" dirty="0">
                <a:latin typeface="Times New Roman"/>
                <a:cs typeface="Times New Roman"/>
              </a:rPr>
              <a:t>parties </a:t>
            </a:r>
            <a:r>
              <a:rPr lang="en-US" sz="3600" dirty="0">
                <a:latin typeface="Times New Roman"/>
                <a:cs typeface="Times New Roman"/>
              </a:rPr>
              <a:t>needs </a:t>
            </a:r>
            <a:r>
              <a:rPr lang="en-US" sz="3600" b="1" spc="-5" dirty="0">
                <a:latin typeface="Times New Roman"/>
                <a:cs typeface="Times New Roman"/>
              </a:rPr>
              <a:t>two</a:t>
            </a:r>
            <a:r>
              <a:rPr lang="en-US" sz="3600" b="1" spc="10" dirty="0">
                <a:latin typeface="Times New Roman"/>
                <a:cs typeface="Times New Roman"/>
              </a:rPr>
              <a:t> </a:t>
            </a:r>
            <a:r>
              <a:rPr lang="en-US" sz="3600" b="1" spc="-5" dirty="0" smtClean="0">
                <a:latin typeface="Times New Roman"/>
                <a:cs typeface="Times New Roman"/>
              </a:rPr>
              <a:t>addresses</a:t>
            </a:r>
            <a:r>
              <a:rPr lang="en-US" sz="3600" spc="-5" dirty="0" smtClean="0">
                <a:latin typeface="Times New Roman"/>
                <a:cs typeface="Times New Roman"/>
              </a:rPr>
              <a:t>.</a:t>
            </a:r>
          </a:p>
          <a:p>
            <a:pPr marL="457200" indent="-457200">
              <a:buFont typeface="Arial" panose="020B0604020202020204" pitchFamily="34" charset="0"/>
              <a:buChar char="•"/>
            </a:pPr>
            <a:r>
              <a:rPr lang="en-US" dirty="0">
                <a:solidFill>
                  <a:schemeClr val="tx1"/>
                </a:solidFill>
              </a:rPr>
              <a:t>Source address and Destination address</a:t>
            </a:r>
          </a:p>
          <a:p>
            <a:pPr marL="457200" indent="-457200">
              <a:buFont typeface="Arial" panose="020B0604020202020204" pitchFamily="34" charset="0"/>
              <a:buChar char="•"/>
            </a:pPr>
            <a:r>
              <a:rPr lang="en-US" dirty="0">
                <a:solidFill>
                  <a:schemeClr val="tx1"/>
                </a:solidFill>
              </a:rPr>
              <a:t>One pair per layer</a:t>
            </a:r>
          </a:p>
          <a:p>
            <a:pPr marL="457200" indent="-457200">
              <a:buFont typeface="Arial" panose="020B0604020202020204" pitchFamily="34" charset="0"/>
              <a:buChar char="•"/>
            </a:pPr>
            <a:r>
              <a:rPr lang="en-US" dirty="0">
                <a:solidFill>
                  <a:schemeClr val="tx1"/>
                </a:solidFill>
              </a:rPr>
              <a:t>Normally, </a:t>
            </a:r>
            <a:r>
              <a:rPr lang="en-US" spc="-145" dirty="0">
                <a:solidFill>
                  <a:schemeClr val="tx1"/>
                </a:solidFill>
              </a:rPr>
              <a:t>(We </a:t>
            </a:r>
            <a:r>
              <a:rPr lang="en-US" dirty="0">
                <a:solidFill>
                  <a:schemeClr val="tx1"/>
                </a:solidFill>
              </a:rPr>
              <a:t>have four pairs of</a:t>
            </a:r>
            <a:r>
              <a:rPr lang="en-US" spc="130" dirty="0">
                <a:solidFill>
                  <a:schemeClr val="tx1"/>
                </a:solidFill>
              </a:rPr>
              <a:t> </a:t>
            </a:r>
            <a:r>
              <a:rPr lang="en-US" spc="-5" dirty="0">
                <a:solidFill>
                  <a:schemeClr val="tx1"/>
                </a:solidFill>
              </a:rPr>
              <a:t>addresses)</a:t>
            </a:r>
            <a:endParaRPr lang="en-US" dirty="0">
              <a:solidFill>
                <a:schemeClr val="tx1"/>
              </a:solidFill>
            </a:endParaRPr>
          </a:p>
          <a:p>
            <a:r>
              <a:rPr lang="en-US" dirty="0" smtClean="0">
                <a:solidFill>
                  <a:schemeClr val="tx1"/>
                </a:solidFill>
              </a:rPr>
              <a:t>    have </a:t>
            </a:r>
            <a:r>
              <a:rPr lang="en-US" dirty="0">
                <a:solidFill>
                  <a:schemeClr val="tx1"/>
                </a:solidFill>
              </a:rPr>
              <a:t>only </a:t>
            </a:r>
            <a:r>
              <a:rPr lang="en-US" b="1" dirty="0">
                <a:solidFill>
                  <a:schemeClr val="tx1"/>
                </a:solidFill>
              </a:rPr>
              <a:t>four</a:t>
            </a:r>
            <a:r>
              <a:rPr lang="en-US" dirty="0">
                <a:solidFill>
                  <a:schemeClr val="tx1"/>
                </a:solidFill>
              </a:rPr>
              <a:t> because the physical layer does not need addresses.</a:t>
            </a:r>
          </a:p>
          <a:p>
            <a:pPr marL="457200" indent="-457200">
              <a:buFont typeface="Arial" panose="020B0604020202020204" pitchFamily="34" charset="0"/>
              <a:buChar char="•"/>
            </a:pPr>
            <a:r>
              <a:rPr lang="en-US" dirty="0">
                <a:solidFill>
                  <a:schemeClr val="tx1"/>
                </a:solidFill>
              </a:rPr>
              <a:t>At the application </a:t>
            </a:r>
            <a:r>
              <a:rPr lang="en-US" dirty="0" smtClean="0">
                <a:solidFill>
                  <a:schemeClr val="tx1"/>
                </a:solidFill>
              </a:rPr>
              <a:t>layer , normally </a:t>
            </a:r>
            <a:r>
              <a:rPr lang="en-US" dirty="0">
                <a:solidFill>
                  <a:schemeClr val="tx1"/>
                </a:solidFill>
              </a:rPr>
              <a:t>use names to define the site that provides services</a:t>
            </a:r>
            <a:r>
              <a:rPr lang="en-US" dirty="0" smtClean="0">
                <a:solidFill>
                  <a:schemeClr val="tx1"/>
                </a:solidFill>
              </a:rPr>
              <a:t>, such </a:t>
            </a:r>
            <a:r>
              <a:rPr lang="en-US" dirty="0">
                <a:solidFill>
                  <a:schemeClr val="tx1"/>
                </a:solidFill>
              </a:rPr>
              <a:t>as </a:t>
            </a:r>
            <a:r>
              <a:rPr lang="en-US" dirty="0" smtClean="0">
                <a:solidFill>
                  <a:srgbClr val="392D93"/>
                </a:solidFill>
              </a:rPr>
              <a:t>someorg.com</a:t>
            </a:r>
            <a:r>
              <a:rPr lang="en-US" dirty="0" smtClean="0">
                <a:solidFill>
                  <a:schemeClr val="tx1"/>
                </a:solidFill>
              </a:rPr>
              <a:t>. </a:t>
            </a:r>
            <a:r>
              <a:rPr lang="en-US" dirty="0">
                <a:solidFill>
                  <a:schemeClr val="tx1"/>
                </a:solidFill>
              </a:rPr>
              <a:t>The email address, such </a:t>
            </a:r>
            <a:r>
              <a:rPr lang="en-US" dirty="0">
                <a:hlinkClick r:id="rId2"/>
              </a:rPr>
              <a:t>assomebody@coldmail.com</a:t>
            </a:r>
            <a:endParaRPr lang="en-US" dirty="0">
              <a:solidFill>
                <a:schemeClr val="tx1"/>
              </a:solidFill>
            </a:endParaRP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26506182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533400"/>
            <a:ext cx="8915400" cy="4777741"/>
          </a:xfrm>
        </p:spPr>
        <p:txBody>
          <a:bodyPr/>
          <a:lstStyle/>
          <a:p>
            <a:pPr marL="457200" indent="-457200">
              <a:buFont typeface="Arial" panose="020B0604020202020204" pitchFamily="34" charset="0"/>
              <a:buChar char="•"/>
            </a:pPr>
            <a:r>
              <a:rPr lang="en-US" dirty="0">
                <a:solidFill>
                  <a:schemeClr val="tx1"/>
                </a:solidFill>
              </a:rPr>
              <a:t>At the transport layer, addresses are called </a:t>
            </a:r>
            <a:r>
              <a:rPr lang="en-US" b="1" dirty="0">
                <a:solidFill>
                  <a:schemeClr val="tx1"/>
                </a:solidFill>
              </a:rPr>
              <a:t>port numbers,</a:t>
            </a:r>
            <a:r>
              <a:rPr lang="en-US" dirty="0">
                <a:solidFill>
                  <a:schemeClr val="tx1"/>
                </a:solidFill>
              </a:rPr>
              <a:t> and these define the application-layer programs at the source and the destination</a:t>
            </a:r>
            <a:r>
              <a:rPr lang="en-US" dirty="0" smtClean="0">
                <a:solidFill>
                  <a:schemeClr val="tx1"/>
                </a:solidFill>
              </a:rPr>
              <a:t>.</a:t>
            </a:r>
          </a:p>
          <a:p>
            <a:pPr marL="457200" indent="-457200">
              <a:buFont typeface="Arial" panose="020B0604020202020204" pitchFamily="34" charset="0"/>
              <a:buChar char="•"/>
            </a:pPr>
            <a:r>
              <a:rPr lang="en-US" b="1" dirty="0">
                <a:solidFill>
                  <a:schemeClr val="tx1"/>
                </a:solidFill>
              </a:rPr>
              <a:t>Port number </a:t>
            </a:r>
            <a:r>
              <a:rPr lang="en-US" dirty="0">
                <a:solidFill>
                  <a:schemeClr val="tx1"/>
                </a:solidFill>
              </a:rPr>
              <a:t>are local addresses that distinguish between several programs running at the same time.</a:t>
            </a:r>
          </a:p>
          <a:p>
            <a:pPr marL="457200" indent="-457200">
              <a:buFont typeface="Arial" panose="020B0604020202020204" pitchFamily="34" charset="0"/>
              <a:buChar char="•"/>
            </a:pPr>
            <a:endParaRPr lang="en-US" dirty="0">
              <a:solidFill>
                <a:schemeClr val="tx1"/>
              </a:solidFill>
            </a:endParaRPr>
          </a:p>
          <a:p>
            <a:endParaRPr lang="en-IN" dirty="0"/>
          </a:p>
        </p:txBody>
      </p:sp>
    </p:spTree>
    <p:extLst>
      <p:ext uri="{BB962C8B-B14F-4D97-AF65-F5344CB8AC3E}">
        <p14:creationId xmlns:p14="http://schemas.microsoft.com/office/powerpoint/2010/main" val="21064207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533401"/>
            <a:ext cx="8839200" cy="5421920"/>
          </a:xfrm>
        </p:spPr>
        <p:txBody>
          <a:bodyPr/>
          <a:lstStyle/>
          <a:p>
            <a:pPr marL="457200" indent="-457200">
              <a:buFont typeface="Arial" panose="020B0604020202020204" pitchFamily="34" charset="0"/>
              <a:buChar char="•"/>
            </a:pPr>
            <a:r>
              <a:rPr lang="en-US" dirty="0">
                <a:solidFill>
                  <a:schemeClr val="tx1"/>
                </a:solidFill>
              </a:rPr>
              <a:t>At the </a:t>
            </a:r>
            <a:r>
              <a:rPr lang="en-US" b="1" dirty="0">
                <a:solidFill>
                  <a:schemeClr val="tx1"/>
                </a:solidFill>
              </a:rPr>
              <a:t>network layer </a:t>
            </a:r>
            <a:r>
              <a:rPr lang="en-US" dirty="0">
                <a:solidFill>
                  <a:schemeClr val="tx1"/>
                </a:solidFill>
              </a:rPr>
              <a:t>,  the addresses are </a:t>
            </a:r>
            <a:r>
              <a:rPr lang="en-US" b="1" dirty="0">
                <a:solidFill>
                  <a:schemeClr val="tx1"/>
                </a:solidFill>
              </a:rPr>
              <a:t>global</a:t>
            </a:r>
            <a:r>
              <a:rPr lang="en-US" dirty="0">
                <a:solidFill>
                  <a:schemeClr val="tx1"/>
                </a:solidFill>
              </a:rPr>
              <a:t>, with the whole internet as the scope.</a:t>
            </a:r>
          </a:p>
          <a:p>
            <a:pPr marL="457200" indent="-457200">
              <a:buFont typeface="Arial" panose="020B0604020202020204" pitchFamily="34" charset="0"/>
              <a:buChar char="•"/>
            </a:pPr>
            <a:r>
              <a:rPr lang="en-US" dirty="0">
                <a:solidFill>
                  <a:schemeClr val="tx1"/>
                </a:solidFill>
              </a:rPr>
              <a:t>A network layer addresses uniquely defines the connection of a device to the internet.</a:t>
            </a:r>
          </a:p>
          <a:p>
            <a:pPr marL="457200" indent="-457200">
              <a:buFont typeface="Arial" panose="020B0604020202020204" pitchFamily="34" charset="0"/>
              <a:buChar char="•"/>
            </a:pPr>
            <a:r>
              <a:rPr lang="en-US" dirty="0">
                <a:solidFill>
                  <a:schemeClr val="tx1"/>
                </a:solidFill>
              </a:rPr>
              <a:t>The </a:t>
            </a:r>
            <a:r>
              <a:rPr lang="en-US" b="1" dirty="0">
                <a:solidFill>
                  <a:schemeClr val="tx1"/>
                </a:solidFill>
              </a:rPr>
              <a:t>link-layer addresses</a:t>
            </a:r>
            <a:r>
              <a:rPr lang="en-US" dirty="0">
                <a:solidFill>
                  <a:schemeClr val="tx1"/>
                </a:solidFill>
              </a:rPr>
              <a:t>, sometimes called </a:t>
            </a:r>
            <a:r>
              <a:rPr lang="en-US" b="1" dirty="0">
                <a:solidFill>
                  <a:schemeClr val="tx1"/>
                </a:solidFill>
              </a:rPr>
              <a:t>MAC</a:t>
            </a:r>
            <a:r>
              <a:rPr lang="en-US" dirty="0">
                <a:solidFill>
                  <a:schemeClr val="tx1"/>
                </a:solidFill>
              </a:rPr>
              <a:t> addresses, are locally defined addresses, each of which defines a specific host or router in a network(LAN or WAN).</a:t>
            </a:r>
          </a:p>
          <a:p>
            <a:endParaRPr lang="en-IN" dirty="0"/>
          </a:p>
        </p:txBody>
      </p:sp>
    </p:spTree>
    <p:extLst>
      <p:ext uri="{BB962C8B-B14F-4D97-AF65-F5344CB8AC3E}">
        <p14:creationId xmlns:p14="http://schemas.microsoft.com/office/powerpoint/2010/main" val="8702132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1140" y="100076"/>
            <a:ext cx="5431155" cy="330835"/>
          </a:xfrm>
          <a:prstGeom prst="rect">
            <a:avLst/>
          </a:prstGeom>
        </p:spPr>
        <p:txBody>
          <a:bodyPr vert="horz" wrap="square" lIns="0" tIns="12700" rIns="0" bIns="0" rtlCol="0">
            <a:spAutoFit/>
          </a:bodyPr>
          <a:lstStyle/>
          <a:p>
            <a:pPr marL="12700">
              <a:lnSpc>
                <a:spcPct val="100000"/>
              </a:lnSpc>
              <a:spcBef>
                <a:spcPts val="100"/>
              </a:spcBef>
            </a:pPr>
            <a:r>
              <a:rPr sz="2000" dirty="0" smtClean="0">
                <a:latin typeface="Times New Roman"/>
                <a:cs typeface="Times New Roman"/>
              </a:rPr>
              <a:t>Addressing </a:t>
            </a:r>
            <a:r>
              <a:rPr sz="2000" dirty="0">
                <a:latin typeface="Times New Roman"/>
                <a:cs typeface="Times New Roman"/>
              </a:rPr>
              <a:t>in the TCP/IP protocol</a:t>
            </a:r>
            <a:r>
              <a:rPr sz="2000" spc="80" dirty="0">
                <a:latin typeface="Times New Roman"/>
                <a:cs typeface="Times New Roman"/>
              </a:rPr>
              <a:t> </a:t>
            </a:r>
            <a:r>
              <a:rPr sz="2000" spc="-5" dirty="0">
                <a:latin typeface="Times New Roman"/>
                <a:cs typeface="Times New Roman"/>
              </a:rPr>
              <a:t>suite</a:t>
            </a:r>
            <a:endParaRPr sz="2000" dirty="0">
              <a:latin typeface="Times New Roman"/>
              <a:cs typeface="Times New Roman"/>
            </a:endParaRPr>
          </a:p>
        </p:txBody>
      </p:sp>
      <p:sp>
        <p:nvSpPr>
          <p:cNvPr id="4" name="object 4"/>
          <p:cNvSpPr/>
          <p:nvPr/>
        </p:nvSpPr>
        <p:spPr>
          <a:xfrm>
            <a:off x="1148973" y="1020457"/>
            <a:ext cx="6224261" cy="232892"/>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1828800" y="1676400"/>
            <a:ext cx="5230493" cy="56692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17100" y="2648711"/>
            <a:ext cx="7573126" cy="565403"/>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690116" y="3619500"/>
            <a:ext cx="6457310" cy="566927"/>
          </a:xfrm>
          <a:prstGeom prst="rect">
            <a:avLst/>
          </a:prstGeom>
          <a:blipFill>
            <a:blip r:embed="rId5" cstate="print"/>
            <a:stretch>
              <a:fillRect/>
            </a:stretch>
          </a:blipFill>
        </p:spPr>
        <p:txBody>
          <a:bodyPr wrap="square" lIns="0" tIns="0" rIns="0" bIns="0" rtlCol="0"/>
          <a:lstStyle/>
          <a:p>
            <a:endParaRPr dirty="0"/>
          </a:p>
        </p:txBody>
      </p:sp>
      <p:sp>
        <p:nvSpPr>
          <p:cNvPr id="8" name="object 8"/>
          <p:cNvSpPr/>
          <p:nvPr/>
        </p:nvSpPr>
        <p:spPr>
          <a:xfrm>
            <a:off x="2049779" y="4591811"/>
            <a:ext cx="6402447" cy="565404"/>
          </a:xfrm>
          <a:prstGeom prst="rect">
            <a:avLst/>
          </a:prstGeom>
          <a:blipFill>
            <a:blip r:embed="rId6" cstate="print"/>
            <a:stretch>
              <a:fillRect/>
            </a:stretch>
          </a:blipFill>
        </p:spPr>
        <p:txBody>
          <a:bodyPr wrap="square" lIns="0" tIns="0" rIns="0" bIns="0" rtlCol="0"/>
          <a:lstStyle/>
          <a:p>
            <a:endParaRPr dirty="0"/>
          </a:p>
        </p:txBody>
      </p:sp>
      <p:sp>
        <p:nvSpPr>
          <p:cNvPr id="9" name="object 9"/>
          <p:cNvSpPr/>
          <p:nvPr/>
        </p:nvSpPr>
        <p:spPr>
          <a:xfrm>
            <a:off x="2273807" y="5562600"/>
            <a:ext cx="3822192" cy="566928"/>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0"/>
            <a:ext cx="8915400" cy="8371523"/>
          </a:xfrm>
        </p:spPr>
        <p:txBody>
          <a:bodyPr/>
          <a:lstStyle/>
          <a:p>
            <a:r>
              <a:rPr lang="en-US" dirty="0">
                <a:solidFill>
                  <a:schemeClr val="tx1"/>
                </a:solidFill>
              </a:rPr>
              <a:t>Through </a:t>
            </a:r>
            <a:r>
              <a:rPr lang="en-US" b="1" dirty="0">
                <a:solidFill>
                  <a:schemeClr val="tx1"/>
                </a:solidFill>
              </a:rPr>
              <a:t>logical address </a:t>
            </a:r>
            <a:r>
              <a:rPr lang="en-US" dirty="0">
                <a:solidFill>
                  <a:schemeClr val="tx1"/>
                </a:solidFill>
              </a:rPr>
              <a:t>the system identify a </a:t>
            </a:r>
            <a:r>
              <a:rPr lang="en-US" b="1" dirty="0">
                <a:solidFill>
                  <a:schemeClr val="tx1"/>
                </a:solidFill>
              </a:rPr>
              <a:t>network </a:t>
            </a:r>
            <a:r>
              <a:rPr lang="en-US" dirty="0">
                <a:solidFill>
                  <a:schemeClr val="tx1"/>
                </a:solidFill>
              </a:rPr>
              <a:t>(source to destination). after identifying the network </a:t>
            </a:r>
            <a:r>
              <a:rPr lang="en-US" b="1" dirty="0">
                <a:solidFill>
                  <a:schemeClr val="tx1"/>
                </a:solidFill>
              </a:rPr>
              <a:t>physical address </a:t>
            </a:r>
            <a:r>
              <a:rPr lang="en-US" dirty="0">
                <a:solidFill>
                  <a:schemeClr val="tx1"/>
                </a:solidFill>
              </a:rPr>
              <a:t>is used to identify the </a:t>
            </a:r>
            <a:r>
              <a:rPr lang="en-US" b="1" dirty="0">
                <a:solidFill>
                  <a:schemeClr val="tx1"/>
                </a:solidFill>
              </a:rPr>
              <a:t>host on that network</a:t>
            </a:r>
            <a:r>
              <a:rPr lang="en-US" dirty="0">
                <a:solidFill>
                  <a:schemeClr val="tx1"/>
                </a:solidFill>
              </a:rPr>
              <a:t>. The </a:t>
            </a:r>
            <a:r>
              <a:rPr lang="en-US" b="1" dirty="0">
                <a:solidFill>
                  <a:schemeClr val="tx1"/>
                </a:solidFill>
              </a:rPr>
              <a:t>port address </a:t>
            </a:r>
            <a:r>
              <a:rPr lang="en-US" dirty="0">
                <a:solidFill>
                  <a:schemeClr val="tx1"/>
                </a:solidFill>
              </a:rPr>
              <a:t>is used to identify the </a:t>
            </a:r>
            <a:r>
              <a:rPr lang="en-US" b="1" dirty="0">
                <a:solidFill>
                  <a:schemeClr val="tx1"/>
                </a:solidFill>
              </a:rPr>
              <a:t>particular application </a:t>
            </a:r>
            <a:r>
              <a:rPr lang="en-US" dirty="0">
                <a:solidFill>
                  <a:schemeClr val="tx1"/>
                </a:solidFill>
              </a:rPr>
              <a:t>running on the destination machine.</a:t>
            </a:r>
            <a:br>
              <a:rPr lang="en-US" dirty="0">
                <a:solidFill>
                  <a:schemeClr val="tx1"/>
                </a:solidFill>
              </a:rPr>
            </a:br>
            <a:r>
              <a:rPr lang="en-US" b="1" dirty="0" smtClean="0">
                <a:solidFill>
                  <a:schemeClr val="tx1"/>
                </a:solidFill>
              </a:rPr>
              <a:t>Logical </a:t>
            </a:r>
            <a:r>
              <a:rPr lang="en-US" b="1" dirty="0">
                <a:solidFill>
                  <a:schemeClr val="tx1"/>
                </a:solidFill>
              </a:rPr>
              <a:t>Address: </a:t>
            </a:r>
            <a:r>
              <a:rPr lang="en-US" dirty="0">
                <a:solidFill>
                  <a:schemeClr val="tx1"/>
                </a:solidFill>
              </a:rPr>
              <a:t>An </a:t>
            </a:r>
            <a:r>
              <a:rPr lang="en-US" b="1" dirty="0">
                <a:solidFill>
                  <a:schemeClr val="tx1"/>
                </a:solidFill>
              </a:rPr>
              <a:t>IP address </a:t>
            </a:r>
            <a:r>
              <a:rPr lang="en-US" dirty="0">
                <a:solidFill>
                  <a:schemeClr val="tx1"/>
                </a:solidFill>
              </a:rPr>
              <a:t>of the system is called logical address. This address is the </a:t>
            </a:r>
            <a:r>
              <a:rPr lang="en-US" dirty="0" smtClean="0">
                <a:solidFill>
                  <a:schemeClr val="tx1"/>
                </a:solidFill>
              </a:rPr>
              <a:t>combination </a:t>
            </a:r>
            <a:r>
              <a:rPr lang="en-US" dirty="0">
                <a:solidFill>
                  <a:schemeClr val="tx1"/>
                </a:solidFill>
              </a:rPr>
              <a:t>of Net ID and Host ID. This address is used by network layer to identify a particular network (source to destination) among the networks. This address can be changed by changing the host position on the network. So it is called logical address.</a:t>
            </a:r>
            <a:br>
              <a:rPr lang="en-US" dirty="0">
                <a:solidFill>
                  <a:schemeClr val="tx1"/>
                </a:solidFill>
              </a:rPr>
            </a:b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IN" dirty="0">
              <a:solidFill>
                <a:schemeClr val="tx1"/>
              </a:solidFill>
            </a:endParaRPr>
          </a:p>
        </p:txBody>
      </p:sp>
    </p:spTree>
    <p:extLst>
      <p:ext uri="{BB962C8B-B14F-4D97-AF65-F5344CB8AC3E}">
        <p14:creationId xmlns:p14="http://schemas.microsoft.com/office/powerpoint/2010/main" val="16060201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1"/>
            <a:ext cx="8381364" cy="6894195"/>
          </a:xfrm>
        </p:spPr>
        <p:txBody>
          <a:bodyPr/>
          <a:lstStyle/>
          <a:p>
            <a:r>
              <a:rPr lang="en-US" b="1" dirty="0">
                <a:solidFill>
                  <a:schemeClr val="tx1"/>
                </a:solidFill>
              </a:rPr>
              <a:t>Physical address</a:t>
            </a:r>
            <a:r>
              <a:rPr lang="en-US" dirty="0">
                <a:solidFill>
                  <a:schemeClr val="tx1"/>
                </a:solidFill>
              </a:rPr>
              <a:t>: Each system having a NIC(Network Interface Card) through which two systems physically connected with each other with cables. The address of the NIC is called Physical address or mac address. This is specified by the </a:t>
            </a:r>
            <a:r>
              <a:rPr lang="en-US" dirty="0" smtClean="0">
                <a:solidFill>
                  <a:schemeClr val="tx1"/>
                </a:solidFill>
              </a:rPr>
              <a:t>manufacture</a:t>
            </a:r>
            <a:r>
              <a:rPr lang="en-US" dirty="0">
                <a:solidFill>
                  <a:schemeClr val="tx1"/>
                </a:solidFill>
              </a:rPr>
              <a:t> company of the card. This address is used by data link layer.   </a:t>
            </a:r>
            <a:br>
              <a:rPr lang="en-US" dirty="0">
                <a:solidFill>
                  <a:schemeClr val="tx1"/>
                </a:solidFill>
              </a:rPr>
            </a:br>
            <a:endParaRPr lang="en-US" b="1" dirty="0" smtClean="0">
              <a:solidFill>
                <a:schemeClr val="tx1"/>
              </a:solidFill>
            </a:endParaRPr>
          </a:p>
          <a:p>
            <a:r>
              <a:rPr lang="en-US" b="1" dirty="0" smtClean="0">
                <a:solidFill>
                  <a:schemeClr val="tx1"/>
                </a:solidFill>
              </a:rPr>
              <a:t>Port </a:t>
            </a:r>
            <a:r>
              <a:rPr lang="en-US" b="1" dirty="0">
                <a:solidFill>
                  <a:schemeClr val="tx1"/>
                </a:solidFill>
              </a:rPr>
              <a:t>Address:</a:t>
            </a:r>
            <a:r>
              <a:rPr lang="en-US" dirty="0">
                <a:solidFill>
                  <a:schemeClr val="tx1"/>
                </a:solidFill>
              </a:rPr>
              <a:t> There are many application running on the computer. Each application run with a port no.(logically) on the computer. This port no. for application is decided by the </a:t>
            </a:r>
            <a:r>
              <a:rPr lang="en-US" dirty="0" err="1">
                <a:solidFill>
                  <a:schemeClr val="tx1"/>
                </a:solidFill>
              </a:rPr>
              <a:t>Karnal</a:t>
            </a:r>
            <a:r>
              <a:rPr lang="en-US" dirty="0">
                <a:solidFill>
                  <a:schemeClr val="tx1"/>
                </a:solidFill>
              </a:rPr>
              <a:t> of the OS. This port no. is called port address.</a:t>
            </a:r>
            <a:endParaRPr lang="en-IN" dirty="0">
              <a:solidFill>
                <a:schemeClr val="tx1"/>
              </a:solidFill>
            </a:endParaRPr>
          </a:p>
          <a:p>
            <a:endParaRPr lang="en-IN" dirty="0"/>
          </a:p>
        </p:txBody>
      </p:sp>
    </p:spTree>
    <p:extLst>
      <p:ext uri="{BB962C8B-B14F-4D97-AF65-F5344CB8AC3E}">
        <p14:creationId xmlns:p14="http://schemas.microsoft.com/office/powerpoint/2010/main" val="14966853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9724" y="74676"/>
            <a:ext cx="4304538" cy="1119377"/>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4482084" y="74676"/>
            <a:ext cx="3854958" cy="1119377"/>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a:spLocks noGrp="1"/>
          </p:cNvSpPr>
          <p:nvPr>
            <p:ph type="title"/>
          </p:nvPr>
        </p:nvSpPr>
        <p:spPr>
          <a:xfrm>
            <a:off x="1141882" y="207391"/>
            <a:ext cx="6858000"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0000CC"/>
                </a:solidFill>
                <a:latin typeface="Times New Roman"/>
                <a:cs typeface="Times New Roman"/>
              </a:rPr>
              <a:t>Multiplexing </a:t>
            </a:r>
            <a:r>
              <a:rPr sz="4000" spc="-5" dirty="0">
                <a:solidFill>
                  <a:srgbClr val="0000CC"/>
                </a:solidFill>
                <a:latin typeface="Times New Roman"/>
                <a:cs typeface="Times New Roman"/>
              </a:rPr>
              <a:t>and</a:t>
            </a:r>
            <a:r>
              <a:rPr sz="4000" spc="-20" dirty="0">
                <a:solidFill>
                  <a:srgbClr val="0000CC"/>
                </a:solidFill>
                <a:latin typeface="Times New Roman"/>
                <a:cs typeface="Times New Roman"/>
              </a:rPr>
              <a:t> </a:t>
            </a:r>
            <a:r>
              <a:rPr sz="4000" spc="-5" dirty="0">
                <a:solidFill>
                  <a:srgbClr val="0000CC"/>
                </a:solidFill>
                <a:latin typeface="Times New Roman"/>
                <a:cs typeface="Times New Roman"/>
              </a:rPr>
              <a:t>Demultiplexing</a:t>
            </a:r>
            <a:endParaRPr sz="4000" dirty="0">
              <a:latin typeface="Times New Roman"/>
              <a:cs typeface="Times New Roman"/>
            </a:endParaRPr>
          </a:p>
        </p:txBody>
      </p:sp>
      <p:sp>
        <p:nvSpPr>
          <p:cNvPr id="7" name="object 7"/>
          <p:cNvSpPr/>
          <p:nvPr/>
        </p:nvSpPr>
        <p:spPr>
          <a:xfrm>
            <a:off x="315468" y="1552955"/>
            <a:ext cx="855726" cy="83286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754380" y="1517903"/>
            <a:ext cx="2655570" cy="896874"/>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3145535" y="1517903"/>
            <a:ext cx="735329" cy="896874"/>
          </a:xfrm>
          <a:prstGeom prst="rect">
            <a:avLst/>
          </a:prstGeom>
          <a:blipFill>
            <a:blip r:embed="rId6" cstate="print"/>
            <a:stretch>
              <a:fillRect/>
            </a:stretch>
          </a:blipFill>
        </p:spPr>
        <p:txBody>
          <a:bodyPr wrap="square" lIns="0" tIns="0" rIns="0" bIns="0" rtlCol="0"/>
          <a:lstStyle/>
          <a:p>
            <a:endParaRPr dirty="0"/>
          </a:p>
        </p:txBody>
      </p:sp>
      <p:sp>
        <p:nvSpPr>
          <p:cNvPr id="10" name="object 10"/>
          <p:cNvSpPr/>
          <p:nvPr/>
        </p:nvSpPr>
        <p:spPr>
          <a:xfrm>
            <a:off x="3616452" y="1517903"/>
            <a:ext cx="712470" cy="896874"/>
          </a:xfrm>
          <a:prstGeom prst="rect">
            <a:avLst/>
          </a:prstGeom>
          <a:blipFill>
            <a:blip r:embed="rId7" cstate="print"/>
            <a:stretch>
              <a:fillRect/>
            </a:stretch>
          </a:blipFill>
        </p:spPr>
        <p:txBody>
          <a:bodyPr wrap="square" lIns="0" tIns="0" rIns="0" bIns="0" rtlCol="0"/>
          <a:lstStyle/>
          <a:p>
            <a:endParaRPr dirty="0"/>
          </a:p>
        </p:txBody>
      </p:sp>
      <p:sp>
        <p:nvSpPr>
          <p:cNvPr id="11" name="object 11"/>
          <p:cNvSpPr/>
          <p:nvPr/>
        </p:nvSpPr>
        <p:spPr>
          <a:xfrm>
            <a:off x="4066032" y="1517903"/>
            <a:ext cx="1885950" cy="896874"/>
          </a:xfrm>
          <a:prstGeom prst="rect">
            <a:avLst/>
          </a:prstGeom>
          <a:blipFill>
            <a:blip r:embed="rId8" cstate="print"/>
            <a:stretch>
              <a:fillRect/>
            </a:stretch>
          </a:blipFill>
        </p:spPr>
        <p:txBody>
          <a:bodyPr wrap="square" lIns="0" tIns="0" rIns="0" bIns="0" rtlCol="0"/>
          <a:lstStyle/>
          <a:p>
            <a:endParaRPr dirty="0"/>
          </a:p>
        </p:txBody>
      </p:sp>
      <p:sp>
        <p:nvSpPr>
          <p:cNvPr id="12" name="object 12"/>
          <p:cNvSpPr/>
          <p:nvPr/>
        </p:nvSpPr>
        <p:spPr>
          <a:xfrm>
            <a:off x="5689091" y="1517903"/>
            <a:ext cx="823721" cy="896874"/>
          </a:xfrm>
          <a:prstGeom prst="rect">
            <a:avLst/>
          </a:prstGeom>
          <a:blipFill>
            <a:blip r:embed="rId9" cstate="print"/>
            <a:stretch>
              <a:fillRect/>
            </a:stretch>
          </a:blipFill>
        </p:spPr>
        <p:txBody>
          <a:bodyPr wrap="square" lIns="0" tIns="0" rIns="0" bIns="0" rtlCol="0"/>
          <a:lstStyle/>
          <a:p>
            <a:endParaRPr dirty="0"/>
          </a:p>
        </p:txBody>
      </p:sp>
      <p:sp>
        <p:nvSpPr>
          <p:cNvPr id="13" name="object 13"/>
          <p:cNvSpPr/>
          <p:nvPr/>
        </p:nvSpPr>
        <p:spPr>
          <a:xfrm>
            <a:off x="6249923" y="1517903"/>
            <a:ext cx="710946" cy="896874"/>
          </a:xfrm>
          <a:prstGeom prst="rect">
            <a:avLst/>
          </a:prstGeom>
          <a:blipFill>
            <a:blip r:embed="rId10" cstate="print"/>
            <a:stretch>
              <a:fillRect/>
            </a:stretch>
          </a:blipFill>
        </p:spPr>
        <p:txBody>
          <a:bodyPr wrap="square" lIns="0" tIns="0" rIns="0" bIns="0" rtlCol="0"/>
          <a:lstStyle/>
          <a:p>
            <a:endParaRPr dirty="0"/>
          </a:p>
        </p:txBody>
      </p:sp>
      <p:sp>
        <p:nvSpPr>
          <p:cNvPr id="14" name="object 14"/>
          <p:cNvSpPr/>
          <p:nvPr/>
        </p:nvSpPr>
        <p:spPr>
          <a:xfrm>
            <a:off x="6697980" y="1517903"/>
            <a:ext cx="1344929" cy="896874"/>
          </a:xfrm>
          <a:prstGeom prst="rect">
            <a:avLst/>
          </a:prstGeom>
          <a:blipFill>
            <a:blip r:embed="rId11" cstate="print"/>
            <a:stretch>
              <a:fillRect/>
            </a:stretch>
          </a:blipFill>
        </p:spPr>
        <p:txBody>
          <a:bodyPr wrap="square" lIns="0" tIns="0" rIns="0" bIns="0" rtlCol="0"/>
          <a:lstStyle/>
          <a:p>
            <a:endParaRPr dirty="0"/>
          </a:p>
        </p:txBody>
      </p:sp>
      <p:sp>
        <p:nvSpPr>
          <p:cNvPr id="15" name="object 15"/>
          <p:cNvSpPr/>
          <p:nvPr/>
        </p:nvSpPr>
        <p:spPr>
          <a:xfrm>
            <a:off x="7780019" y="1517903"/>
            <a:ext cx="1093470" cy="896874"/>
          </a:xfrm>
          <a:prstGeom prst="rect">
            <a:avLst/>
          </a:prstGeom>
          <a:blipFill>
            <a:blip r:embed="rId12" cstate="print"/>
            <a:stretch>
              <a:fillRect/>
            </a:stretch>
          </a:blipFill>
        </p:spPr>
        <p:txBody>
          <a:bodyPr wrap="square" lIns="0" tIns="0" rIns="0" bIns="0" rtlCol="0"/>
          <a:lstStyle/>
          <a:p>
            <a:endParaRPr dirty="0"/>
          </a:p>
        </p:txBody>
      </p:sp>
      <p:sp>
        <p:nvSpPr>
          <p:cNvPr id="16" name="object 16"/>
          <p:cNvSpPr/>
          <p:nvPr/>
        </p:nvSpPr>
        <p:spPr>
          <a:xfrm>
            <a:off x="754380" y="2005583"/>
            <a:ext cx="2430018" cy="896874"/>
          </a:xfrm>
          <a:prstGeom prst="rect">
            <a:avLst/>
          </a:prstGeom>
          <a:blipFill>
            <a:blip r:embed="rId13" cstate="print"/>
            <a:stretch>
              <a:fillRect/>
            </a:stretch>
          </a:blipFill>
        </p:spPr>
        <p:txBody>
          <a:bodyPr wrap="square" lIns="0" tIns="0" rIns="0" bIns="0" rtlCol="0"/>
          <a:lstStyle/>
          <a:p>
            <a:endParaRPr dirty="0"/>
          </a:p>
        </p:txBody>
      </p:sp>
      <p:sp>
        <p:nvSpPr>
          <p:cNvPr id="17" name="object 17"/>
          <p:cNvSpPr/>
          <p:nvPr/>
        </p:nvSpPr>
        <p:spPr>
          <a:xfrm>
            <a:off x="2781300" y="2005583"/>
            <a:ext cx="712470" cy="896874"/>
          </a:xfrm>
          <a:prstGeom prst="rect">
            <a:avLst/>
          </a:prstGeom>
          <a:blipFill>
            <a:blip r:embed="rId7" cstate="print"/>
            <a:stretch>
              <a:fillRect/>
            </a:stretch>
          </a:blipFill>
        </p:spPr>
        <p:txBody>
          <a:bodyPr wrap="square" lIns="0" tIns="0" rIns="0" bIns="0" rtlCol="0"/>
          <a:lstStyle/>
          <a:p>
            <a:endParaRPr dirty="0"/>
          </a:p>
        </p:txBody>
      </p:sp>
      <p:sp>
        <p:nvSpPr>
          <p:cNvPr id="18" name="object 18"/>
          <p:cNvSpPr/>
          <p:nvPr/>
        </p:nvSpPr>
        <p:spPr>
          <a:xfrm>
            <a:off x="3089148" y="2005583"/>
            <a:ext cx="1594865" cy="896874"/>
          </a:xfrm>
          <a:prstGeom prst="rect">
            <a:avLst/>
          </a:prstGeom>
          <a:blipFill>
            <a:blip r:embed="rId14" cstate="print"/>
            <a:stretch>
              <a:fillRect/>
            </a:stretch>
          </a:blipFill>
        </p:spPr>
        <p:txBody>
          <a:bodyPr wrap="square" lIns="0" tIns="0" rIns="0" bIns="0" rtlCol="0"/>
          <a:lstStyle/>
          <a:p>
            <a:endParaRPr dirty="0"/>
          </a:p>
        </p:txBody>
      </p:sp>
      <p:sp>
        <p:nvSpPr>
          <p:cNvPr id="19" name="object 19"/>
          <p:cNvSpPr/>
          <p:nvPr/>
        </p:nvSpPr>
        <p:spPr>
          <a:xfrm>
            <a:off x="4279391" y="2005583"/>
            <a:ext cx="1320546" cy="896874"/>
          </a:xfrm>
          <a:prstGeom prst="rect">
            <a:avLst/>
          </a:prstGeom>
          <a:blipFill>
            <a:blip r:embed="rId15" cstate="print"/>
            <a:stretch>
              <a:fillRect/>
            </a:stretch>
          </a:blipFill>
        </p:spPr>
        <p:txBody>
          <a:bodyPr wrap="square" lIns="0" tIns="0" rIns="0" bIns="0" rtlCol="0"/>
          <a:lstStyle/>
          <a:p>
            <a:endParaRPr dirty="0"/>
          </a:p>
        </p:txBody>
      </p:sp>
      <p:sp>
        <p:nvSpPr>
          <p:cNvPr id="20" name="object 20"/>
          <p:cNvSpPr/>
          <p:nvPr/>
        </p:nvSpPr>
        <p:spPr>
          <a:xfrm>
            <a:off x="5195315" y="2005583"/>
            <a:ext cx="1684782" cy="896874"/>
          </a:xfrm>
          <a:prstGeom prst="rect">
            <a:avLst/>
          </a:prstGeom>
          <a:blipFill>
            <a:blip r:embed="rId16" cstate="print"/>
            <a:stretch>
              <a:fillRect/>
            </a:stretch>
          </a:blipFill>
        </p:spPr>
        <p:txBody>
          <a:bodyPr wrap="square" lIns="0" tIns="0" rIns="0" bIns="0" rtlCol="0"/>
          <a:lstStyle/>
          <a:p>
            <a:endParaRPr dirty="0"/>
          </a:p>
        </p:txBody>
      </p:sp>
      <p:sp>
        <p:nvSpPr>
          <p:cNvPr id="21" name="object 21"/>
          <p:cNvSpPr/>
          <p:nvPr/>
        </p:nvSpPr>
        <p:spPr>
          <a:xfrm>
            <a:off x="6475476" y="2005583"/>
            <a:ext cx="1232153" cy="896874"/>
          </a:xfrm>
          <a:prstGeom prst="rect">
            <a:avLst/>
          </a:prstGeom>
          <a:blipFill>
            <a:blip r:embed="rId17" cstate="print"/>
            <a:stretch>
              <a:fillRect/>
            </a:stretch>
          </a:blipFill>
        </p:spPr>
        <p:txBody>
          <a:bodyPr wrap="square" lIns="0" tIns="0" rIns="0" bIns="0" rtlCol="0"/>
          <a:lstStyle/>
          <a:p>
            <a:endParaRPr dirty="0"/>
          </a:p>
        </p:txBody>
      </p:sp>
      <p:sp>
        <p:nvSpPr>
          <p:cNvPr id="22" name="object 22"/>
          <p:cNvSpPr/>
          <p:nvPr/>
        </p:nvSpPr>
        <p:spPr>
          <a:xfrm>
            <a:off x="7303007" y="2005583"/>
            <a:ext cx="1570481" cy="896874"/>
          </a:xfrm>
          <a:prstGeom prst="rect">
            <a:avLst/>
          </a:prstGeom>
          <a:blipFill>
            <a:blip r:embed="rId18" cstate="print"/>
            <a:stretch>
              <a:fillRect/>
            </a:stretch>
          </a:blipFill>
        </p:spPr>
        <p:txBody>
          <a:bodyPr wrap="square" lIns="0" tIns="0" rIns="0" bIns="0" rtlCol="0"/>
          <a:lstStyle/>
          <a:p>
            <a:endParaRPr dirty="0"/>
          </a:p>
        </p:txBody>
      </p:sp>
      <p:sp>
        <p:nvSpPr>
          <p:cNvPr id="23" name="object 23"/>
          <p:cNvSpPr/>
          <p:nvPr/>
        </p:nvSpPr>
        <p:spPr>
          <a:xfrm>
            <a:off x="754380" y="2493264"/>
            <a:ext cx="1346453" cy="896874"/>
          </a:xfrm>
          <a:prstGeom prst="rect">
            <a:avLst/>
          </a:prstGeom>
          <a:blipFill>
            <a:blip r:embed="rId19" cstate="print"/>
            <a:stretch>
              <a:fillRect/>
            </a:stretch>
          </a:blipFill>
        </p:spPr>
        <p:txBody>
          <a:bodyPr wrap="square" lIns="0" tIns="0" rIns="0" bIns="0" rtlCol="0"/>
          <a:lstStyle/>
          <a:p>
            <a:endParaRPr dirty="0"/>
          </a:p>
        </p:txBody>
      </p:sp>
      <p:sp>
        <p:nvSpPr>
          <p:cNvPr id="24" name="object 24"/>
          <p:cNvSpPr/>
          <p:nvPr/>
        </p:nvSpPr>
        <p:spPr>
          <a:xfrm>
            <a:off x="1668779" y="2493264"/>
            <a:ext cx="2049018" cy="896874"/>
          </a:xfrm>
          <a:prstGeom prst="rect">
            <a:avLst/>
          </a:prstGeom>
          <a:blipFill>
            <a:blip r:embed="rId20" cstate="print"/>
            <a:stretch>
              <a:fillRect/>
            </a:stretch>
          </a:blipFill>
        </p:spPr>
        <p:txBody>
          <a:bodyPr wrap="square" lIns="0" tIns="0" rIns="0" bIns="0" rtlCol="0"/>
          <a:lstStyle/>
          <a:p>
            <a:endParaRPr dirty="0"/>
          </a:p>
        </p:txBody>
      </p:sp>
      <p:sp>
        <p:nvSpPr>
          <p:cNvPr id="25" name="object 25"/>
          <p:cNvSpPr/>
          <p:nvPr/>
        </p:nvSpPr>
        <p:spPr>
          <a:xfrm>
            <a:off x="315468" y="3113532"/>
            <a:ext cx="855726" cy="832865"/>
          </a:xfrm>
          <a:prstGeom prst="rect">
            <a:avLst/>
          </a:prstGeom>
          <a:blipFill>
            <a:blip r:embed="rId4" cstate="print"/>
            <a:stretch>
              <a:fillRect/>
            </a:stretch>
          </a:blipFill>
        </p:spPr>
        <p:txBody>
          <a:bodyPr wrap="square" lIns="0" tIns="0" rIns="0" bIns="0" rtlCol="0"/>
          <a:lstStyle/>
          <a:p>
            <a:endParaRPr dirty="0"/>
          </a:p>
        </p:txBody>
      </p:sp>
      <p:sp>
        <p:nvSpPr>
          <p:cNvPr id="26" name="object 26"/>
          <p:cNvSpPr/>
          <p:nvPr/>
        </p:nvSpPr>
        <p:spPr>
          <a:xfrm>
            <a:off x="754380" y="3078479"/>
            <a:ext cx="3082289" cy="896874"/>
          </a:xfrm>
          <a:prstGeom prst="rect">
            <a:avLst/>
          </a:prstGeom>
          <a:blipFill>
            <a:blip r:embed="rId21" cstate="print"/>
            <a:stretch>
              <a:fillRect/>
            </a:stretch>
          </a:blipFill>
        </p:spPr>
        <p:txBody>
          <a:bodyPr wrap="square" lIns="0" tIns="0" rIns="0" bIns="0" rtlCol="0"/>
          <a:lstStyle/>
          <a:p>
            <a:endParaRPr dirty="0"/>
          </a:p>
        </p:txBody>
      </p:sp>
      <p:sp>
        <p:nvSpPr>
          <p:cNvPr id="27" name="object 27"/>
          <p:cNvSpPr/>
          <p:nvPr/>
        </p:nvSpPr>
        <p:spPr>
          <a:xfrm>
            <a:off x="3473196" y="3078479"/>
            <a:ext cx="733805" cy="896874"/>
          </a:xfrm>
          <a:prstGeom prst="rect">
            <a:avLst/>
          </a:prstGeom>
          <a:blipFill>
            <a:blip r:embed="rId22" cstate="print"/>
            <a:stretch>
              <a:fillRect/>
            </a:stretch>
          </a:blipFill>
        </p:spPr>
        <p:txBody>
          <a:bodyPr wrap="square" lIns="0" tIns="0" rIns="0" bIns="0" rtlCol="0"/>
          <a:lstStyle/>
          <a:p>
            <a:endParaRPr dirty="0"/>
          </a:p>
        </p:txBody>
      </p:sp>
      <p:sp>
        <p:nvSpPr>
          <p:cNvPr id="28" name="object 28"/>
          <p:cNvSpPr/>
          <p:nvPr/>
        </p:nvSpPr>
        <p:spPr>
          <a:xfrm>
            <a:off x="3842003" y="3078479"/>
            <a:ext cx="712470" cy="896874"/>
          </a:xfrm>
          <a:prstGeom prst="rect">
            <a:avLst/>
          </a:prstGeom>
          <a:blipFill>
            <a:blip r:embed="rId7" cstate="print"/>
            <a:stretch>
              <a:fillRect/>
            </a:stretch>
          </a:blipFill>
        </p:spPr>
        <p:txBody>
          <a:bodyPr wrap="square" lIns="0" tIns="0" rIns="0" bIns="0" rtlCol="0"/>
          <a:lstStyle/>
          <a:p>
            <a:endParaRPr dirty="0"/>
          </a:p>
        </p:txBody>
      </p:sp>
      <p:sp>
        <p:nvSpPr>
          <p:cNvPr id="29" name="object 29"/>
          <p:cNvSpPr/>
          <p:nvPr/>
        </p:nvSpPr>
        <p:spPr>
          <a:xfrm>
            <a:off x="4191000" y="3078479"/>
            <a:ext cx="1885950" cy="896874"/>
          </a:xfrm>
          <a:prstGeom prst="rect">
            <a:avLst/>
          </a:prstGeom>
          <a:blipFill>
            <a:blip r:embed="rId23" cstate="print"/>
            <a:stretch>
              <a:fillRect/>
            </a:stretch>
          </a:blipFill>
        </p:spPr>
        <p:txBody>
          <a:bodyPr wrap="square" lIns="0" tIns="0" rIns="0" bIns="0" rtlCol="0"/>
          <a:lstStyle/>
          <a:p>
            <a:endParaRPr dirty="0"/>
          </a:p>
        </p:txBody>
      </p:sp>
      <p:sp>
        <p:nvSpPr>
          <p:cNvPr id="30" name="object 30"/>
          <p:cNvSpPr/>
          <p:nvPr/>
        </p:nvSpPr>
        <p:spPr>
          <a:xfrm>
            <a:off x="5713476" y="3078479"/>
            <a:ext cx="1094994" cy="896874"/>
          </a:xfrm>
          <a:prstGeom prst="rect">
            <a:avLst/>
          </a:prstGeom>
          <a:blipFill>
            <a:blip r:embed="rId24" cstate="print"/>
            <a:stretch>
              <a:fillRect/>
            </a:stretch>
          </a:blipFill>
        </p:spPr>
        <p:txBody>
          <a:bodyPr wrap="square" lIns="0" tIns="0" rIns="0" bIns="0" rtlCol="0"/>
          <a:lstStyle/>
          <a:p>
            <a:endParaRPr dirty="0"/>
          </a:p>
        </p:txBody>
      </p:sp>
      <p:sp>
        <p:nvSpPr>
          <p:cNvPr id="31" name="object 31"/>
          <p:cNvSpPr/>
          <p:nvPr/>
        </p:nvSpPr>
        <p:spPr>
          <a:xfrm>
            <a:off x="6444996" y="3078479"/>
            <a:ext cx="2428494" cy="896874"/>
          </a:xfrm>
          <a:prstGeom prst="rect">
            <a:avLst/>
          </a:prstGeom>
          <a:blipFill>
            <a:blip r:embed="rId25" cstate="print"/>
            <a:stretch>
              <a:fillRect/>
            </a:stretch>
          </a:blipFill>
        </p:spPr>
        <p:txBody>
          <a:bodyPr wrap="square" lIns="0" tIns="0" rIns="0" bIns="0" rtlCol="0"/>
          <a:lstStyle/>
          <a:p>
            <a:endParaRPr dirty="0"/>
          </a:p>
        </p:txBody>
      </p:sp>
      <p:sp>
        <p:nvSpPr>
          <p:cNvPr id="32" name="object 32"/>
          <p:cNvSpPr/>
          <p:nvPr/>
        </p:nvSpPr>
        <p:spPr>
          <a:xfrm>
            <a:off x="754380" y="3566159"/>
            <a:ext cx="1119377" cy="896874"/>
          </a:xfrm>
          <a:prstGeom prst="rect">
            <a:avLst/>
          </a:prstGeom>
          <a:blipFill>
            <a:blip r:embed="rId26" cstate="print"/>
            <a:stretch>
              <a:fillRect/>
            </a:stretch>
          </a:blipFill>
        </p:spPr>
        <p:txBody>
          <a:bodyPr wrap="square" lIns="0" tIns="0" rIns="0" bIns="0" rtlCol="0"/>
          <a:lstStyle/>
          <a:p>
            <a:endParaRPr dirty="0"/>
          </a:p>
        </p:txBody>
      </p:sp>
      <p:sp>
        <p:nvSpPr>
          <p:cNvPr id="33" name="object 33"/>
          <p:cNvSpPr/>
          <p:nvPr/>
        </p:nvSpPr>
        <p:spPr>
          <a:xfrm>
            <a:off x="1545336" y="3566159"/>
            <a:ext cx="1660398" cy="896874"/>
          </a:xfrm>
          <a:prstGeom prst="rect">
            <a:avLst/>
          </a:prstGeom>
          <a:blipFill>
            <a:blip r:embed="rId27" cstate="print"/>
            <a:stretch>
              <a:fillRect/>
            </a:stretch>
          </a:blipFill>
        </p:spPr>
        <p:txBody>
          <a:bodyPr wrap="square" lIns="0" tIns="0" rIns="0" bIns="0" rtlCol="0"/>
          <a:lstStyle/>
          <a:p>
            <a:endParaRPr dirty="0"/>
          </a:p>
        </p:txBody>
      </p:sp>
      <p:sp>
        <p:nvSpPr>
          <p:cNvPr id="34" name="object 34"/>
          <p:cNvSpPr/>
          <p:nvPr/>
        </p:nvSpPr>
        <p:spPr>
          <a:xfrm>
            <a:off x="2878835" y="3566159"/>
            <a:ext cx="710946" cy="896874"/>
          </a:xfrm>
          <a:prstGeom prst="rect">
            <a:avLst/>
          </a:prstGeom>
          <a:blipFill>
            <a:blip r:embed="rId10" cstate="print"/>
            <a:stretch>
              <a:fillRect/>
            </a:stretch>
          </a:blipFill>
        </p:spPr>
        <p:txBody>
          <a:bodyPr wrap="square" lIns="0" tIns="0" rIns="0" bIns="0" rtlCol="0"/>
          <a:lstStyle/>
          <a:p>
            <a:endParaRPr dirty="0"/>
          </a:p>
        </p:txBody>
      </p:sp>
      <p:sp>
        <p:nvSpPr>
          <p:cNvPr id="35" name="object 35"/>
          <p:cNvSpPr/>
          <p:nvPr/>
        </p:nvSpPr>
        <p:spPr>
          <a:xfrm>
            <a:off x="3261359" y="3566159"/>
            <a:ext cx="1593341" cy="896874"/>
          </a:xfrm>
          <a:prstGeom prst="rect">
            <a:avLst/>
          </a:prstGeom>
          <a:blipFill>
            <a:blip r:embed="rId28" cstate="print"/>
            <a:stretch>
              <a:fillRect/>
            </a:stretch>
          </a:blipFill>
        </p:spPr>
        <p:txBody>
          <a:bodyPr wrap="square" lIns="0" tIns="0" rIns="0" bIns="0" rtlCol="0"/>
          <a:lstStyle/>
          <a:p>
            <a:endParaRPr dirty="0"/>
          </a:p>
        </p:txBody>
      </p:sp>
      <p:sp>
        <p:nvSpPr>
          <p:cNvPr id="36" name="object 36"/>
          <p:cNvSpPr/>
          <p:nvPr/>
        </p:nvSpPr>
        <p:spPr>
          <a:xfrm>
            <a:off x="4527803" y="3566159"/>
            <a:ext cx="846581" cy="896874"/>
          </a:xfrm>
          <a:prstGeom prst="rect">
            <a:avLst/>
          </a:prstGeom>
          <a:blipFill>
            <a:blip r:embed="rId29" cstate="print"/>
            <a:stretch>
              <a:fillRect/>
            </a:stretch>
          </a:blipFill>
        </p:spPr>
        <p:txBody>
          <a:bodyPr wrap="square" lIns="0" tIns="0" rIns="0" bIns="0" rtlCol="0"/>
          <a:lstStyle/>
          <a:p>
            <a:endParaRPr dirty="0"/>
          </a:p>
        </p:txBody>
      </p:sp>
      <p:sp>
        <p:nvSpPr>
          <p:cNvPr id="37" name="object 37"/>
          <p:cNvSpPr/>
          <p:nvPr/>
        </p:nvSpPr>
        <p:spPr>
          <a:xfrm>
            <a:off x="5047488" y="3566159"/>
            <a:ext cx="1681734" cy="896874"/>
          </a:xfrm>
          <a:prstGeom prst="rect">
            <a:avLst/>
          </a:prstGeom>
          <a:blipFill>
            <a:blip r:embed="rId30" cstate="print"/>
            <a:stretch>
              <a:fillRect/>
            </a:stretch>
          </a:blipFill>
        </p:spPr>
        <p:txBody>
          <a:bodyPr wrap="square" lIns="0" tIns="0" rIns="0" bIns="0" rtlCol="0"/>
          <a:lstStyle/>
          <a:p>
            <a:endParaRPr dirty="0"/>
          </a:p>
        </p:txBody>
      </p:sp>
      <p:sp>
        <p:nvSpPr>
          <p:cNvPr id="38" name="object 38"/>
          <p:cNvSpPr/>
          <p:nvPr/>
        </p:nvSpPr>
        <p:spPr>
          <a:xfrm>
            <a:off x="6402323" y="3566159"/>
            <a:ext cx="1230629" cy="896874"/>
          </a:xfrm>
          <a:prstGeom prst="rect">
            <a:avLst/>
          </a:prstGeom>
          <a:blipFill>
            <a:blip r:embed="rId31" cstate="print"/>
            <a:stretch>
              <a:fillRect/>
            </a:stretch>
          </a:blipFill>
        </p:spPr>
        <p:txBody>
          <a:bodyPr wrap="square" lIns="0" tIns="0" rIns="0" bIns="0" rtlCol="0"/>
          <a:lstStyle/>
          <a:p>
            <a:endParaRPr dirty="0"/>
          </a:p>
        </p:txBody>
      </p:sp>
      <p:sp>
        <p:nvSpPr>
          <p:cNvPr id="39" name="object 39"/>
          <p:cNvSpPr/>
          <p:nvPr/>
        </p:nvSpPr>
        <p:spPr>
          <a:xfrm>
            <a:off x="7306056" y="3566159"/>
            <a:ext cx="1567433" cy="896874"/>
          </a:xfrm>
          <a:prstGeom prst="rect">
            <a:avLst/>
          </a:prstGeom>
          <a:blipFill>
            <a:blip r:embed="rId32" cstate="print"/>
            <a:stretch>
              <a:fillRect/>
            </a:stretch>
          </a:blipFill>
        </p:spPr>
        <p:txBody>
          <a:bodyPr wrap="square" lIns="0" tIns="0" rIns="0" bIns="0" rtlCol="0"/>
          <a:lstStyle/>
          <a:p>
            <a:endParaRPr dirty="0"/>
          </a:p>
        </p:txBody>
      </p:sp>
      <p:sp>
        <p:nvSpPr>
          <p:cNvPr id="40" name="object 40"/>
          <p:cNvSpPr/>
          <p:nvPr/>
        </p:nvSpPr>
        <p:spPr>
          <a:xfrm>
            <a:off x="754380" y="4053840"/>
            <a:ext cx="1346453" cy="896874"/>
          </a:xfrm>
          <a:prstGeom prst="rect">
            <a:avLst/>
          </a:prstGeom>
          <a:blipFill>
            <a:blip r:embed="rId19" cstate="print"/>
            <a:stretch>
              <a:fillRect/>
            </a:stretch>
          </a:blipFill>
        </p:spPr>
        <p:txBody>
          <a:bodyPr wrap="square" lIns="0" tIns="0" rIns="0" bIns="0" rtlCol="0"/>
          <a:lstStyle/>
          <a:p>
            <a:endParaRPr dirty="0"/>
          </a:p>
        </p:txBody>
      </p:sp>
      <p:sp>
        <p:nvSpPr>
          <p:cNvPr id="41" name="object 41"/>
          <p:cNvSpPr/>
          <p:nvPr/>
        </p:nvSpPr>
        <p:spPr>
          <a:xfrm>
            <a:off x="1668779" y="4053840"/>
            <a:ext cx="2049018" cy="896874"/>
          </a:xfrm>
          <a:prstGeom prst="rect">
            <a:avLst/>
          </a:prstGeom>
          <a:blipFill>
            <a:blip r:embed="rId20" cstate="print"/>
            <a:stretch>
              <a:fillRect/>
            </a:stretch>
          </a:blipFill>
        </p:spPr>
        <p:txBody>
          <a:bodyPr wrap="square" lIns="0" tIns="0" rIns="0" bIns="0" rtlCol="0"/>
          <a:lstStyle/>
          <a:p>
            <a:endParaRPr dirty="0"/>
          </a:p>
        </p:txBody>
      </p:sp>
      <p:sp>
        <p:nvSpPr>
          <p:cNvPr id="42" name="object 42"/>
          <p:cNvSpPr txBox="1"/>
          <p:nvPr/>
        </p:nvSpPr>
        <p:spPr>
          <a:xfrm>
            <a:off x="535940" y="1619452"/>
            <a:ext cx="8073390" cy="3051175"/>
          </a:xfrm>
          <a:prstGeom prst="rect">
            <a:avLst/>
          </a:prstGeom>
        </p:spPr>
        <p:txBody>
          <a:bodyPr vert="horz" wrap="square" lIns="0" tIns="13335" rIns="0" bIns="0" rtlCol="0">
            <a:spAutoFit/>
          </a:bodyPr>
          <a:lstStyle/>
          <a:p>
            <a:pPr marL="469900" marR="5715" indent="-457200" algn="just">
              <a:lnSpc>
                <a:spcPct val="100000"/>
              </a:lnSpc>
              <a:spcBef>
                <a:spcPts val="105"/>
              </a:spcBef>
              <a:buFont typeface="Wingdings"/>
              <a:buChar char=""/>
              <a:tabLst>
                <a:tab pos="470534" algn="l"/>
              </a:tabLst>
            </a:pPr>
            <a:r>
              <a:rPr sz="3200" dirty="0">
                <a:solidFill>
                  <a:srgbClr val="0000CC"/>
                </a:solidFill>
                <a:latin typeface="Times New Roman"/>
                <a:cs typeface="Times New Roman"/>
              </a:rPr>
              <a:t>Multiplexing – </a:t>
            </a:r>
            <a:r>
              <a:rPr sz="3200" dirty="0">
                <a:latin typeface="Times New Roman"/>
                <a:cs typeface="Times New Roman"/>
              </a:rPr>
              <a:t>a protocol at a layer </a:t>
            </a:r>
            <a:r>
              <a:rPr sz="3200" spc="-10" dirty="0">
                <a:latin typeface="Times New Roman"/>
                <a:cs typeface="Times New Roman"/>
              </a:rPr>
              <a:t>can  </a:t>
            </a:r>
            <a:r>
              <a:rPr sz="3200" dirty="0">
                <a:latin typeface="Times New Roman"/>
                <a:cs typeface="Times New Roman"/>
              </a:rPr>
              <a:t>encapsulate a packet </a:t>
            </a:r>
            <a:r>
              <a:rPr sz="3200" spc="-5" dirty="0">
                <a:latin typeface="Times New Roman"/>
                <a:cs typeface="Times New Roman"/>
              </a:rPr>
              <a:t>from </a:t>
            </a:r>
            <a:r>
              <a:rPr sz="3200" dirty="0">
                <a:latin typeface="Times New Roman"/>
                <a:cs typeface="Times New Roman"/>
              </a:rPr>
              <a:t>several next higher  layer</a:t>
            </a:r>
            <a:r>
              <a:rPr sz="3200" spc="-20" dirty="0">
                <a:latin typeface="Times New Roman"/>
                <a:cs typeface="Times New Roman"/>
              </a:rPr>
              <a:t> </a:t>
            </a:r>
            <a:r>
              <a:rPr sz="3200" dirty="0">
                <a:latin typeface="Times New Roman"/>
                <a:cs typeface="Times New Roman"/>
              </a:rPr>
              <a:t>protocols</a:t>
            </a:r>
          </a:p>
          <a:p>
            <a:pPr marL="469900" marR="5080" indent="-457200" algn="just">
              <a:lnSpc>
                <a:spcPct val="100000"/>
              </a:lnSpc>
              <a:spcBef>
                <a:spcPts val="770"/>
              </a:spcBef>
              <a:buFont typeface="Wingdings"/>
              <a:buChar char=""/>
              <a:tabLst>
                <a:tab pos="470534" algn="l"/>
              </a:tabLst>
            </a:pPr>
            <a:r>
              <a:rPr sz="3200" dirty="0">
                <a:solidFill>
                  <a:srgbClr val="0000CC"/>
                </a:solidFill>
                <a:latin typeface="Times New Roman"/>
                <a:cs typeface="Times New Roman"/>
              </a:rPr>
              <a:t>Demultiplexing – </a:t>
            </a:r>
            <a:r>
              <a:rPr sz="3200" dirty="0">
                <a:latin typeface="Times New Roman"/>
                <a:cs typeface="Times New Roman"/>
              </a:rPr>
              <a:t>a protocol can decapsulate  and deliver a packet </a:t>
            </a:r>
            <a:r>
              <a:rPr sz="3200" spc="-10" dirty="0">
                <a:latin typeface="Times New Roman"/>
                <a:cs typeface="Times New Roman"/>
              </a:rPr>
              <a:t>to </a:t>
            </a:r>
            <a:r>
              <a:rPr sz="3200" dirty="0">
                <a:latin typeface="Times New Roman"/>
                <a:cs typeface="Times New Roman"/>
              </a:rPr>
              <a:t>several next </a:t>
            </a:r>
            <a:r>
              <a:rPr sz="3200" spc="-5" dirty="0">
                <a:latin typeface="Times New Roman"/>
                <a:cs typeface="Times New Roman"/>
              </a:rPr>
              <a:t>higher  </a:t>
            </a:r>
            <a:r>
              <a:rPr sz="3200" dirty="0">
                <a:latin typeface="Times New Roman"/>
                <a:cs typeface="Times New Roman"/>
              </a:rPr>
              <a:t>layer</a:t>
            </a:r>
            <a:r>
              <a:rPr sz="3200" spc="-20" dirty="0">
                <a:latin typeface="Times New Roman"/>
                <a:cs typeface="Times New Roman"/>
              </a:rPr>
              <a:t> </a:t>
            </a:r>
            <a:r>
              <a:rPr sz="3200" dirty="0">
                <a:latin typeface="Times New Roman"/>
                <a:cs typeface="Times New Roman"/>
              </a:rPr>
              <a:t>protocols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LAN</a:t>
            </a:r>
            <a:endParaRPr lang="en-IN" dirty="0"/>
          </a:p>
        </p:txBody>
      </p:sp>
      <p:pic>
        <p:nvPicPr>
          <p:cNvPr id="1026" name="Picture 2" descr="Local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799"/>
            <a:ext cx="7391400" cy="563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627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474662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1.18: </a:t>
            </a:r>
            <a:r>
              <a:rPr sz="2000" spc="-5" dirty="0">
                <a:latin typeface="Times New Roman"/>
                <a:cs typeface="Times New Roman"/>
              </a:rPr>
              <a:t>Multiplexing </a:t>
            </a:r>
            <a:r>
              <a:rPr sz="2000" dirty="0">
                <a:latin typeface="Times New Roman"/>
                <a:cs typeface="Times New Roman"/>
              </a:rPr>
              <a:t>and</a:t>
            </a:r>
            <a:r>
              <a:rPr sz="2000" spc="-65" dirty="0">
                <a:latin typeface="Times New Roman"/>
                <a:cs typeface="Times New Roman"/>
              </a:rPr>
              <a:t> </a:t>
            </a:r>
            <a:r>
              <a:rPr sz="2000" spc="-5" dirty="0">
                <a:latin typeface="Times New Roman"/>
                <a:cs typeface="Times New Roman"/>
              </a:rPr>
              <a:t>demultiplexing</a:t>
            </a:r>
            <a:endParaRPr sz="2000" dirty="0">
              <a:latin typeface="Times New Roman"/>
              <a:cs typeface="Times New Roman"/>
            </a:endParaRPr>
          </a:p>
        </p:txBody>
      </p:sp>
      <p:sp>
        <p:nvSpPr>
          <p:cNvPr id="3" name="object 3"/>
          <p:cNvSpPr/>
          <p:nvPr/>
        </p:nvSpPr>
        <p:spPr>
          <a:xfrm>
            <a:off x="440436" y="2209800"/>
            <a:ext cx="3709416" cy="2547236"/>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4901184" y="2209800"/>
            <a:ext cx="3709416" cy="2547236"/>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317585" cy="677108"/>
          </a:xfrm>
        </p:spPr>
        <p:txBody>
          <a:bodyPr/>
          <a:lstStyle/>
          <a:p>
            <a:r>
              <a:rPr lang="en-IN" b="1" dirty="0">
                <a:latin typeface="Times New Roman"/>
                <a:cs typeface="Times New Roman"/>
              </a:rPr>
              <a:t>The OSI</a:t>
            </a:r>
            <a:r>
              <a:rPr lang="en-IN" b="1" spc="-85" dirty="0">
                <a:latin typeface="Times New Roman"/>
                <a:cs typeface="Times New Roman"/>
              </a:rPr>
              <a:t> </a:t>
            </a:r>
            <a:r>
              <a:rPr lang="en-IN" b="1" dirty="0">
                <a:latin typeface="Times New Roman"/>
                <a:cs typeface="Times New Roman"/>
              </a:rPr>
              <a:t>Model</a:t>
            </a:r>
            <a:endParaRPr lang="en-IN" b="1" dirty="0"/>
          </a:p>
        </p:txBody>
      </p:sp>
      <p:sp>
        <p:nvSpPr>
          <p:cNvPr id="5" name="Text Placeholder 4"/>
          <p:cNvSpPr>
            <a:spLocks noGrp="1"/>
          </p:cNvSpPr>
          <p:nvPr>
            <p:ph type="body" idx="1"/>
          </p:nvPr>
        </p:nvSpPr>
        <p:spPr>
          <a:xfrm>
            <a:off x="152400" y="914400"/>
            <a:ext cx="8991600" cy="5848833"/>
          </a:xfrm>
        </p:spPr>
        <p:txBody>
          <a:bodyPr/>
          <a:lstStyle/>
          <a:p>
            <a:pPr marL="12700" marR="11430" algn="just">
              <a:lnSpc>
                <a:spcPct val="100000"/>
              </a:lnSpc>
              <a:spcBef>
                <a:spcPts val="95"/>
              </a:spcBef>
            </a:pPr>
            <a:r>
              <a:rPr lang="en-US" sz="2800" spc="-5" dirty="0">
                <a:solidFill>
                  <a:schemeClr val="tx1"/>
                </a:solidFill>
              </a:rPr>
              <a:t>Established in </a:t>
            </a:r>
            <a:r>
              <a:rPr lang="en-US" sz="2800" dirty="0">
                <a:solidFill>
                  <a:schemeClr val="tx1"/>
                </a:solidFill>
              </a:rPr>
              <a:t>1947, </a:t>
            </a:r>
            <a:r>
              <a:rPr lang="en-US" sz="2800" b="1" spc="-5" dirty="0">
                <a:solidFill>
                  <a:schemeClr val="tx1"/>
                </a:solidFill>
              </a:rPr>
              <a:t>ISO (International Organization  </a:t>
            </a:r>
            <a:r>
              <a:rPr lang="en-US" sz="2800" b="1" dirty="0">
                <a:solidFill>
                  <a:schemeClr val="tx1"/>
                </a:solidFill>
              </a:rPr>
              <a:t>for </a:t>
            </a:r>
            <a:r>
              <a:rPr lang="en-US" sz="2800" b="1" spc="-5" dirty="0">
                <a:solidFill>
                  <a:schemeClr val="tx1"/>
                </a:solidFill>
              </a:rPr>
              <a:t>Standardization) </a:t>
            </a:r>
            <a:r>
              <a:rPr lang="en-US" sz="2800" spc="-5" dirty="0">
                <a:solidFill>
                  <a:schemeClr val="tx1"/>
                </a:solidFill>
              </a:rPr>
              <a:t>is a multinational </a:t>
            </a:r>
            <a:r>
              <a:rPr lang="en-US" sz="2800" dirty="0">
                <a:solidFill>
                  <a:schemeClr val="tx1"/>
                </a:solidFill>
              </a:rPr>
              <a:t>body </a:t>
            </a:r>
            <a:r>
              <a:rPr lang="en-US" sz="2800" spc="-5" dirty="0">
                <a:solidFill>
                  <a:schemeClr val="tx1"/>
                </a:solidFill>
              </a:rPr>
              <a:t>dedicated  to worldwide agreement </a:t>
            </a:r>
            <a:r>
              <a:rPr lang="en-US" sz="2800" dirty="0">
                <a:solidFill>
                  <a:schemeClr val="tx1"/>
                </a:solidFill>
              </a:rPr>
              <a:t>on </a:t>
            </a:r>
            <a:r>
              <a:rPr lang="en-US" sz="2800" spc="-5" dirty="0">
                <a:solidFill>
                  <a:schemeClr val="tx1"/>
                </a:solidFill>
              </a:rPr>
              <a:t>international standards. </a:t>
            </a:r>
            <a:r>
              <a:rPr lang="en-US" sz="2800" spc="-10" dirty="0">
                <a:solidFill>
                  <a:schemeClr val="tx1"/>
                </a:solidFill>
              </a:rPr>
              <a:t>An  </a:t>
            </a:r>
            <a:r>
              <a:rPr lang="en-US" sz="2800" spc="-5" dirty="0">
                <a:solidFill>
                  <a:schemeClr val="tx1"/>
                </a:solidFill>
              </a:rPr>
              <a:t>ISO standard that covers all </a:t>
            </a:r>
            <a:r>
              <a:rPr lang="en-US" sz="2800" spc="-10" dirty="0">
                <a:solidFill>
                  <a:schemeClr val="tx1"/>
                </a:solidFill>
              </a:rPr>
              <a:t>aspects </a:t>
            </a:r>
            <a:r>
              <a:rPr lang="en-US" sz="2800" spc="-5" dirty="0">
                <a:solidFill>
                  <a:schemeClr val="tx1"/>
                </a:solidFill>
              </a:rPr>
              <a:t>of network  communications is </a:t>
            </a:r>
            <a:r>
              <a:rPr lang="en-US" sz="2800" dirty="0">
                <a:solidFill>
                  <a:schemeClr val="tx1"/>
                </a:solidFill>
              </a:rPr>
              <a:t>the </a:t>
            </a:r>
            <a:r>
              <a:rPr lang="en-US" sz="2800" b="1" spc="-5" dirty="0">
                <a:solidFill>
                  <a:schemeClr val="tx1"/>
                </a:solidFill>
              </a:rPr>
              <a:t>Open Systems Interconnection  (OSI) </a:t>
            </a:r>
            <a:r>
              <a:rPr lang="en-US" sz="2800" spc="-5" dirty="0">
                <a:solidFill>
                  <a:schemeClr val="tx1"/>
                </a:solidFill>
              </a:rPr>
              <a:t>model. </a:t>
            </a:r>
            <a:r>
              <a:rPr lang="en-US" sz="2800" dirty="0">
                <a:solidFill>
                  <a:schemeClr val="tx1"/>
                </a:solidFill>
              </a:rPr>
              <a:t>It </a:t>
            </a:r>
            <a:r>
              <a:rPr lang="en-US" sz="2800" spc="-5" dirty="0">
                <a:solidFill>
                  <a:schemeClr val="tx1"/>
                </a:solidFill>
              </a:rPr>
              <a:t>was first </a:t>
            </a:r>
            <a:r>
              <a:rPr lang="en-US" sz="2800" dirty="0">
                <a:solidFill>
                  <a:schemeClr val="tx1"/>
                </a:solidFill>
              </a:rPr>
              <a:t>introduced </a:t>
            </a:r>
            <a:r>
              <a:rPr lang="en-US" sz="2800" spc="-5" dirty="0">
                <a:solidFill>
                  <a:schemeClr val="tx1"/>
                </a:solidFill>
              </a:rPr>
              <a:t>in </a:t>
            </a:r>
            <a:r>
              <a:rPr lang="en-US" sz="2800" dirty="0">
                <a:solidFill>
                  <a:schemeClr val="tx1"/>
                </a:solidFill>
              </a:rPr>
              <a:t>the </a:t>
            </a:r>
            <a:r>
              <a:rPr lang="en-US" sz="2800" spc="-5" dirty="0">
                <a:solidFill>
                  <a:schemeClr val="tx1"/>
                </a:solidFill>
              </a:rPr>
              <a:t>late</a:t>
            </a:r>
            <a:r>
              <a:rPr lang="en-US" sz="2800" spc="-20" dirty="0">
                <a:solidFill>
                  <a:schemeClr val="tx1"/>
                </a:solidFill>
              </a:rPr>
              <a:t> </a:t>
            </a:r>
            <a:r>
              <a:rPr lang="en-US" sz="2800" dirty="0">
                <a:solidFill>
                  <a:schemeClr val="tx1"/>
                </a:solidFill>
              </a:rPr>
              <a:t>1970s.</a:t>
            </a:r>
          </a:p>
          <a:p>
            <a:pPr marL="12700" marR="12065" indent="914400">
              <a:lnSpc>
                <a:spcPct val="100000"/>
              </a:lnSpc>
            </a:pPr>
            <a:r>
              <a:rPr lang="en-US" sz="2800" spc="-5" dirty="0">
                <a:solidFill>
                  <a:schemeClr val="tx1"/>
                </a:solidFill>
              </a:rPr>
              <a:t>- Open : </a:t>
            </a:r>
            <a:r>
              <a:rPr lang="en-US" sz="2800" spc="-65" dirty="0">
                <a:solidFill>
                  <a:schemeClr val="tx1"/>
                </a:solidFill>
              </a:rPr>
              <a:t>Two </a:t>
            </a:r>
            <a:r>
              <a:rPr lang="en-US" sz="2800" spc="-10" dirty="0">
                <a:solidFill>
                  <a:schemeClr val="tx1"/>
                </a:solidFill>
              </a:rPr>
              <a:t>different </a:t>
            </a:r>
            <a:r>
              <a:rPr lang="en-US" sz="2800" spc="-5" dirty="0">
                <a:solidFill>
                  <a:schemeClr val="tx1"/>
                </a:solidFill>
              </a:rPr>
              <a:t>systems </a:t>
            </a:r>
            <a:r>
              <a:rPr lang="en-US" sz="2800" spc="-10" dirty="0">
                <a:solidFill>
                  <a:schemeClr val="tx1"/>
                </a:solidFill>
              </a:rPr>
              <a:t>can </a:t>
            </a:r>
            <a:r>
              <a:rPr lang="en-US" sz="2800" spc="-5" dirty="0">
                <a:solidFill>
                  <a:schemeClr val="tx1"/>
                </a:solidFill>
              </a:rPr>
              <a:t>communicate  regardless </a:t>
            </a:r>
            <a:r>
              <a:rPr lang="en-US" sz="2800" dirty="0">
                <a:solidFill>
                  <a:schemeClr val="tx1"/>
                </a:solidFill>
              </a:rPr>
              <a:t>of </a:t>
            </a:r>
            <a:r>
              <a:rPr lang="en-US" sz="2800" spc="-5" dirty="0">
                <a:solidFill>
                  <a:schemeClr val="tx1"/>
                </a:solidFill>
              </a:rPr>
              <a:t>their </a:t>
            </a:r>
            <a:r>
              <a:rPr lang="en-US" sz="2800" dirty="0">
                <a:solidFill>
                  <a:schemeClr val="tx1"/>
                </a:solidFill>
              </a:rPr>
              <a:t>underlying</a:t>
            </a:r>
            <a:r>
              <a:rPr lang="en-US" sz="2800" spc="-20" dirty="0">
                <a:solidFill>
                  <a:schemeClr val="tx1"/>
                </a:solidFill>
              </a:rPr>
              <a:t> </a:t>
            </a:r>
            <a:r>
              <a:rPr lang="en-US" sz="2800" spc="-5" dirty="0">
                <a:solidFill>
                  <a:schemeClr val="tx1"/>
                </a:solidFill>
              </a:rPr>
              <a:t>architecture</a:t>
            </a:r>
            <a:endParaRPr lang="en-US" sz="2800" dirty="0">
              <a:solidFill>
                <a:schemeClr val="tx1"/>
              </a:solidFill>
            </a:endParaRPr>
          </a:p>
          <a:p>
            <a:pPr marL="760730" indent="-513080">
              <a:lnSpc>
                <a:spcPct val="100000"/>
              </a:lnSpc>
              <a:spcBef>
                <a:spcPts val="1455"/>
              </a:spcBef>
              <a:buFont typeface="Wingdings"/>
              <a:buChar char=""/>
              <a:tabLst>
                <a:tab pos="760730" algn="l"/>
                <a:tab pos="761365" algn="l"/>
              </a:tabLst>
            </a:pPr>
            <a:r>
              <a:rPr lang="en-US" sz="1800" spc="-5" dirty="0">
                <a:solidFill>
                  <a:schemeClr val="tx1"/>
                </a:solidFill>
              </a:rPr>
              <a:t>OSI versus TCP/IP: </a:t>
            </a:r>
            <a:r>
              <a:rPr lang="en-US" sz="1800" dirty="0">
                <a:solidFill>
                  <a:schemeClr val="tx1"/>
                </a:solidFill>
              </a:rPr>
              <a:t>2 layers are</a:t>
            </a:r>
            <a:r>
              <a:rPr lang="en-US" sz="1800" spc="-35" dirty="0">
                <a:solidFill>
                  <a:schemeClr val="tx1"/>
                </a:solidFill>
              </a:rPr>
              <a:t> </a:t>
            </a:r>
            <a:r>
              <a:rPr lang="en-US" sz="1800" spc="-5" dirty="0">
                <a:solidFill>
                  <a:schemeClr val="tx1"/>
                </a:solidFill>
              </a:rPr>
              <a:t>missing</a:t>
            </a:r>
            <a:endParaRPr lang="en-US" sz="1800" dirty="0">
              <a:solidFill>
                <a:schemeClr val="tx1"/>
              </a:solidFill>
            </a:endParaRPr>
          </a:p>
          <a:p>
            <a:pPr marL="704850" marR="5080" lvl="1">
              <a:lnSpc>
                <a:spcPct val="100000"/>
              </a:lnSpc>
              <a:buChar char="-"/>
              <a:tabLst>
                <a:tab pos="843915" algn="l"/>
              </a:tabLst>
            </a:pPr>
            <a:r>
              <a:rPr lang="en-US" spc="-5" dirty="0">
                <a:solidFill>
                  <a:schemeClr val="tx1"/>
                </a:solidFill>
                <a:latin typeface="Times New Roman"/>
                <a:cs typeface="Times New Roman"/>
              </a:rPr>
              <a:t>some </a:t>
            </a:r>
            <a:r>
              <a:rPr lang="en-US" dirty="0">
                <a:solidFill>
                  <a:schemeClr val="tx1"/>
                </a:solidFill>
                <a:latin typeface="Times New Roman"/>
                <a:cs typeface="Times New Roman"/>
              </a:rPr>
              <a:t>functionalities of </a:t>
            </a:r>
            <a:r>
              <a:rPr lang="en-US" spc="-5" dirty="0">
                <a:solidFill>
                  <a:schemeClr val="tx1"/>
                </a:solidFill>
                <a:latin typeface="Times New Roman"/>
                <a:cs typeface="Times New Roman"/>
              </a:rPr>
              <a:t>session layer </a:t>
            </a:r>
            <a:r>
              <a:rPr lang="en-US" spc="-10" dirty="0">
                <a:solidFill>
                  <a:schemeClr val="tx1"/>
                </a:solidFill>
                <a:latin typeface="Times New Roman"/>
                <a:cs typeface="Times New Roman"/>
              </a:rPr>
              <a:t>may </a:t>
            </a:r>
            <a:r>
              <a:rPr lang="en-US" dirty="0">
                <a:solidFill>
                  <a:schemeClr val="tx1"/>
                </a:solidFill>
                <a:latin typeface="Times New Roman"/>
                <a:cs typeface="Times New Roman"/>
              </a:rPr>
              <a:t>be </a:t>
            </a:r>
            <a:r>
              <a:rPr lang="en-US" spc="-5" dirty="0">
                <a:solidFill>
                  <a:schemeClr val="tx1"/>
                </a:solidFill>
                <a:latin typeface="Times New Roman"/>
                <a:cs typeface="Times New Roman"/>
              </a:rPr>
              <a:t>available </a:t>
            </a:r>
            <a:r>
              <a:rPr lang="en-US" dirty="0">
                <a:solidFill>
                  <a:schemeClr val="tx1"/>
                </a:solidFill>
                <a:latin typeface="Times New Roman"/>
                <a:cs typeface="Times New Roman"/>
              </a:rPr>
              <a:t>in </a:t>
            </a:r>
            <a:r>
              <a:rPr lang="en-US" spc="-5" dirty="0">
                <a:solidFill>
                  <a:schemeClr val="tx1"/>
                </a:solidFill>
                <a:latin typeface="Times New Roman"/>
                <a:cs typeface="Times New Roman"/>
              </a:rPr>
              <a:t>some </a:t>
            </a:r>
            <a:r>
              <a:rPr lang="en-US" dirty="0">
                <a:solidFill>
                  <a:schemeClr val="tx1"/>
                </a:solidFill>
                <a:latin typeface="Times New Roman"/>
                <a:cs typeface="Times New Roman"/>
              </a:rPr>
              <a:t>of the </a:t>
            </a:r>
            <a:r>
              <a:rPr lang="en-US" spc="-5" dirty="0">
                <a:solidFill>
                  <a:schemeClr val="tx1"/>
                </a:solidFill>
                <a:latin typeface="Times New Roman"/>
                <a:cs typeface="Times New Roman"/>
              </a:rPr>
              <a:t>transport  </a:t>
            </a:r>
            <a:r>
              <a:rPr lang="en-US" spc="5" dirty="0">
                <a:solidFill>
                  <a:schemeClr val="tx1"/>
                </a:solidFill>
                <a:latin typeface="Times New Roman"/>
                <a:cs typeface="Times New Roman"/>
              </a:rPr>
              <a:t>layer</a:t>
            </a:r>
            <a:r>
              <a:rPr lang="en-US" spc="-40" dirty="0">
                <a:solidFill>
                  <a:schemeClr val="tx1"/>
                </a:solidFill>
                <a:latin typeface="Times New Roman"/>
                <a:cs typeface="Times New Roman"/>
              </a:rPr>
              <a:t> </a:t>
            </a:r>
            <a:r>
              <a:rPr lang="en-US" dirty="0">
                <a:solidFill>
                  <a:schemeClr val="tx1"/>
                </a:solidFill>
                <a:latin typeface="Times New Roman"/>
                <a:cs typeface="Times New Roman"/>
              </a:rPr>
              <a:t>protocol</a:t>
            </a:r>
          </a:p>
          <a:p>
            <a:pPr marL="836930" lvl="1" indent="-132080">
              <a:lnSpc>
                <a:spcPct val="100000"/>
              </a:lnSpc>
              <a:spcBef>
                <a:spcPts val="5"/>
              </a:spcBef>
              <a:buChar char="-"/>
              <a:tabLst>
                <a:tab pos="837565" algn="l"/>
              </a:tabLst>
            </a:pPr>
            <a:r>
              <a:rPr lang="en-US" dirty="0">
                <a:solidFill>
                  <a:schemeClr val="tx1"/>
                </a:solidFill>
                <a:latin typeface="Times New Roman"/>
                <a:cs typeface="Times New Roman"/>
              </a:rPr>
              <a:t>application </a:t>
            </a:r>
            <a:r>
              <a:rPr lang="en-US" spc="5" dirty="0">
                <a:solidFill>
                  <a:schemeClr val="tx1"/>
                </a:solidFill>
                <a:latin typeface="Times New Roman"/>
                <a:cs typeface="Times New Roman"/>
              </a:rPr>
              <a:t>layer </a:t>
            </a:r>
            <a:r>
              <a:rPr lang="en-US" dirty="0">
                <a:solidFill>
                  <a:schemeClr val="tx1"/>
                </a:solidFill>
                <a:latin typeface="Times New Roman"/>
                <a:cs typeface="Times New Roman"/>
              </a:rPr>
              <a:t>is </a:t>
            </a:r>
            <a:r>
              <a:rPr lang="en-US" spc="-5" dirty="0">
                <a:solidFill>
                  <a:schemeClr val="tx1"/>
                </a:solidFill>
                <a:latin typeface="Times New Roman"/>
                <a:cs typeface="Times New Roman"/>
              </a:rPr>
              <a:t>not </a:t>
            </a:r>
            <a:r>
              <a:rPr lang="en-US" dirty="0">
                <a:solidFill>
                  <a:schemeClr val="tx1"/>
                </a:solidFill>
                <a:latin typeface="Times New Roman"/>
                <a:cs typeface="Times New Roman"/>
              </a:rPr>
              <a:t>just </a:t>
            </a:r>
            <a:r>
              <a:rPr lang="en-US" spc="-5" dirty="0">
                <a:solidFill>
                  <a:schemeClr val="tx1"/>
                </a:solidFill>
                <a:latin typeface="Times New Roman"/>
                <a:cs typeface="Times New Roman"/>
              </a:rPr>
              <a:t>one </a:t>
            </a:r>
            <a:r>
              <a:rPr lang="en-US" dirty="0">
                <a:solidFill>
                  <a:schemeClr val="tx1"/>
                </a:solidFill>
                <a:latin typeface="Times New Roman"/>
                <a:cs typeface="Times New Roman"/>
              </a:rPr>
              <a:t>piece, </a:t>
            </a:r>
            <a:r>
              <a:rPr lang="en-US" spc="-5" dirty="0">
                <a:solidFill>
                  <a:schemeClr val="tx1"/>
                </a:solidFill>
                <a:latin typeface="Times New Roman"/>
                <a:cs typeface="Times New Roman"/>
              </a:rPr>
              <a:t>many </a:t>
            </a:r>
            <a:r>
              <a:rPr lang="en-US" dirty="0">
                <a:solidFill>
                  <a:schemeClr val="tx1"/>
                </a:solidFill>
                <a:latin typeface="Times New Roman"/>
                <a:cs typeface="Times New Roman"/>
              </a:rPr>
              <a:t>applications could </a:t>
            </a:r>
            <a:r>
              <a:rPr lang="en-US" spc="-5" dirty="0">
                <a:solidFill>
                  <a:schemeClr val="tx1"/>
                </a:solidFill>
                <a:latin typeface="Times New Roman"/>
                <a:cs typeface="Times New Roman"/>
              </a:rPr>
              <a:t>be</a:t>
            </a:r>
            <a:r>
              <a:rPr lang="en-US" spc="-105" dirty="0">
                <a:solidFill>
                  <a:schemeClr val="tx1"/>
                </a:solidFill>
                <a:latin typeface="Times New Roman"/>
                <a:cs typeface="Times New Roman"/>
              </a:rPr>
              <a:t> </a:t>
            </a:r>
            <a:r>
              <a:rPr lang="en-US" dirty="0">
                <a:solidFill>
                  <a:schemeClr val="tx1"/>
                </a:solidFill>
                <a:latin typeface="Times New Roman"/>
                <a:cs typeface="Times New Roman"/>
              </a:rPr>
              <a:t>there.</a:t>
            </a:r>
          </a:p>
          <a:p>
            <a:endParaRPr lang="en-IN" dirty="0"/>
          </a:p>
        </p:txBody>
      </p:sp>
    </p:spTree>
    <p:extLst>
      <p:ext uri="{BB962C8B-B14F-4D97-AF65-F5344CB8AC3E}">
        <p14:creationId xmlns:p14="http://schemas.microsoft.com/office/powerpoint/2010/main" val="328655324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29540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1.19: </a:t>
            </a:r>
            <a:r>
              <a:rPr sz="2000" dirty="0">
                <a:latin typeface="Times New Roman"/>
                <a:cs typeface="Times New Roman"/>
              </a:rPr>
              <a:t>The </a:t>
            </a:r>
            <a:r>
              <a:rPr sz="2000" spc="-5" dirty="0">
                <a:latin typeface="Times New Roman"/>
                <a:cs typeface="Times New Roman"/>
              </a:rPr>
              <a:t>OSI</a:t>
            </a:r>
            <a:r>
              <a:rPr sz="2000" spc="-150" dirty="0">
                <a:latin typeface="Times New Roman"/>
                <a:cs typeface="Times New Roman"/>
              </a:rPr>
              <a:t> </a:t>
            </a:r>
            <a:r>
              <a:rPr sz="2000" spc="-5" dirty="0">
                <a:latin typeface="Times New Roman"/>
                <a:cs typeface="Times New Roman"/>
              </a:rPr>
              <a:t>model</a:t>
            </a:r>
            <a:endParaRPr sz="2000" dirty="0">
              <a:latin typeface="Times New Roman"/>
              <a:cs typeface="Times New Roman"/>
            </a:endParaRPr>
          </a:p>
        </p:txBody>
      </p:sp>
      <p:sp>
        <p:nvSpPr>
          <p:cNvPr id="3" name="object 3"/>
          <p:cNvSpPr/>
          <p:nvPr/>
        </p:nvSpPr>
        <p:spPr>
          <a:xfrm>
            <a:off x="1048511" y="1217675"/>
            <a:ext cx="7181088" cy="4878324"/>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5636260" cy="320601"/>
          </a:xfrm>
          <a:prstGeom prst="rect">
            <a:avLst/>
          </a:prstGeom>
        </p:spPr>
        <p:txBody>
          <a:bodyPr vert="horz" wrap="square" lIns="0" tIns="12700" rIns="0" bIns="0" rtlCol="0">
            <a:spAutoFit/>
          </a:bodyPr>
          <a:lstStyle/>
          <a:p>
            <a:pPr marL="12700">
              <a:lnSpc>
                <a:spcPct val="100000"/>
              </a:lnSpc>
              <a:spcBef>
                <a:spcPts val="100"/>
              </a:spcBef>
            </a:pPr>
            <a:r>
              <a:rPr sz="2000" b="1" dirty="0" smtClean="0">
                <a:latin typeface="Times New Roman"/>
                <a:cs typeface="Times New Roman"/>
              </a:rPr>
              <a:t>TCP/IP </a:t>
            </a:r>
            <a:r>
              <a:rPr sz="2000" b="1" dirty="0">
                <a:latin typeface="Times New Roman"/>
                <a:cs typeface="Times New Roman"/>
              </a:rPr>
              <a:t>and OSI</a:t>
            </a:r>
            <a:r>
              <a:rPr sz="2000" b="1" spc="-245" dirty="0">
                <a:latin typeface="Times New Roman"/>
                <a:cs typeface="Times New Roman"/>
              </a:rPr>
              <a:t> </a:t>
            </a:r>
            <a:r>
              <a:rPr sz="2000" b="1" spc="-5" dirty="0">
                <a:latin typeface="Times New Roman"/>
                <a:cs typeface="Times New Roman"/>
              </a:rPr>
              <a:t>model</a:t>
            </a:r>
            <a:endParaRPr sz="2000" b="1" dirty="0">
              <a:latin typeface="Times New Roman"/>
              <a:cs typeface="Times New Roman"/>
            </a:endParaRPr>
          </a:p>
        </p:txBody>
      </p:sp>
      <p:sp>
        <p:nvSpPr>
          <p:cNvPr id="3" name="object 3"/>
          <p:cNvSpPr/>
          <p:nvPr/>
        </p:nvSpPr>
        <p:spPr>
          <a:xfrm>
            <a:off x="1066800" y="1447800"/>
            <a:ext cx="7417308" cy="4527281"/>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latin typeface="Times New Roman"/>
                <a:cs typeface="Times New Roman"/>
              </a:rPr>
              <a:t>The OSI</a:t>
            </a:r>
            <a:r>
              <a:rPr lang="en-IN" b="1" spc="-100" dirty="0">
                <a:latin typeface="Times New Roman"/>
                <a:cs typeface="Times New Roman"/>
              </a:rPr>
              <a:t> </a:t>
            </a:r>
            <a:r>
              <a:rPr lang="en-IN" b="1" dirty="0">
                <a:latin typeface="Times New Roman"/>
                <a:cs typeface="Times New Roman"/>
              </a:rPr>
              <a:t>Model</a:t>
            </a:r>
            <a:endParaRPr lang="en-IN" b="1" dirty="0"/>
          </a:p>
        </p:txBody>
      </p:sp>
      <p:sp>
        <p:nvSpPr>
          <p:cNvPr id="4" name="Text Placeholder 3"/>
          <p:cNvSpPr>
            <a:spLocks noGrp="1"/>
          </p:cNvSpPr>
          <p:nvPr>
            <p:ph type="body" idx="1"/>
          </p:nvPr>
        </p:nvSpPr>
        <p:spPr>
          <a:xfrm>
            <a:off x="152400" y="1371601"/>
            <a:ext cx="8991600" cy="4806858"/>
          </a:xfrm>
        </p:spPr>
        <p:txBody>
          <a:bodyPr/>
          <a:lstStyle/>
          <a:p>
            <a:pPr marL="574040" indent="-559435">
              <a:lnSpc>
                <a:spcPct val="100000"/>
              </a:lnSpc>
              <a:spcBef>
                <a:spcPts val="860"/>
              </a:spcBef>
              <a:buFont typeface="Wingdings"/>
              <a:buChar char=""/>
              <a:tabLst>
                <a:tab pos="574040" algn="l"/>
                <a:tab pos="574675" algn="l"/>
              </a:tabLst>
            </a:pPr>
            <a:r>
              <a:rPr lang="en-US" dirty="0"/>
              <a:t>Lack of OSI </a:t>
            </a:r>
            <a:r>
              <a:rPr lang="en-US" spc="-30" dirty="0"/>
              <a:t>Model’s</a:t>
            </a:r>
            <a:r>
              <a:rPr lang="en-US" spc="-55" dirty="0"/>
              <a:t> </a:t>
            </a:r>
            <a:r>
              <a:rPr lang="en-US" dirty="0"/>
              <a:t>Success</a:t>
            </a:r>
          </a:p>
          <a:p>
            <a:pPr marL="471805" marR="7620" lvl="1">
              <a:lnSpc>
                <a:spcPct val="100000"/>
              </a:lnSpc>
              <a:spcBef>
                <a:spcPts val="855"/>
              </a:spcBef>
              <a:buClr>
                <a:srgbClr val="0000CC"/>
              </a:buClr>
              <a:buChar char="-"/>
              <a:tabLst>
                <a:tab pos="751205" algn="l"/>
              </a:tabLst>
            </a:pPr>
            <a:r>
              <a:rPr lang="en-US" sz="3600" dirty="0">
                <a:latin typeface="Times New Roman"/>
                <a:cs typeface="Times New Roman"/>
              </a:rPr>
              <a:t>TCP/IP </a:t>
            </a:r>
            <a:r>
              <a:rPr lang="en-US" sz="3600" spc="-5" dirty="0">
                <a:latin typeface="Times New Roman"/>
                <a:cs typeface="Times New Roman"/>
              </a:rPr>
              <a:t>in </a:t>
            </a:r>
            <a:r>
              <a:rPr lang="en-US" sz="3600" b="1" dirty="0">
                <a:latin typeface="Times New Roman"/>
                <a:cs typeface="Times New Roman"/>
              </a:rPr>
              <a:t>already </a:t>
            </a:r>
            <a:r>
              <a:rPr lang="en-US" sz="3600" b="1" spc="-5" dirty="0">
                <a:latin typeface="Times New Roman"/>
                <a:cs typeface="Times New Roman"/>
              </a:rPr>
              <a:t>implemented, </a:t>
            </a:r>
            <a:r>
              <a:rPr lang="en-US" sz="3600" dirty="0">
                <a:latin typeface="Times New Roman"/>
                <a:cs typeface="Times New Roman"/>
              </a:rPr>
              <a:t>up and  </a:t>
            </a:r>
            <a:r>
              <a:rPr lang="en-US" sz="3600" dirty="0" smtClean="0">
                <a:latin typeface="Times New Roman"/>
                <a:cs typeface="Times New Roman"/>
              </a:rPr>
              <a:t>running.</a:t>
            </a:r>
            <a:endParaRPr lang="en-US" sz="3600" dirty="0">
              <a:latin typeface="Times New Roman"/>
              <a:cs typeface="Times New Roman"/>
            </a:endParaRPr>
          </a:p>
          <a:p>
            <a:pPr marL="471805" marR="8255" lvl="1">
              <a:lnSpc>
                <a:spcPct val="100000"/>
              </a:lnSpc>
              <a:spcBef>
                <a:spcPts val="865"/>
              </a:spcBef>
              <a:buChar char="-"/>
              <a:tabLst>
                <a:tab pos="820419" algn="l"/>
                <a:tab pos="821055" algn="l"/>
                <a:tab pos="2719705" algn="l"/>
                <a:tab pos="3449954" algn="l"/>
                <a:tab pos="4968240" algn="l"/>
                <a:tab pos="5824855" algn="l"/>
              </a:tabLst>
            </a:pPr>
            <a:r>
              <a:rPr lang="en-US" sz="3600" b="1" dirty="0">
                <a:latin typeface="Times New Roman"/>
                <a:cs typeface="Times New Roman"/>
              </a:rPr>
              <a:t>protocols</a:t>
            </a:r>
            <a:r>
              <a:rPr lang="en-US" sz="3600" dirty="0">
                <a:latin typeface="Times New Roman"/>
                <a:cs typeface="Times New Roman"/>
              </a:rPr>
              <a:t>	for	</a:t>
            </a:r>
            <a:r>
              <a:rPr lang="en-US" sz="3600" spc="-5" dirty="0">
                <a:latin typeface="Times New Roman"/>
                <a:cs typeface="Times New Roman"/>
              </a:rPr>
              <a:t>se</a:t>
            </a:r>
            <a:r>
              <a:rPr lang="en-US" sz="3600" dirty="0">
                <a:latin typeface="Times New Roman"/>
                <a:cs typeface="Times New Roman"/>
              </a:rPr>
              <a:t>s</a:t>
            </a:r>
            <a:r>
              <a:rPr lang="en-US" sz="3600" spc="-5" dirty="0">
                <a:latin typeface="Times New Roman"/>
                <a:cs typeface="Times New Roman"/>
              </a:rPr>
              <a:t>sion</a:t>
            </a:r>
            <a:r>
              <a:rPr lang="en-US" sz="3600" dirty="0">
                <a:latin typeface="Times New Roman"/>
                <a:cs typeface="Times New Roman"/>
              </a:rPr>
              <a:t>	and	pr</a:t>
            </a:r>
            <a:r>
              <a:rPr lang="en-US" sz="3600" spc="5" dirty="0">
                <a:latin typeface="Times New Roman"/>
                <a:cs typeface="Times New Roman"/>
              </a:rPr>
              <a:t>e</a:t>
            </a:r>
            <a:r>
              <a:rPr lang="en-US" sz="3600" dirty="0">
                <a:latin typeface="Times New Roman"/>
                <a:cs typeface="Times New Roman"/>
              </a:rPr>
              <a:t>sentat</a:t>
            </a:r>
            <a:r>
              <a:rPr lang="en-US" sz="3600" spc="-15" dirty="0">
                <a:latin typeface="Times New Roman"/>
                <a:cs typeface="Times New Roman"/>
              </a:rPr>
              <a:t>i</a:t>
            </a:r>
            <a:r>
              <a:rPr lang="en-US" sz="3600" spc="5" dirty="0">
                <a:latin typeface="Times New Roman"/>
                <a:cs typeface="Times New Roman"/>
              </a:rPr>
              <a:t>o</a:t>
            </a:r>
            <a:r>
              <a:rPr lang="en-US" sz="3600" dirty="0">
                <a:latin typeface="Times New Roman"/>
                <a:cs typeface="Times New Roman"/>
              </a:rPr>
              <a:t>n  layers are </a:t>
            </a:r>
            <a:r>
              <a:rPr lang="en-US" sz="3600" b="1" dirty="0">
                <a:latin typeface="Times New Roman"/>
                <a:cs typeface="Times New Roman"/>
              </a:rPr>
              <a:t>not</a:t>
            </a:r>
            <a:r>
              <a:rPr lang="en-US" sz="3600" dirty="0">
                <a:latin typeface="Times New Roman"/>
                <a:cs typeface="Times New Roman"/>
              </a:rPr>
              <a:t> </a:t>
            </a:r>
            <a:r>
              <a:rPr lang="en-US" sz="3600" b="1" spc="-5" dirty="0">
                <a:latin typeface="Times New Roman"/>
                <a:cs typeface="Times New Roman"/>
              </a:rPr>
              <a:t>clearly</a:t>
            </a:r>
            <a:r>
              <a:rPr lang="en-US" sz="3600" b="1" spc="5" dirty="0">
                <a:latin typeface="Times New Roman"/>
                <a:cs typeface="Times New Roman"/>
              </a:rPr>
              <a:t> </a:t>
            </a:r>
            <a:r>
              <a:rPr lang="en-US" sz="3600" b="1" dirty="0" smtClean="0">
                <a:latin typeface="Times New Roman"/>
                <a:cs typeface="Times New Roman"/>
              </a:rPr>
              <a:t>defined.</a:t>
            </a:r>
            <a:endParaRPr lang="en-US" sz="3600" b="1" dirty="0">
              <a:latin typeface="Times New Roman"/>
              <a:cs typeface="Times New Roman"/>
            </a:endParaRPr>
          </a:p>
          <a:p>
            <a:pPr marL="471805" marR="5080" lvl="1">
              <a:lnSpc>
                <a:spcPct val="100000"/>
              </a:lnSpc>
              <a:spcBef>
                <a:spcPts val="865"/>
              </a:spcBef>
              <a:buChar char="-"/>
              <a:tabLst>
                <a:tab pos="770890" algn="l"/>
              </a:tabLst>
            </a:pPr>
            <a:r>
              <a:rPr lang="en-US" sz="3600" b="1" spc="-5" dirty="0">
                <a:latin typeface="Times New Roman"/>
                <a:cs typeface="Times New Roman"/>
              </a:rPr>
              <a:t>not </a:t>
            </a:r>
            <a:r>
              <a:rPr lang="en-US" sz="3600" b="1" dirty="0">
                <a:latin typeface="Times New Roman"/>
                <a:cs typeface="Times New Roman"/>
              </a:rPr>
              <a:t>a significant </a:t>
            </a:r>
            <a:r>
              <a:rPr lang="en-US" sz="3600" b="1" spc="-5" dirty="0">
                <a:latin typeface="Times New Roman"/>
                <a:cs typeface="Times New Roman"/>
              </a:rPr>
              <a:t>performance </a:t>
            </a:r>
            <a:r>
              <a:rPr lang="en-US" sz="3600" dirty="0">
                <a:latin typeface="Times New Roman"/>
                <a:cs typeface="Times New Roman"/>
              </a:rPr>
              <a:t>boost for  </a:t>
            </a:r>
            <a:r>
              <a:rPr lang="en-US" sz="3600" spc="-5" dirty="0">
                <a:latin typeface="Times New Roman"/>
                <a:cs typeface="Times New Roman"/>
              </a:rPr>
              <a:t>switch</a:t>
            </a:r>
            <a:r>
              <a:rPr lang="en-US" sz="3600" spc="-10" dirty="0">
                <a:latin typeface="Times New Roman"/>
                <a:cs typeface="Times New Roman"/>
              </a:rPr>
              <a:t> </a:t>
            </a:r>
            <a:r>
              <a:rPr lang="en-US" sz="3600" dirty="0" smtClean="0">
                <a:latin typeface="Times New Roman"/>
                <a:cs typeface="Times New Roman"/>
              </a:rPr>
              <a:t>over.</a:t>
            </a:r>
            <a:endParaRPr lang="en-US" sz="3600" dirty="0">
              <a:latin typeface="Times New Roman"/>
              <a:cs typeface="Times New Roman"/>
            </a:endParaRPr>
          </a:p>
          <a:p>
            <a:endParaRPr lang="en-IN" dirty="0"/>
          </a:p>
        </p:txBody>
      </p:sp>
    </p:spTree>
    <p:extLst>
      <p:ext uri="{BB962C8B-B14F-4D97-AF65-F5344CB8AC3E}">
        <p14:creationId xmlns:p14="http://schemas.microsoft.com/office/powerpoint/2010/main" val="393066158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457564" cy="1354217"/>
          </a:xfrm>
        </p:spPr>
        <p:txBody>
          <a:bodyPr/>
          <a:lstStyle/>
          <a:p>
            <a:r>
              <a:rPr lang="en-IN" b="1" dirty="0">
                <a:latin typeface="Times New Roman" panose="02020603050405020304" pitchFamily="18" charset="0"/>
                <a:cs typeface="Times New Roman" panose="02020603050405020304" pitchFamily="18" charset="0"/>
              </a:rPr>
              <a:t>OSI Model</a:t>
            </a:r>
            <a:r>
              <a:rPr lang="en-IN" dirty="0"/>
              <a:t/>
            </a:r>
            <a:br>
              <a:rPr lang="en-IN" dirty="0"/>
            </a:br>
            <a:endParaRPr lang="en-IN" dirty="0"/>
          </a:p>
        </p:txBody>
      </p:sp>
      <p:sp>
        <p:nvSpPr>
          <p:cNvPr id="3" name="Text Placeholder 2"/>
          <p:cNvSpPr>
            <a:spLocks noGrp="1"/>
          </p:cNvSpPr>
          <p:nvPr>
            <p:ph type="body" idx="1"/>
          </p:nvPr>
        </p:nvSpPr>
        <p:spPr>
          <a:xfrm>
            <a:off x="0" y="1143000"/>
            <a:ext cx="9067800" cy="4431983"/>
          </a:xfrm>
        </p:spPr>
        <p:txBody>
          <a:bodyPr/>
          <a:lstStyle/>
          <a:p>
            <a:pPr marL="457200" indent="-457200">
              <a:buFont typeface="Arial" panose="020B0604020202020204" pitchFamily="34" charset="0"/>
              <a:buChar char="•"/>
            </a:pPr>
            <a:r>
              <a:rPr lang="en-US" dirty="0">
                <a:solidFill>
                  <a:schemeClr val="tx1"/>
                </a:solidFill>
              </a:rPr>
              <a:t>The Open System Interconnection (OSI) reference model describes </a:t>
            </a:r>
            <a:r>
              <a:rPr lang="en-US" b="1" dirty="0">
                <a:solidFill>
                  <a:schemeClr val="tx1"/>
                </a:solidFill>
              </a:rPr>
              <a:t>how the information moves from one computer to another computer </a:t>
            </a:r>
            <a:r>
              <a:rPr lang="en-US" dirty="0">
                <a:solidFill>
                  <a:schemeClr val="tx1"/>
                </a:solidFill>
              </a:rPr>
              <a:t>through a network.</a:t>
            </a:r>
          </a:p>
          <a:p>
            <a:pPr marL="457200" indent="-457200">
              <a:buFont typeface="Arial" panose="020B0604020202020204" pitchFamily="34" charset="0"/>
              <a:buChar char="•"/>
            </a:pPr>
            <a:r>
              <a:rPr lang="en-US" dirty="0">
                <a:solidFill>
                  <a:schemeClr val="tx1"/>
                </a:solidFill>
              </a:rPr>
              <a:t>This model was </a:t>
            </a:r>
            <a:r>
              <a:rPr lang="en-US" b="1" dirty="0">
                <a:solidFill>
                  <a:schemeClr val="tx1"/>
                </a:solidFill>
              </a:rPr>
              <a:t>developed </a:t>
            </a:r>
            <a:r>
              <a:rPr lang="en-US" dirty="0">
                <a:solidFill>
                  <a:schemeClr val="tx1"/>
                </a:solidFill>
              </a:rPr>
              <a:t>by the </a:t>
            </a:r>
            <a:r>
              <a:rPr lang="en-US" i="1" dirty="0">
                <a:solidFill>
                  <a:schemeClr val="tx1"/>
                </a:solidFill>
              </a:rPr>
              <a:t>International Organization for Standardization (ISO) </a:t>
            </a:r>
            <a:r>
              <a:rPr lang="en-US" dirty="0">
                <a:solidFill>
                  <a:schemeClr val="tx1"/>
                </a:solidFill>
              </a:rPr>
              <a:t>in 1984.</a:t>
            </a:r>
          </a:p>
          <a:p>
            <a:pPr marL="457200" indent="-457200">
              <a:buFont typeface="Arial" panose="020B0604020202020204" pitchFamily="34" charset="0"/>
              <a:buChar char="•"/>
            </a:pPr>
            <a:r>
              <a:rPr lang="en-US" dirty="0">
                <a:solidFill>
                  <a:schemeClr val="tx1"/>
                </a:solidFill>
              </a:rPr>
              <a:t>This model is used for understanding and designing a network architecture that is flexible, robust and inter-operable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70530747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OSI Model</a:t>
            </a:r>
          </a:p>
        </p:txBody>
      </p:sp>
      <p:sp>
        <p:nvSpPr>
          <p:cNvPr id="3" name="Text Placeholder 2"/>
          <p:cNvSpPr>
            <a:spLocks noGrp="1"/>
          </p:cNvSpPr>
          <p:nvPr>
            <p:ph type="body" idx="1"/>
          </p:nvPr>
        </p:nvSpPr>
        <p:spPr>
          <a:xfrm>
            <a:off x="152400" y="1600199"/>
            <a:ext cx="8991600" cy="2954655"/>
          </a:xfrm>
        </p:spPr>
        <p:txBody>
          <a:bodyPr/>
          <a:lstStyle/>
          <a:p>
            <a:pPr marL="457200" indent="-457200">
              <a:buFont typeface="Arial" panose="020B0604020202020204" pitchFamily="34" charset="0"/>
              <a:buChar char="•"/>
            </a:pPr>
            <a:r>
              <a:rPr lang="en-US" dirty="0">
                <a:solidFill>
                  <a:schemeClr val="tx1"/>
                </a:solidFill>
              </a:rPr>
              <a:t>OSI model has </a:t>
            </a:r>
            <a:r>
              <a:rPr lang="en-US" b="1" dirty="0">
                <a:solidFill>
                  <a:schemeClr val="tx1"/>
                </a:solidFill>
              </a:rPr>
              <a:t>seven </a:t>
            </a:r>
            <a:r>
              <a:rPr lang="en-US" dirty="0">
                <a:solidFill>
                  <a:schemeClr val="tx1"/>
                </a:solidFill>
              </a:rPr>
              <a:t>separate but </a:t>
            </a:r>
            <a:r>
              <a:rPr lang="en-US" b="1" dirty="0">
                <a:solidFill>
                  <a:schemeClr val="tx1"/>
                </a:solidFill>
              </a:rPr>
              <a:t>related layers </a:t>
            </a:r>
            <a:r>
              <a:rPr lang="en-US" dirty="0">
                <a:solidFill>
                  <a:schemeClr val="tx1"/>
                </a:solidFill>
              </a:rPr>
              <a:t>: </a:t>
            </a:r>
            <a:r>
              <a:rPr lang="en-US" b="1" dirty="0">
                <a:solidFill>
                  <a:schemeClr val="tx1"/>
                </a:solidFill>
              </a:rPr>
              <a:t>Physical, Data link, Network, Transport, Session, Presentation and Application</a:t>
            </a:r>
            <a:r>
              <a:rPr lang="en-US" dirty="0">
                <a:solidFill>
                  <a:schemeClr val="tx1"/>
                </a:solidFill>
              </a:rPr>
              <a:t>.</a:t>
            </a:r>
          </a:p>
          <a:p>
            <a:pPr marL="457200" indent="-457200">
              <a:buFont typeface="Arial" panose="020B0604020202020204" pitchFamily="34" charset="0"/>
              <a:buChar char="•"/>
            </a:pPr>
            <a:r>
              <a:rPr lang="en-US" dirty="0">
                <a:solidFill>
                  <a:schemeClr val="tx1"/>
                </a:solidFill>
              </a:rPr>
              <a:t>Each layer defines a part of the process of </a:t>
            </a:r>
            <a:r>
              <a:rPr lang="en-US" b="1" dirty="0">
                <a:solidFill>
                  <a:schemeClr val="tx1"/>
                </a:solidFill>
              </a:rPr>
              <a:t>moving information across the network.</a:t>
            </a:r>
            <a:endParaRPr lang="en-IN" b="1" dirty="0">
              <a:solidFill>
                <a:schemeClr val="tx1"/>
              </a:solidFill>
            </a:endParaRPr>
          </a:p>
          <a:p>
            <a:endParaRPr lang="en-IN" dirty="0"/>
          </a:p>
        </p:txBody>
      </p:sp>
    </p:spTree>
    <p:extLst>
      <p:ext uri="{BB962C8B-B14F-4D97-AF65-F5344CB8AC3E}">
        <p14:creationId xmlns:p14="http://schemas.microsoft.com/office/powerpoint/2010/main" val="30539837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165185" cy="1158493"/>
          </a:xfrm>
        </p:spPr>
        <p:txBody>
          <a:bodyPr/>
          <a:lstStyle/>
          <a:p>
            <a:r>
              <a:rPr lang="en-IN" dirty="0"/>
              <a:t>OSI Model</a:t>
            </a:r>
          </a:p>
        </p:txBody>
      </p:sp>
      <p:pic>
        <p:nvPicPr>
          <p:cNvPr id="4" name="Picture 3"/>
          <p:cNvPicPr>
            <a:picLocks noChangeAspect="1"/>
          </p:cNvPicPr>
          <p:nvPr/>
        </p:nvPicPr>
        <p:blipFill>
          <a:blip r:embed="rId2"/>
          <a:stretch>
            <a:fillRect/>
          </a:stretch>
        </p:blipFill>
        <p:spPr>
          <a:xfrm>
            <a:off x="381000" y="908355"/>
            <a:ext cx="8393170" cy="5644845"/>
          </a:xfrm>
          <a:prstGeom prst="rect">
            <a:avLst/>
          </a:prstGeom>
        </p:spPr>
      </p:pic>
    </p:spTree>
    <p:extLst>
      <p:ext uri="{BB962C8B-B14F-4D97-AF65-F5344CB8AC3E}">
        <p14:creationId xmlns:p14="http://schemas.microsoft.com/office/powerpoint/2010/main" val="7377545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014" y="461899"/>
            <a:ext cx="7795971" cy="1354217"/>
          </a:xfrm>
        </p:spPr>
        <p:txBody>
          <a:bodyPr/>
          <a:lstStyle/>
          <a:p>
            <a:r>
              <a:rPr lang="en-US" b="1" dirty="0">
                <a:solidFill>
                  <a:srgbClr val="392D93"/>
                </a:solidFill>
                <a:latin typeface="Times New Roman" panose="02020603050405020304" pitchFamily="18" charset="0"/>
                <a:cs typeface="Times New Roman" panose="02020603050405020304" pitchFamily="18" charset="0"/>
              </a:rPr>
              <a:t>1. Physical layer:</a:t>
            </a:r>
            <a:br>
              <a:rPr lang="en-US" b="1" dirty="0">
                <a:solidFill>
                  <a:srgbClr val="392D93"/>
                </a:solidFill>
                <a:latin typeface="Times New Roman" panose="02020603050405020304" pitchFamily="18" charset="0"/>
                <a:cs typeface="Times New Roman" panose="02020603050405020304" pitchFamily="18" charset="0"/>
              </a:rPr>
            </a:br>
            <a:endParaRPr lang="en-IN" b="1" dirty="0">
              <a:solidFill>
                <a:srgbClr val="392D93"/>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04800" y="1143000"/>
            <a:ext cx="8305164" cy="5416868"/>
          </a:xfrm>
        </p:spPr>
        <p:txBody>
          <a:bodyPr/>
          <a:lstStyle/>
          <a:p>
            <a:endParaRPr lang="en-US" dirty="0"/>
          </a:p>
          <a:p>
            <a:pPr marL="457200" indent="-457200">
              <a:buFont typeface="Arial" panose="020B0604020202020204" pitchFamily="34" charset="0"/>
              <a:buChar char="•"/>
            </a:pPr>
            <a:r>
              <a:rPr lang="en-US" dirty="0" smtClean="0">
                <a:solidFill>
                  <a:schemeClr val="tx1"/>
                </a:solidFill>
              </a:rPr>
              <a:t>Physical </a:t>
            </a:r>
            <a:r>
              <a:rPr lang="en-US" dirty="0">
                <a:solidFill>
                  <a:schemeClr val="tx1"/>
                </a:solidFill>
              </a:rPr>
              <a:t>layer is the </a:t>
            </a:r>
            <a:r>
              <a:rPr lang="en-US" b="1" dirty="0">
                <a:solidFill>
                  <a:schemeClr val="tx1"/>
                </a:solidFill>
              </a:rPr>
              <a:t>lowest layer </a:t>
            </a:r>
            <a:r>
              <a:rPr lang="en-US" dirty="0">
                <a:solidFill>
                  <a:schemeClr val="tx1"/>
                </a:solidFill>
              </a:rPr>
              <a:t>of the OSI model.</a:t>
            </a:r>
          </a:p>
          <a:p>
            <a:pPr marL="457200" indent="-457200">
              <a:buFont typeface="Arial" panose="020B0604020202020204" pitchFamily="34" charset="0"/>
              <a:buChar char="•"/>
            </a:pPr>
            <a:r>
              <a:rPr lang="en-US" dirty="0">
                <a:solidFill>
                  <a:schemeClr val="tx1"/>
                </a:solidFill>
              </a:rPr>
              <a:t>It coordinates the function required to transmit a bit stream over a communication channel.</a:t>
            </a:r>
          </a:p>
          <a:p>
            <a:pPr marL="457200" indent="-457200">
              <a:buFont typeface="Arial" panose="020B0604020202020204" pitchFamily="34" charset="0"/>
              <a:buChar char="•"/>
            </a:pPr>
            <a:r>
              <a:rPr lang="en-US" dirty="0">
                <a:solidFill>
                  <a:schemeClr val="tx1"/>
                </a:solidFill>
              </a:rPr>
              <a:t>It defines the </a:t>
            </a:r>
            <a:r>
              <a:rPr lang="en-US" b="1" dirty="0">
                <a:solidFill>
                  <a:schemeClr val="tx1"/>
                </a:solidFill>
              </a:rPr>
              <a:t>procedures and functions </a:t>
            </a:r>
            <a:r>
              <a:rPr lang="en-US" dirty="0">
                <a:solidFill>
                  <a:schemeClr val="tx1"/>
                </a:solidFill>
              </a:rPr>
              <a:t>that physical devices and interfaces have to perform for </a:t>
            </a:r>
            <a:r>
              <a:rPr lang="en-US" b="1" dirty="0">
                <a:solidFill>
                  <a:schemeClr val="tx1"/>
                </a:solidFill>
              </a:rPr>
              <a:t>transmission.</a:t>
            </a:r>
          </a:p>
          <a:p>
            <a:pPr marL="457200" indent="-457200">
              <a:buFont typeface="Arial" panose="020B0604020202020204" pitchFamily="34" charset="0"/>
              <a:buChar char="•"/>
            </a:pPr>
            <a:r>
              <a:rPr lang="en-US" dirty="0">
                <a:solidFill>
                  <a:schemeClr val="tx1"/>
                </a:solidFill>
              </a:rPr>
              <a:t>Physical layer also defines the direction of transmission between two devices. Direction may be simplex, full-duplex and half-duplex.</a:t>
            </a:r>
            <a:endParaRPr lang="en-IN" dirty="0">
              <a:solidFill>
                <a:schemeClr val="tx1"/>
              </a:solidFill>
            </a:endParaRPr>
          </a:p>
        </p:txBody>
      </p:sp>
    </p:spTree>
    <p:extLst>
      <p:ext uri="{BB962C8B-B14F-4D97-AF65-F5344CB8AC3E}">
        <p14:creationId xmlns:p14="http://schemas.microsoft.com/office/powerpoint/2010/main" val="167267434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a:t>
            </a:r>
            <a:r>
              <a:rPr lang="en-IN"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link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5416868"/>
          </a:xfrm>
        </p:spPr>
        <p:txBody>
          <a:bodyPr/>
          <a:lstStyle/>
          <a:p>
            <a:pPr marL="457200" indent="-457200">
              <a:buFont typeface="Arial" panose="020B0604020202020204" pitchFamily="34" charset="0"/>
              <a:buChar char="•"/>
            </a:pPr>
            <a:r>
              <a:rPr lang="en-US" dirty="0" smtClean="0">
                <a:solidFill>
                  <a:schemeClr val="tx1"/>
                </a:solidFill>
              </a:rPr>
              <a:t>Data </a:t>
            </a:r>
            <a:r>
              <a:rPr lang="en-US" dirty="0">
                <a:solidFill>
                  <a:schemeClr val="tx1"/>
                </a:solidFill>
              </a:rPr>
              <a:t>link layer is responsible for transmitting the data over the channels.</a:t>
            </a:r>
          </a:p>
          <a:p>
            <a:pPr marL="457200" indent="-457200">
              <a:buFont typeface="Arial" panose="020B0604020202020204" pitchFamily="34" charset="0"/>
              <a:buChar char="•"/>
            </a:pPr>
            <a:r>
              <a:rPr lang="en-US" dirty="0">
                <a:solidFill>
                  <a:schemeClr val="tx1"/>
                </a:solidFill>
              </a:rPr>
              <a:t>It is used to divide the stream of bits received from the network layer into manageable data units called </a:t>
            </a:r>
            <a:r>
              <a:rPr lang="en-US" b="1" dirty="0">
                <a:solidFill>
                  <a:schemeClr val="tx1"/>
                </a:solidFill>
              </a:rPr>
              <a:t>frames</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adds a header to the frame to define the sender and receiver of the frame.</a:t>
            </a:r>
          </a:p>
          <a:p>
            <a:pPr marL="457200" indent="-457200">
              <a:buFont typeface="Arial" panose="020B0604020202020204" pitchFamily="34" charset="0"/>
              <a:buChar char="•"/>
            </a:pPr>
            <a:r>
              <a:rPr lang="en-US" dirty="0">
                <a:solidFill>
                  <a:schemeClr val="tx1"/>
                </a:solidFill>
              </a:rPr>
              <a:t>Data link layer </a:t>
            </a:r>
            <a:r>
              <a:rPr lang="en-US" b="1" dirty="0">
                <a:solidFill>
                  <a:schemeClr val="tx1"/>
                </a:solidFill>
              </a:rPr>
              <a:t>detects and corrects the transmission errors </a:t>
            </a:r>
            <a:r>
              <a:rPr lang="en-US" dirty="0">
                <a:solidFill>
                  <a:schemeClr val="tx1"/>
                </a:solidFill>
              </a:rPr>
              <a:t>using the correction method.</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856054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459740" y="453897"/>
            <a:ext cx="6320790" cy="330835"/>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An isolated LAN connecting 12 computers to a hub in a</a:t>
            </a:r>
            <a:r>
              <a:rPr sz="2000" i="1" spc="-160" dirty="0">
                <a:latin typeface="Times New Roman"/>
                <a:cs typeface="Times New Roman"/>
              </a:rPr>
              <a:t> </a:t>
            </a:r>
            <a:r>
              <a:rPr sz="2000" i="1" spc="-5" dirty="0">
                <a:latin typeface="Times New Roman"/>
                <a:cs typeface="Times New Roman"/>
              </a:rPr>
              <a:t>closet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260347" y="1845564"/>
            <a:ext cx="4695789" cy="252526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50442" y="1287017"/>
            <a:ext cx="994410"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Arial"/>
                <a:cs typeface="Arial"/>
              </a:rPr>
              <a:t>Early</a:t>
            </a:r>
            <a:r>
              <a:rPr sz="1800" spc="-170" dirty="0">
                <a:latin typeface="Arial"/>
                <a:cs typeface="Arial"/>
              </a:rPr>
              <a:t> </a:t>
            </a:r>
            <a:r>
              <a:rPr sz="1800" spc="-190" dirty="0">
                <a:latin typeface="Arial"/>
                <a:cs typeface="Arial"/>
              </a:rPr>
              <a:t>LANs</a:t>
            </a:r>
            <a:endParaRPr sz="1800">
              <a:latin typeface="Arial"/>
              <a:cs typeface="Arial"/>
            </a:endParaRPr>
          </a:p>
        </p:txBody>
      </p:sp>
      <p:sp>
        <p:nvSpPr>
          <p:cNvPr id="8" name="object 8"/>
          <p:cNvSpPr txBox="1"/>
          <p:nvPr/>
        </p:nvSpPr>
        <p:spPr>
          <a:xfrm>
            <a:off x="1194612" y="5104003"/>
            <a:ext cx="4234815" cy="299720"/>
          </a:xfrm>
          <a:prstGeom prst="rect">
            <a:avLst/>
          </a:prstGeom>
        </p:spPr>
        <p:txBody>
          <a:bodyPr vert="horz" wrap="square" lIns="0" tIns="12700" rIns="0" bIns="0" rtlCol="0">
            <a:spAutoFit/>
          </a:bodyPr>
          <a:lstStyle/>
          <a:p>
            <a:pPr marL="12700">
              <a:lnSpc>
                <a:spcPct val="100000"/>
              </a:lnSpc>
              <a:spcBef>
                <a:spcPts val="100"/>
              </a:spcBef>
            </a:pPr>
            <a:r>
              <a:rPr sz="1800" spc="-165" dirty="0">
                <a:latin typeface="Arial"/>
                <a:cs typeface="Arial"/>
              </a:rPr>
              <a:t>Todays </a:t>
            </a:r>
            <a:r>
              <a:rPr sz="1800" spc="-185" dirty="0">
                <a:latin typeface="Arial"/>
                <a:cs typeface="Arial"/>
              </a:rPr>
              <a:t>LAN </a:t>
            </a:r>
            <a:r>
              <a:rPr sz="1800" spc="-50" dirty="0">
                <a:latin typeface="Arial"/>
                <a:cs typeface="Arial"/>
              </a:rPr>
              <a:t>- </a:t>
            </a:r>
            <a:r>
              <a:rPr sz="1800" spc="-105" dirty="0">
                <a:latin typeface="Arial"/>
                <a:cs typeface="Arial"/>
              </a:rPr>
              <a:t>Hub </a:t>
            </a:r>
            <a:r>
              <a:rPr sz="1800" spc="-75" dirty="0">
                <a:latin typeface="Arial"/>
                <a:cs typeface="Arial"/>
              </a:rPr>
              <a:t>replaced </a:t>
            </a:r>
            <a:r>
              <a:rPr sz="1800" spc="-80" dirty="0">
                <a:latin typeface="Arial"/>
                <a:cs typeface="Arial"/>
              </a:rPr>
              <a:t>by </a:t>
            </a:r>
            <a:r>
              <a:rPr sz="1800" spc="-140" dirty="0">
                <a:latin typeface="Arial"/>
                <a:cs typeface="Arial"/>
              </a:rPr>
              <a:t>a </a:t>
            </a:r>
            <a:r>
              <a:rPr sz="1800" spc="-55" dirty="0">
                <a:latin typeface="Arial"/>
                <a:cs typeface="Arial"/>
              </a:rPr>
              <a:t>smart</a:t>
            </a:r>
            <a:r>
              <a:rPr sz="1800" spc="-155" dirty="0">
                <a:latin typeface="Arial"/>
                <a:cs typeface="Arial"/>
              </a:rPr>
              <a:t> </a:t>
            </a:r>
            <a:r>
              <a:rPr sz="1800" spc="-90" dirty="0">
                <a:latin typeface="Arial"/>
                <a:cs typeface="Arial"/>
              </a:rPr>
              <a:t>Switch</a:t>
            </a:r>
            <a:endParaRPr sz="1800">
              <a:latin typeface="Arial"/>
              <a:cs typeface="Aria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Network 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4000"/>
            <a:ext cx="8609964" cy="3447098"/>
          </a:xfrm>
        </p:spPr>
        <p:txBody>
          <a:bodyPr/>
          <a:lstStyle/>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network layer is responsible for the </a:t>
            </a:r>
            <a:r>
              <a:rPr lang="en-US" b="1" dirty="0">
                <a:solidFill>
                  <a:schemeClr val="tx1"/>
                </a:solidFill>
              </a:rPr>
              <a:t>delivery of a packet, across multiple network</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specifies the intra-network operations and different types of addressing and routing devices.</a:t>
            </a:r>
          </a:p>
          <a:p>
            <a:pPr marL="457200" indent="-457200">
              <a:buFont typeface="Arial" panose="020B0604020202020204" pitchFamily="34" charset="0"/>
              <a:buChar char="•"/>
            </a:pPr>
            <a:r>
              <a:rPr lang="en-US" dirty="0">
                <a:solidFill>
                  <a:schemeClr val="tx1"/>
                </a:solidFill>
              </a:rPr>
              <a:t>Network layer also provides the </a:t>
            </a:r>
            <a:r>
              <a:rPr lang="en-US" b="1" dirty="0">
                <a:solidFill>
                  <a:schemeClr val="tx1"/>
                </a:solidFill>
              </a:rPr>
              <a:t>logical and service addressing and switching control</a:t>
            </a:r>
            <a:r>
              <a:rPr lang="en-US" dirty="0">
                <a:solidFill>
                  <a:schemeClr val="tx1"/>
                </a:solidFill>
              </a:rPr>
              <a:t>.</a:t>
            </a:r>
          </a:p>
          <a:p>
            <a:endParaRPr lang="en-IN" dirty="0"/>
          </a:p>
        </p:txBody>
      </p:sp>
    </p:spTree>
    <p:extLst>
      <p:ext uri="{BB962C8B-B14F-4D97-AF65-F5344CB8AC3E}">
        <p14:creationId xmlns:p14="http://schemas.microsoft.com/office/powerpoint/2010/main" val="396741272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Transport </a:t>
            </a:r>
            <a:r>
              <a:rPr lang="en-US" b="1" dirty="0">
                <a:latin typeface="Times New Roman" panose="02020603050405020304" pitchFamily="18" charset="0"/>
                <a:cs typeface="Times New Roman" panose="02020603050405020304" pitchFamily="18" charset="0"/>
              </a:rPr>
              <a:t>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4431983"/>
          </a:xfrm>
        </p:spPr>
        <p:txBody>
          <a:bodyPr/>
          <a:lstStyle/>
          <a:p>
            <a:pPr marL="457200" indent="-457200">
              <a:buFont typeface="Arial" panose="020B0604020202020204" pitchFamily="34" charset="0"/>
              <a:buChar char="•"/>
            </a:pPr>
            <a:r>
              <a:rPr lang="en-US" b="1" dirty="0"/>
              <a:t> </a:t>
            </a:r>
            <a:r>
              <a:rPr lang="en-US" dirty="0" smtClean="0">
                <a:solidFill>
                  <a:schemeClr val="tx1"/>
                </a:solidFill>
              </a:rPr>
              <a:t>The </a:t>
            </a:r>
            <a:r>
              <a:rPr lang="en-US" dirty="0">
                <a:solidFill>
                  <a:schemeClr val="tx1"/>
                </a:solidFill>
              </a:rPr>
              <a:t>transport layer specifies the </a:t>
            </a:r>
            <a:r>
              <a:rPr lang="en-US" b="1" dirty="0">
                <a:solidFill>
                  <a:schemeClr val="tx1"/>
                </a:solidFill>
              </a:rPr>
              <a:t>process to process delivery of the entire message</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is responsible for </a:t>
            </a:r>
            <a:r>
              <a:rPr lang="en-US" b="1" dirty="0">
                <a:solidFill>
                  <a:schemeClr val="tx1"/>
                </a:solidFill>
              </a:rPr>
              <a:t>flow control and error control.</a:t>
            </a:r>
          </a:p>
          <a:p>
            <a:pPr marL="457200" indent="-457200">
              <a:buFont typeface="Arial" panose="020B0604020202020204" pitchFamily="34" charset="0"/>
              <a:buChar char="•"/>
            </a:pPr>
            <a:r>
              <a:rPr lang="en-US" dirty="0">
                <a:solidFill>
                  <a:schemeClr val="tx1"/>
                </a:solidFill>
              </a:rPr>
              <a:t>The transport layer of sending device makes sure that the entire message arrives at the transport layer of receiving device without error.</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0983723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5.</a:t>
            </a:r>
            <a:r>
              <a:rPr lang="en-US" b="1" dirty="0">
                <a:latin typeface="Times New Roman" panose="02020603050405020304" pitchFamily="18" charset="0"/>
                <a:cs typeface="Times New Roman" panose="02020603050405020304" pitchFamily="18" charset="0"/>
              </a:rPr>
              <a:t> Session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3336"/>
            <a:ext cx="8609964" cy="2954655"/>
          </a:xfrm>
        </p:spPr>
        <p:txBody>
          <a:bodyPr/>
          <a:lstStyle/>
          <a:p>
            <a:pPr marL="457200" indent="-457200">
              <a:buFont typeface="Arial" panose="020B0604020202020204" pitchFamily="34" charset="0"/>
              <a:buChar char="•"/>
            </a:pPr>
            <a:r>
              <a:rPr lang="en-US" dirty="0" smtClean="0">
                <a:solidFill>
                  <a:schemeClr val="tx1"/>
                </a:solidFill>
              </a:rPr>
              <a:t>Session </a:t>
            </a:r>
            <a:r>
              <a:rPr lang="en-US" dirty="0">
                <a:solidFill>
                  <a:schemeClr val="tx1"/>
                </a:solidFill>
              </a:rPr>
              <a:t>layer is the </a:t>
            </a:r>
            <a:r>
              <a:rPr lang="en-US" b="1" dirty="0">
                <a:solidFill>
                  <a:schemeClr val="tx1"/>
                </a:solidFill>
              </a:rPr>
              <a:t>network dialog controller</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is used to establish, maintain and synchronize the interaction among communicating system.</a:t>
            </a:r>
          </a:p>
          <a:p>
            <a:pPr marL="457200" indent="-457200">
              <a:buFont typeface="Arial" panose="020B0604020202020204" pitchFamily="34" charset="0"/>
              <a:buChar char="•"/>
            </a:pPr>
            <a:r>
              <a:rPr lang="en-US" dirty="0">
                <a:solidFill>
                  <a:schemeClr val="tx1"/>
                </a:solidFill>
              </a:rPr>
              <a:t>Specific responsibility of session layer is </a:t>
            </a:r>
            <a:r>
              <a:rPr lang="en-US" b="1" dirty="0">
                <a:solidFill>
                  <a:schemeClr val="tx1"/>
                </a:solidFill>
              </a:rPr>
              <a:t>dialog control.</a:t>
            </a:r>
          </a:p>
          <a:p>
            <a:endParaRPr lang="en-IN" dirty="0"/>
          </a:p>
        </p:txBody>
      </p:sp>
    </p:spTree>
    <p:extLst>
      <p:ext uri="{BB962C8B-B14F-4D97-AF65-F5344CB8AC3E}">
        <p14:creationId xmlns:p14="http://schemas.microsoft.com/office/powerpoint/2010/main" val="358130004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6.</a:t>
            </a:r>
            <a:r>
              <a:rPr lang="en-US" b="1" dirty="0">
                <a:latin typeface="Times New Roman" panose="02020603050405020304" pitchFamily="18" charset="0"/>
                <a:cs typeface="Times New Roman" panose="02020603050405020304" pitchFamily="18" charset="0"/>
              </a:rPr>
              <a:t> Presentation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3337"/>
            <a:ext cx="8609964" cy="2954655"/>
          </a:xfrm>
        </p:spPr>
        <p:txBody>
          <a:bodyPr/>
          <a:lstStyle/>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presentation layer is responsible to </a:t>
            </a:r>
            <a:r>
              <a:rPr lang="en-US" b="1" dirty="0">
                <a:solidFill>
                  <a:schemeClr val="tx1"/>
                </a:solidFill>
              </a:rPr>
              <a:t>translate the information </a:t>
            </a:r>
            <a:r>
              <a:rPr lang="en-US" b="1" dirty="0" smtClean="0">
                <a:solidFill>
                  <a:schemeClr val="tx1"/>
                </a:solidFill>
              </a:rPr>
              <a:t>into </a:t>
            </a:r>
            <a:r>
              <a:rPr lang="en-US" b="1" dirty="0">
                <a:solidFill>
                  <a:schemeClr val="tx1"/>
                </a:solidFill>
              </a:rPr>
              <a:t>bit streams</a:t>
            </a:r>
            <a:r>
              <a:rPr lang="en-US" dirty="0">
                <a:solidFill>
                  <a:schemeClr val="tx1"/>
                </a:solidFill>
              </a:rPr>
              <a:t> before transmission.</a:t>
            </a:r>
          </a:p>
          <a:p>
            <a:pPr marL="457200" indent="-457200">
              <a:buFont typeface="Arial" panose="020B0604020202020204" pitchFamily="34" charset="0"/>
              <a:buChar char="•"/>
            </a:pPr>
            <a:r>
              <a:rPr lang="en-US" dirty="0">
                <a:solidFill>
                  <a:schemeClr val="tx1"/>
                </a:solidFill>
              </a:rPr>
              <a:t>It is also responsible for </a:t>
            </a:r>
            <a:r>
              <a:rPr lang="en-US" b="1" dirty="0">
                <a:solidFill>
                  <a:schemeClr val="tx1"/>
                </a:solidFill>
              </a:rPr>
              <a:t>data encryption, data decryption and data comprehension</a:t>
            </a:r>
            <a:r>
              <a:rPr lang="en-US" dirty="0"/>
              <a:t>.</a:t>
            </a:r>
          </a:p>
          <a:p>
            <a:endParaRPr lang="en-IN" dirty="0"/>
          </a:p>
        </p:txBody>
      </p:sp>
    </p:spTree>
    <p:extLst>
      <p:ext uri="{BB962C8B-B14F-4D97-AF65-F5344CB8AC3E}">
        <p14:creationId xmlns:p14="http://schemas.microsoft.com/office/powerpoint/2010/main" val="29081262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7. Application 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2954655"/>
          </a:xfrm>
        </p:spPr>
        <p:txBody>
          <a:bodyPr/>
          <a:lstStyle/>
          <a:p>
            <a:pPr marL="457200" indent="-457200">
              <a:buFont typeface="Arial" panose="020B0604020202020204" pitchFamily="34" charset="0"/>
              <a:buChar char="•"/>
            </a:pPr>
            <a:r>
              <a:rPr lang="en-US" dirty="0" smtClean="0">
                <a:solidFill>
                  <a:schemeClr val="tx1"/>
                </a:solidFill>
              </a:rPr>
              <a:t>Application </a:t>
            </a:r>
            <a:r>
              <a:rPr lang="en-US" dirty="0">
                <a:solidFill>
                  <a:schemeClr val="tx1"/>
                </a:solidFill>
              </a:rPr>
              <a:t>layer allows the user, whether human or software, to access the network.</a:t>
            </a:r>
          </a:p>
          <a:p>
            <a:pPr marL="457200" indent="-457200">
              <a:buFont typeface="Arial" panose="020B0604020202020204" pitchFamily="34" charset="0"/>
              <a:buChar char="•"/>
            </a:pPr>
            <a:r>
              <a:rPr lang="en-US" dirty="0">
                <a:solidFill>
                  <a:schemeClr val="tx1"/>
                </a:solidFill>
              </a:rPr>
              <a:t>This layer </a:t>
            </a:r>
            <a:r>
              <a:rPr lang="en-US" b="1" dirty="0">
                <a:solidFill>
                  <a:schemeClr val="tx1"/>
                </a:solidFill>
              </a:rPr>
              <a:t>provides user interfaces and application services </a:t>
            </a:r>
            <a:r>
              <a:rPr lang="en-US" dirty="0">
                <a:solidFill>
                  <a:schemeClr val="tx1"/>
                </a:solidFill>
              </a:rPr>
              <a:t>for file transfers, e-mail, and other network software services.</a:t>
            </a:r>
          </a:p>
          <a:p>
            <a:endParaRPr lang="en-IN" dirty="0"/>
          </a:p>
        </p:txBody>
      </p:sp>
    </p:spTree>
    <p:extLst>
      <p:ext uri="{BB962C8B-B14F-4D97-AF65-F5344CB8AC3E}">
        <p14:creationId xmlns:p14="http://schemas.microsoft.com/office/powerpoint/2010/main" val="15772371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457200"/>
            <a:ext cx="5181600" cy="5788819"/>
          </a:xfrm>
          <a:prstGeom prst="rect">
            <a:avLst/>
          </a:prstGeom>
        </p:spPr>
      </p:pic>
    </p:spTree>
    <p:extLst>
      <p:ext uri="{BB962C8B-B14F-4D97-AF65-F5344CB8AC3E}">
        <p14:creationId xmlns:p14="http://schemas.microsoft.com/office/powerpoint/2010/main" val="75922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908" y="93980"/>
            <a:ext cx="39554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943735"/>
                </a:solidFill>
                <a:latin typeface="Times New Roman"/>
                <a:cs typeface="Times New Roman"/>
              </a:rPr>
              <a:t>An </a:t>
            </a:r>
            <a:r>
              <a:rPr sz="2000" dirty="0">
                <a:solidFill>
                  <a:srgbClr val="943735"/>
                </a:solidFill>
                <a:latin typeface="Times New Roman"/>
                <a:cs typeface="Times New Roman"/>
              </a:rPr>
              <a:t>Isolated LAN in the past and</a:t>
            </a:r>
            <a:r>
              <a:rPr sz="2000" spc="-120" dirty="0">
                <a:solidFill>
                  <a:srgbClr val="943735"/>
                </a:solidFill>
                <a:latin typeface="Times New Roman"/>
                <a:cs typeface="Times New Roman"/>
              </a:rPr>
              <a:t> </a:t>
            </a:r>
            <a:r>
              <a:rPr sz="2000" dirty="0">
                <a:solidFill>
                  <a:srgbClr val="943735"/>
                </a:solidFill>
                <a:latin typeface="Times New Roman"/>
                <a:cs typeface="Times New Roman"/>
              </a:rPr>
              <a:t>today</a:t>
            </a:r>
            <a:endParaRPr sz="2000">
              <a:latin typeface="Times New Roman"/>
              <a:cs typeface="Times New Roman"/>
            </a:endParaRPr>
          </a:p>
        </p:txBody>
      </p:sp>
      <p:sp>
        <p:nvSpPr>
          <p:cNvPr id="3" name="object 3"/>
          <p:cNvSpPr/>
          <p:nvPr/>
        </p:nvSpPr>
        <p:spPr>
          <a:xfrm>
            <a:off x="1066800" y="762000"/>
            <a:ext cx="6505956" cy="183438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00" y="3048000"/>
            <a:ext cx="5067300" cy="31048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88608" y="3424436"/>
            <a:ext cx="1764791" cy="19857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0"/>
            <a:ext cx="9067800" cy="990600"/>
          </a:xfrm>
        </p:spPr>
        <p:txBody>
          <a:bodyPr/>
          <a:lstStyle/>
          <a:p>
            <a:r>
              <a:rPr lang="en-US" b="1" dirty="0" smtClean="0">
                <a:latin typeface="Times New Roman" panose="02020603050405020304" pitchFamily="18" charset="0"/>
                <a:cs typeface="Times New Roman" panose="02020603050405020304" pitchFamily="18" charset="0"/>
              </a:rPr>
              <a:t>3.Metropolitan </a:t>
            </a:r>
            <a:r>
              <a:rPr lang="en-US" b="1" dirty="0">
                <a:latin typeface="Times New Roman" panose="02020603050405020304" pitchFamily="18" charset="0"/>
                <a:cs typeface="Times New Roman" panose="02020603050405020304" pitchFamily="18" charset="0"/>
              </a:rPr>
              <a:t>Area Network</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0" y="990601"/>
            <a:ext cx="9067800" cy="5909310"/>
          </a:xfrm>
        </p:spPr>
        <p:txBody>
          <a:bodyPr/>
          <a:lstStyle/>
          <a:p>
            <a:pPr marL="457200" indent="-457200">
              <a:buFont typeface="Arial" panose="020B0604020202020204" pitchFamily="34" charset="0"/>
              <a:buChar char="•"/>
            </a:pPr>
            <a:r>
              <a:rPr lang="en-US" dirty="0"/>
              <a:t> </a:t>
            </a:r>
            <a:r>
              <a:rPr lang="en-US" dirty="0" smtClean="0">
                <a:solidFill>
                  <a:schemeClr val="tx1"/>
                </a:solidFill>
              </a:rPr>
              <a:t>It is </a:t>
            </a:r>
            <a:r>
              <a:rPr lang="en-US" dirty="0">
                <a:solidFill>
                  <a:schemeClr val="tx1"/>
                </a:solidFill>
              </a:rPr>
              <a:t>used to connect </a:t>
            </a:r>
            <a:r>
              <a:rPr lang="en-US" b="1" dirty="0">
                <a:solidFill>
                  <a:schemeClr val="tx1"/>
                </a:solidFill>
              </a:rPr>
              <a:t>two or more LANs </a:t>
            </a:r>
            <a:r>
              <a:rPr lang="en-US" dirty="0">
                <a:solidFill>
                  <a:schemeClr val="tx1"/>
                </a:solidFill>
              </a:rPr>
              <a:t>in a common geographic area: say a </a:t>
            </a:r>
            <a:r>
              <a:rPr lang="en-US" b="1" dirty="0">
                <a:solidFill>
                  <a:schemeClr val="tx1"/>
                </a:solidFill>
              </a:rPr>
              <a:t>city</a:t>
            </a:r>
            <a:r>
              <a:rPr lang="en-US" dirty="0">
                <a:solidFill>
                  <a:schemeClr val="tx1"/>
                </a:solidFill>
              </a:rPr>
              <a:t> or a group of buildings.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MANs can span in the range of </a:t>
            </a:r>
            <a:r>
              <a:rPr lang="en-US" b="1" dirty="0">
                <a:solidFill>
                  <a:schemeClr val="tx1"/>
                </a:solidFill>
              </a:rPr>
              <a:t>5 to 50 kilometers </a:t>
            </a:r>
            <a:r>
              <a:rPr lang="en-US" dirty="0">
                <a:solidFill>
                  <a:schemeClr val="tx1"/>
                </a:solidFill>
              </a:rPr>
              <a:t>in diameter</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  MANs usually are </a:t>
            </a:r>
            <a:r>
              <a:rPr lang="en-US" b="1" dirty="0">
                <a:solidFill>
                  <a:schemeClr val="tx1"/>
                </a:solidFill>
              </a:rPr>
              <a:t>not owned by a single organization,</a:t>
            </a:r>
            <a:r>
              <a:rPr lang="en-US" dirty="0">
                <a:solidFill>
                  <a:schemeClr val="tx1"/>
                </a:solidFill>
              </a:rPr>
              <a:t> they are owned by an association of users or by a single network provider who sells the service to the users</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 MAN can be considered as a </a:t>
            </a:r>
            <a:r>
              <a:rPr lang="en-US" b="1" dirty="0">
                <a:solidFill>
                  <a:schemeClr val="tx1"/>
                </a:solidFill>
              </a:rPr>
              <a:t>larger version of a LAN</a:t>
            </a:r>
            <a:r>
              <a:rPr lang="en-US" dirty="0">
                <a:solidFill>
                  <a:schemeClr val="tx1"/>
                </a:solidFill>
              </a:rPr>
              <a:t> which allows users to share resources at a greater span of distance as compared to LAN</a:t>
            </a:r>
            <a:r>
              <a:rPr lang="en-US" dirty="0" smtClean="0">
                <a:solidFill>
                  <a:schemeClr val="tx1"/>
                </a:solidFill>
              </a:rPr>
              <a:t>.</a:t>
            </a:r>
          </a:p>
        </p:txBody>
      </p:sp>
    </p:spTree>
    <p:extLst>
      <p:ext uri="{BB962C8B-B14F-4D97-AF65-F5344CB8AC3E}">
        <p14:creationId xmlns:p14="http://schemas.microsoft.com/office/powerpoint/2010/main" val="2850518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152400"/>
            <a:ext cx="8317584" cy="1006093"/>
          </a:xfrm>
        </p:spPr>
        <p:txBody>
          <a:bodyPr/>
          <a:lstStyle/>
          <a:p>
            <a:r>
              <a:rPr lang="en-IN" dirty="0" smtClean="0"/>
              <a:t>MAN</a:t>
            </a:r>
            <a:endParaRPr lang="en-IN" dirty="0"/>
          </a:p>
        </p:txBody>
      </p:sp>
      <p:sp>
        <p:nvSpPr>
          <p:cNvPr id="3" name="Text Placeholder 2"/>
          <p:cNvSpPr>
            <a:spLocks noGrp="1"/>
          </p:cNvSpPr>
          <p:nvPr>
            <p:ph type="body" idx="1"/>
          </p:nvPr>
        </p:nvSpPr>
        <p:spPr>
          <a:xfrm>
            <a:off x="0" y="3962400"/>
            <a:ext cx="8915401" cy="2954655"/>
          </a:xfrm>
        </p:spPr>
        <p:txBody>
          <a:bodyPr/>
          <a:lstStyle/>
          <a:p>
            <a:pPr marL="457200" indent="-457200">
              <a:buFont typeface="Arial" panose="020B0604020202020204" pitchFamily="34" charset="0"/>
              <a:buChar char="•"/>
            </a:pPr>
            <a:r>
              <a:rPr lang="en-US" dirty="0">
                <a:solidFill>
                  <a:schemeClr val="tx1"/>
                </a:solidFill>
              </a:rPr>
              <a:t>For example, MAN can help an organization to connect all of its offices in a city.</a:t>
            </a:r>
            <a:endParaRPr lang="en-IN" dirty="0">
              <a:solidFill>
                <a:schemeClr val="tx1"/>
              </a:solidFill>
            </a:endParaRPr>
          </a:p>
          <a:p>
            <a:pPr marL="457200" indent="-457200">
              <a:buFont typeface="Arial" panose="020B0604020202020204" pitchFamily="34" charset="0"/>
              <a:buChar char="•"/>
            </a:pPr>
            <a:r>
              <a:rPr lang="en-US" dirty="0" smtClean="0">
                <a:solidFill>
                  <a:schemeClr val="tx1"/>
                </a:solidFill>
              </a:rPr>
              <a:t>Backbone </a:t>
            </a:r>
            <a:r>
              <a:rPr lang="en-US" dirty="0">
                <a:solidFill>
                  <a:schemeClr val="tx1"/>
                </a:solidFill>
              </a:rPr>
              <a:t>of MAN is high-capacity and </a:t>
            </a:r>
            <a:r>
              <a:rPr lang="en-US" b="1" dirty="0">
                <a:solidFill>
                  <a:schemeClr val="tx1"/>
                </a:solidFill>
              </a:rPr>
              <a:t>high-speed fiber optics. </a:t>
            </a:r>
            <a:endParaRPr lang="en-US" b="1" dirty="0" smtClean="0">
              <a:solidFill>
                <a:schemeClr val="tx1"/>
              </a:solidFill>
            </a:endParaRPr>
          </a:p>
          <a:p>
            <a:pPr marL="457200" indent="-457200">
              <a:buFont typeface="Arial" panose="020B0604020202020204" pitchFamily="34" charset="0"/>
              <a:buChar char="•"/>
            </a:pPr>
            <a:r>
              <a:rPr lang="en-US" dirty="0" smtClean="0">
                <a:solidFill>
                  <a:schemeClr val="tx1"/>
                </a:solidFill>
              </a:rPr>
              <a:t>MAN </a:t>
            </a:r>
            <a:r>
              <a:rPr lang="en-US" dirty="0">
                <a:solidFill>
                  <a:schemeClr val="tx1"/>
                </a:solidFill>
              </a:rPr>
              <a:t>works in between Local Area Network and Wide Area Network. </a:t>
            </a:r>
            <a:endParaRPr lang="en-IN" dirty="0">
              <a:solidFill>
                <a:schemeClr val="tx1"/>
              </a:solidFill>
            </a:endParaRPr>
          </a:p>
        </p:txBody>
      </p:sp>
      <p:pic>
        <p:nvPicPr>
          <p:cNvPr id="2050" name="Picture 2" descr="Metropolitan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33400"/>
            <a:ext cx="5334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371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55"/>
            <a:ext cx="7795971" cy="1354217"/>
          </a:xfrm>
        </p:spPr>
        <p:txBody>
          <a:bodyPr/>
          <a:lstStyle/>
          <a:p>
            <a:r>
              <a:rPr lang="en-IN" b="1" dirty="0" smtClean="0">
                <a:latin typeface="Times New Roman" panose="02020603050405020304" pitchFamily="18" charset="0"/>
                <a:cs typeface="Times New Roman" panose="02020603050405020304" pitchFamily="18" charset="0"/>
              </a:rPr>
              <a:t>4.Wide </a:t>
            </a:r>
            <a:r>
              <a:rPr lang="en-IN" b="1" dirty="0">
                <a:latin typeface="Times New Roman" panose="02020603050405020304" pitchFamily="18" charset="0"/>
                <a:cs typeface="Times New Roman" panose="02020603050405020304" pitchFamily="18" charset="0"/>
              </a:rPr>
              <a:t>Area Network</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838200"/>
            <a:ext cx="9067800" cy="5909310"/>
          </a:xfrm>
        </p:spPr>
        <p:txBody>
          <a:bodyPr/>
          <a:lstStyle/>
          <a:p>
            <a:pPr marL="457200" indent="-457200">
              <a:buFont typeface="Arial" panose="020B0604020202020204" pitchFamily="34" charset="0"/>
              <a:buChar char="•"/>
            </a:pPr>
            <a:r>
              <a:rPr lang="en-US" dirty="0">
                <a:solidFill>
                  <a:schemeClr val="tx1"/>
                </a:solidFill>
              </a:rPr>
              <a:t>WANs are typically used to connect comparatively </a:t>
            </a:r>
            <a:r>
              <a:rPr lang="en-US" b="1" dirty="0">
                <a:solidFill>
                  <a:schemeClr val="tx1"/>
                </a:solidFill>
              </a:rPr>
              <a:t>large geographical area</a:t>
            </a:r>
            <a:r>
              <a:rPr lang="en-US" dirty="0">
                <a:solidFill>
                  <a:schemeClr val="tx1"/>
                </a:solidFill>
              </a:rPr>
              <a:t> </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such as; a state, a country, a continent, the Internet.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WANs </a:t>
            </a:r>
            <a:r>
              <a:rPr lang="en-US" dirty="0">
                <a:solidFill>
                  <a:schemeClr val="tx1"/>
                </a:solidFill>
              </a:rPr>
              <a:t>can span over a range of huge area of </a:t>
            </a:r>
            <a:r>
              <a:rPr lang="en-US" b="1" dirty="0">
                <a:solidFill>
                  <a:schemeClr val="tx1"/>
                </a:solidFill>
              </a:rPr>
              <a:t>100,000 kilometer radius </a:t>
            </a:r>
            <a:r>
              <a:rPr lang="en-US" dirty="0">
                <a:solidFill>
                  <a:schemeClr val="tx1"/>
                </a:solidFill>
              </a:rPr>
              <a:t>(between the Earth and artificial satellites).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Generally</a:t>
            </a:r>
            <a:r>
              <a:rPr lang="en-US" dirty="0">
                <a:solidFill>
                  <a:schemeClr val="tx1"/>
                </a:solidFill>
              </a:rPr>
              <a:t>, </a:t>
            </a:r>
            <a:r>
              <a:rPr lang="en-US" b="1" dirty="0">
                <a:solidFill>
                  <a:schemeClr val="tx1"/>
                </a:solidFill>
              </a:rPr>
              <a:t>telecommunication</a:t>
            </a:r>
            <a:r>
              <a:rPr lang="en-US" dirty="0">
                <a:solidFill>
                  <a:schemeClr val="tx1"/>
                </a:solidFill>
              </a:rPr>
              <a:t> networks are Wide Area Network. </a:t>
            </a:r>
            <a:endParaRPr lang="en-US" dirty="0" smtClean="0">
              <a:solidFill>
                <a:schemeClr val="tx1"/>
              </a:solidFill>
            </a:endParaRPr>
          </a:p>
          <a:p>
            <a:pPr marL="457200" indent="-457200">
              <a:buFont typeface="Arial" panose="020B0604020202020204" pitchFamily="34" charset="0"/>
              <a:buChar char="•"/>
            </a:pPr>
            <a:r>
              <a:rPr lang="en-US" dirty="0">
                <a:solidFill>
                  <a:schemeClr val="tx1"/>
                </a:solidFill>
              </a:rPr>
              <a:t>WANs have its ownership and management is distributed it cannot be handled at individual level.</a:t>
            </a:r>
            <a:endParaRPr lang="en-US" dirty="0" smtClean="0">
              <a:solidFill>
                <a:schemeClr val="tx1"/>
              </a:solidFill>
            </a:endParaRPr>
          </a:p>
          <a:p>
            <a:pPr marL="457200" indent="-457200">
              <a:buFont typeface="Arial" panose="020B0604020202020204" pitchFamily="34" charset="0"/>
              <a:buChar char="•"/>
            </a:pPr>
            <a:r>
              <a:rPr lang="en-US" dirty="0">
                <a:solidFill>
                  <a:schemeClr val="tx1"/>
                </a:solidFill>
              </a:rPr>
              <a:t>WAN may be managed by </a:t>
            </a:r>
            <a:r>
              <a:rPr lang="en-US" b="1" dirty="0">
                <a:solidFill>
                  <a:schemeClr val="tx1"/>
                </a:solidFill>
              </a:rPr>
              <a:t>multiple administration</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86020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2133600"/>
            <a:ext cx="8458200" cy="3693319"/>
          </a:xfrm>
        </p:spPr>
        <p:txBody>
          <a:bodyPr/>
          <a:lstStyle/>
          <a:p>
            <a:pPr algn="ctr"/>
            <a:endParaRPr lang="en-IN" sz="6000" b="1" dirty="0" smtClean="0"/>
          </a:p>
          <a:p>
            <a:pPr algn="ctr"/>
            <a:r>
              <a:rPr lang="en-IN" sz="6000" b="1" dirty="0" smtClean="0"/>
              <a:t>UNIT-1</a:t>
            </a:r>
          </a:p>
          <a:p>
            <a:pPr algn="ctr"/>
            <a:r>
              <a:rPr lang="en-IN" sz="6000" b="1" dirty="0" smtClean="0"/>
              <a:t>Computer Networks and the Internet</a:t>
            </a:r>
            <a:endParaRPr lang="en-IN" sz="6000" b="1" dirty="0"/>
          </a:p>
        </p:txBody>
      </p:sp>
      <p:pic>
        <p:nvPicPr>
          <p:cNvPr id="5" name="Picture 4"/>
          <p:cNvPicPr>
            <a:picLocks noChangeAspect="1"/>
          </p:cNvPicPr>
          <p:nvPr/>
        </p:nvPicPr>
        <p:blipFill>
          <a:blip r:embed="rId2"/>
          <a:stretch>
            <a:fillRect/>
          </a:stretch>
        </p:blipFill>
        <p:spPr>
          <a:xfrm>
            <a:off x="-76200" y="116032"/>
            <a:ext cx="3922777" cy="2017568"/>
          </a:xfrm>
          <a:prstGeom prst="rect">
            <a:avLst/>
          </a:prstGeom>
        </p:spPr>
      </p:pic>
      <p:pic>
        <p:nvPicPr>
          <p:cNvPr id="1028" name="Picture 4" descr="Image result for computer networks and 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498273"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699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04801"/>
            <a:ext cx="3124200" cy="457199"/>
          </a:xfrm>
        </p:spPr>
        <p:txBody>
          <a:bodyPr/>
          <a:lstStyle/>
          <a:p>
            <a:r>
              <a:rPr lang="en-IN" dirty="0" smtClean="0"/>
              <a:t>WAN</a:t>
            </a:r>
            <a:endParaRPr lang="en-IN" dirty="0"/>
          </a:p>
        </p:txBody>
      </p:sp>
      <p:pic>
        <p:nvPicPr>
          <p:cNvPr id="3074" name="Picture 2" descr="Wide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42738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35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1"/>
            <a:ext cx="8686800" cy="914400"/>
          </a:xfrm>
        </p:spPr>
        <p:txBody>
          <a:bodyPr/>
          <a:lstStyle/>
          <a:p>
            <a:r>
              <a:rPr lang="en-IN" b="1" dirty="0" smtClean="0">
                <a:latin typeface="Times New Roman" panose="02020603050405020304" pitchFamily="18" charset="0"/>
                <a:cs typeface="Times New Roman" panose="02020603050405020304" pitchFamily="18" charset="0"/>
              </a:rPr>
              <a:t>Types of WAN</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28600" y="1371600"/>
            <a:ext cx="8915400" cy="3447098"/>
          </a:xfrm>
        </p:spPr>
        <p:txBody>
          <a:bodyPr/>
          <a:lstStyle/>
          <a:p>
            <a:r>
              <a:rPr lang="en-IN" b="1" dirty="0" smtClean="0">
                <a:solidFill>
                  <a:srgbClr val="FF0000"/>
                </a:solidFill>
              </a:rPr>
              <a:t>1.Point-to-point WAN-</a:t>
            </a:r>
            <a:r>
              <a:rPr lang="en-IN" dirty="0" smtClean="0">
                <a:solidFill>
                  <a:srgbClr val="FF0000"/>
                </a:solidFill>
              </a:rPr>
              <a:t>--</a:t>
            </a:r>
            <a:r>
              <a:rPr lang="en-IN" dirty="0" smtClean="0">
                <a:solidFill>
                  <a:schemeClr val="tx1"/>
                </a:solidFill>
              </a:rPr>
              <a:t>Which connects two communicating devices through a transmission media(cable/air).</a:t>
            </a:r>
          </a:p>
          <a:p>
            <a:r>
              <a:rPr lang="en-IN" b="1" dirty="0" smtClean="0">
                <a:solidFill>
                  <a:srgbClr val="FF0000"/>
                </a:solidFill>
              </a:rPr>
              <a:t>2.Switched WAN-</a:t>
            </a:r>
            <a:r>
              <a:rPr lang="en-IN" dirty="0" smtClean="0">
                <a:solidFill>
                  <a:srgbClr val="FF0000"/>
                </a:solidFill>
              </a:rPr>
              <a:t>--</a:t>
            </a:r>
            <a:r>
              <a:rPr lang="en-IN" dirty="0" smtClean="0">
                <a:solidFill>
                  <a:schemeClr val="tx1"/>
                </a:solidFill>
              </a:rPr>
              <a:t>A switched WAN is a network with </a:t>
            </a:r>
            <a:r>
              <a:rPr lang="en-IN" b="1" dirty="0" smtClean="0">
                <a:solidFill>
                  <a:schemeClr val="tx1"/>
                </a:solidFill>
              </a:rPr>
              <a:t>more than two ends</a:t>
            </a:r>
            <a:r>
              <a:rPr lang="en-IN" dirty="0" smtClean="0">
                <a:solidFill>
                  <a:schemeClr val="tx1"/>
                </a:solidFill>
              </a:rPr>
              <a:t>.</a:t>
            </a:r>
          </a:p>
          <a:p>
            <a:r>
              <a:rPr lang="en-IN" dirty="0" smtClean="0">
                <a:solidFill>
                  <a:schemeClr val="tx1"/>
                </a:solidFill>
              </a:rPr>
              <a:t>It is a combination of several point-to-point WANs that are connected by switches.</a:t>
            </a:r>
            <a:endParaRPr lang="en-IN" dirty="0">
              <a:solidFill>
                <a:srgbClr val="FF0000"/>
              </a:solidFill>
            </a:endParaRPr>
          </a:p>
        </p:txBody>
      </p:sp>
    </p:spTree>
    <p:extLst>
      <p:ext uri="{BB962C8B-B14F-4D97-AF65-F5344CB8AC3E}">
        <p14:creationId xmlns:p14="http://schemas.microsoft.com/office/powerpoint/2010/main" val="943976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1374394" y="453897"/>
            <a:ext cx="5138420" cy="330835"/>
          </a:xfrm>
          <a:prstGeom prst="rect">
            <a:avLst/>
          </a:prstGeom>
        </p:spPr>
        <p:txBody>
          <a:bodyPr vert="horz" wrap="square" lIns="0" tIns="13335" rIns="0" bIns="0" rtlCol="0">
            <a:spAutoFit/>
          </a:bodyPr>
          <a:lstStyle/>
          <a:p>
            <a:pPr marL="12700">
              <a:lnSpc>
                <a:spcPct val="100000"/>
              </a:lnSpc>
              <a:spcBef>
                <a:spcPts val="105"/>
              </a:spcBef>
            </a:pPr>
            <a:r>
              <a:rPr sz="2000" i="1" spc="-30" dirty="0">
                <a:latin typeface="Times New Roman"/>
                <a:cs typeface="Times New Roman"/>
              </a:rPr>
              <a:t>WANs: </a:t>
            </a:r>
            <a:r>
              <a:rPr sz="2000" i="1" dirty="0">
                <a:latin typeface="Times New Roman"/>
                <a:cs typeface="Times New Roman"/>
              </a:rPr>
              <a:t>a </a:t>
            </a:r>
            <a:r>
              <a:rPr sz="2000" i="1" spc="-5" dirty="0">
                <a:latin typeface="Times New Roman"/>
                <a:cs typeface="Times New Roman"/>
              </a:rPr>
              <a:t>switched </a:t>
            </a:r>
            <a:r>
              <a:rPr sz="2000" i="1" spc="-50" dirty="0">
                <a:latin typeface="Times New Roman"/>
                <a:cs typeface="Times New Roman"/>
              </a:rPr>
              <a:t>WAN </a:t>
            </a:r>
            <a:r>
              <a:rPr sz="2000" i="1" dirty="0">
                <a:latin typeface="Times New Roman"/>
                <a:cs typeface="Times New Roman"/>
              </a:rPr>
              <a:t>and a </a:t>
            </a:r>
            <a:r>
              <a:rPr sz="2000" i="1" spc="-5" dirty="0">
                <a:latin typeface="Times New Roman"/>
                <a:cs typeface="Times New Roman"/>
              </a:rPr>
              <a:t>point-to-point</a:t>
            </a:r>
            <a:r>
              <a:rPr sz="2000" i="1" spc="30" dirty="0">
                <a:latin typeface="Times New Roman"/>
                <a:cs typeface="Times New Roman"/>
              </a:rPr>
              <a:t> </a:t>
            </a:r>
            <a:r>
              <a:rPr sz="2000" i="1" spc="-50" dirty="0">
                <a:latin typeface="Times New Roman"/>
                <a:cs typeface="Times New Roman"/>
              </a:rPr>
              <a:t>WAN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117091" y="1115567"/>
            <a:ext cx="7112508" cy="50407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839200" cy="1354217"/>
          </a:xfrm>
        </p:spPr>
        <p:txBody>
          <a:bodyPr/>
          <a:lstStyle/>
          <a:p>
            <a:r>
              <a:rPr lang="en-IN" b="1" dirty="0">
                <a:latin typeface="Times New Roman" panose="02020603050405020304" pitchFamily="18" charset="0"/>
                <a:cs typeface="Times New Roman" panose="02020603050405020304" pitchFamily="18" charset="0"/>
              </a:rPr>
              <a:t>Internetwork</a:t>
            </a:r>
            <a:r>
              <a:rPr lang="en-IN" dirty="0"/>
              <a:t/>
            </a:r>
            <a:br>
              <a:rPr lang="en-IN" dirty="0"/>
            </a:br>
            <a:endParaRPr lang="en-IN" dirty="0"/>
          </a:p>
        </p:txBody>
      </p:sp>
      <p:sp>
        <p:nvSpPr>
          <p:cNvPr id="3" name="Text Placeholder 2"/>
          <p:cNvSpPr>
            <a:spLocks noGrp="1"/>
          </p:cNvSpPr>
          <p:nvPr>
            <p:ph type="body" idx="1"/>
          </p:nvPr>
        </p:nvSpPr>
        <p:spPr>
          <a:xfrm>
            <a:off x="228600" y="1066800"/>
            <a:ext cx="8686800" cy="5416868"/>
          </a:xfrm>
        </p:spPr>
        <p:txBody>
          <a:bodyPr/>
          <a:lstStyle/>
          <a:p>
            <a:pPr marL="457200" indent="-457200">
              <a:buFont typeface="Arial" panose="020B0604020202020204" pitchFamily="34" charset="0"/>
              <a:buChar char="•"/>
            </a:pPr>
            <a:r>
              <a:rPr lang="en-IN" dirty="0" smtClean="0">
                <a:solidFill>
                  <a:schemeClr val="tx1"/>
                </a:solidFill>
              </a:rPr>
              <a:t>When </a:t>
            </a:r>
            <a:r>
              <a:rPr lang="en-IN" b="1" dirty="0" smtClean="0">
                <a:solidFill>
                  <a:schemeClr val="tx1"/>
                </a:solidFill>
              </a:rPr>
              <a:t>two or more networks are connected</a:t>
            </a:r>
            <a:r>
              <a:rPr lang="en-IN" dirty="0" smtClean="0">
                <a:solidFill>
                  <a:schemeClr val="tx1"/>
                </a:solidFill>
              </a:rPr>
              <a:t>, they make an </a:t>
            </a:r>
            <a:r>
              <a:rPr lang="en-IN" b="1" dirty="0" smtClean="0">
                <a:solidFill>
                  <a:schemeClr val="tx1"/>
                </a:solidFill>
              </a:rPr>
              <a:t>internetwork </a:t>
            </a:r>
            <a:r>
              <a:rPr lang="en-IN" dirty="0" smtClean="0">
                <a:solidFill>
                  <a:schemeClr val="tx1"/>
                </a:solidFill>
              </a:rPr>
              <a:t>or internet.</a:t>
            </a:r>
          </a:p>
          <a:p>
            <a:pPr marL="457200" indent="-457200">
              <a:buFont typeface="Arial" panose="020B0604020202020204" pitchFamily="34" charset="0"/>
              <a:buChar char="•"/>
            </a:pPr>
            <a:r>
              <a:rPr lang="en-US" dirty="0">
                <a:solidFill>
                  <a:schemeClr val="tx1"/>
                </a:solidFill>
              </a:rPr>
              <a:t>A </a:t>
            </a:r>
            <a:r>
              <a:rPr lang="en-US" b="1" dirty="0">
                <a:solidFill>
                  <a:schemeClr val="tx1"/>
                </a:solidFill>
              </a:rPr>
              <a:t>network of networks</a:t>
            </a:r>
            <a:r>
              <a:rPr lang="en-US" dirty="0">
                <a:solidFill>
                  <a:schemeClr val="tx1"/>
                </a:solidFill>
              </a:rPr>
              <a:t> is called an internetwork, or simply the </a:t>
            </a:r>
            <a:r>
              <a:rPr lang="en-US" b="1" dirty="0">
                <a:solidFill>
                  <a:schemeClr val="tx1"/>
                </a:solidFill>
              </a:rPr>
              <a:t>internet.</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It </a:t>
            </a:r>
            <a:r>
              <a:rPr lang="en-US" dirty="0">
                <a:solidFill>
                  <a:schemeClr val="tx1"/>
                </a:solidFill>
              </a:rPr>
              <a:t>is the </a:t>
            </a:r>
            <a:r>
              <a:rPr lang="en-US" b="1" dirty="0">
                <a:solidFill>
                  <a:schemeClr val="tx1"/>
                </a:solidFill>
              </a:rPr>
              <a:t>largest network </a:t>
            </a:r>
            <a:r>
              <a:rPr lang="en-US" dirty="0">
                <a:solidFill>
                  <a:schemeClr val="tx1"/>
                </a:solidFill>
              </a:rPr>
              <a:t>in existence on this planet</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internet </a:t>
            </a:r>
            <a:r>
              <a:rPr lang="en-US" b="1" dirty="0">
                <a:solidFill>
                  <a:schemeClr val="tx1"/>
                </a:solidFill>
              </a:rPr>
              <a:t>huge</a:t>
            </a:r>
            <a:r>
              <a:rPr lang="en-US" dirty="0">
                <a:solidFill>
                  <a:schemeClr val="tx1"/>
                </a:solidFill>
              </a:rPr>
              <a:t>ly connects </a:t>
            </a:r>
            <a:r>
              <a:rPr lang="en-US" b="1" dirty="0">
                <a:solidFill>
                  <a:schemeClr val="tx1"/>
                </a:solidFill>
              </a:rPr>
              <a:t>all WANs </a:t>
            </a:r>
            <a:r>
              <a:rPr lang="en-US" dirty="0">
                <a:solidFill>
                  <a:schemeClr val="tx1"/>
                </a:solidFill>
              </a:rPr>
              <a:t>and it can have connection to LANs and Home networks.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Internet </a:t>
            </a:r>
            <a:r>
              <a:rPr lang="en-US" dirty="0">
                <a:solidFill>
                  <a:schemeClr val="tx1"/>
                </a:solidFill>
              </a:rPr>
              <a:t>uses </a:t>
            </a:r>
            <a:r>
              <a:rPr lang="en-US" b="1" dirty="0">
                <a:solidFill>
                  <a:schemeClr val="tx1"/>
                </a:solidFill>
              </a:rPr>
              <a:t>TCP/IP protocol suite </a:t>
            </a:r>
            <a:r>
              <a:rPr lang="en-US" dirty="0">
                <a:solidFill>
                  <a:schemeClr val="tx1"/>
                </a:solidFill>
              </a:rPr>
              <a:t>and uses IP as its addressing protocol. </a:t>
            </a:r>
            <a:endParaRPr lang="en-IN" dirty="0" smtClean="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949789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914" y="100076"/>
            <a:ext cx="8342885"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a:cs typeface="Times New Roman"/>
              </a:rPr>
              <a:t>An </a:t>
            </a:r>
            <a:r>
              <a:rPr sz="3200" dirty="0">
                <a:latin typeface="Times New Roman"/>
                <a:cs typeface="Times New Roman"/>
              </a:rPr>
              <a:t>internetwork </a:t>
            </a:r>
            <a:r>
              <a:rPr sz="3200" spc="-5" dirty="0">
                <a:latin typeface="Times New Roman"/>
                <a:cs typeface="Times New Roman"/>
              </a:rPr>
              <a:t>made </a:t>
            </a:r>
            <a:r>
              <a:rPr sz="3200" spc="5" dirty="0">
                <a:latin typeface="Times New Roman"/>
                <a:cs typeface="Times New Roman"/>
              </a:rPr>
              <a:t>of </a:t>
            </a:r>
            <a:r>
              <a:rPr sz="3200" dirty="0">
                <a:latin typeface="Times New Roman"/>
                <a:cs typeface="Times New Roman"/>
              </a:rPr>
              <a:t>two LANs and </a:t>
            </a:r>
            <a:r>
              <a:rPr sz="3200" spc="5" dirty="0">
                <a:latin typeface="Times New Roman"/>
                <a:cs typeface="Times New Roman"/>
              </a:rPr>
              <a:t>one</a:t>
            </a:r>
            <a:r>
              <a:rPr sz="3200" spc="-175" dirty="0">
                <a:latin typeface="Times New Roman"/>
                <a:cs typeface="Times New Roman"/>
              </a:rPr>
              <a:t> </a:t>
            </a:r>
            <a:r>
              <a:rPr sz="3200" spc="-70" dirty="0">
                <a:latin typeface="Times New Roman"/>
                <a:cs typeface="Times New Roman"/>
              </a:rPr>
              <a:t>WAN</a:t>
            </a:r>
            <a:endParaRPr sz="3200" dirty="0">
              <a:latin typeface="Times New Roman"/>
              <a:cs typeface="Times New Roman"/>
            </a:endParaRPr>
          </a:p>
        </p:txBody>
      </p:sp>
      <p:sp>
        <p:nvSpPr>
          <p:cNvPr id="3" name="object 3"/>
          <p:cNvSpPr/>
          <p:nvPr/>
        </p:nvSpPr>
        <p:spPr>
          <a:xfrm>
            <a:off x="365760" y="2389632"/>
            <a:ext cx="2907792" cy="14722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638800" y="2389632"/>
            <a:ext cx="2935224" cy="14722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73552" y="2667000"/>
            <a:ext cx="2418588" cy="80924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35" y="61454"/>
            <a:ext cx="8839200" cy="1367682"/>
          </a:xfrm>
          <a:prstGeom prst="rect">
            <a:avLst/>
          </a:prstGeom>
        </p:spPr>
        <p:txBody>
          <a:bodyPr vert="horz" wrap="square" lIns="0" tIns="13335" rIns="0" bIns="0" rtlCol="0">
            <a:spAutoFit/>
          </a:bodyPr>
          <a:lstStyle/>
          <a:p>
            <a:pPr marL="12700">
              <a:lnSpc>
                <a:spcPct val="100000"/>
              </a:lnSpc>
              <a:spcBef>
                <a:spcPts val="105"/>
              </a:spcBef>
            </a:pPr>
            <a:r>
              <a:rPr spc="-210" dirty="0"/>
              <a:t>Heterogeneous</a:t>
            </a:r>
            <a:r>
              <a:rPr spc="-275" dirty="0"/>
              <a:t> </a:t>
            </a:r>
            <a:r>
              <a:rPr spc="-75" dirty="0" smtClean="0"/>
              <a:t>network</a:t>
            </a:r>
            <a:r>
              <a:rPr lang="en-IN" spc="-75" dirty="0" smtClean="0"/>
              <a:t>--- 4 WANs  and 3 LANs</a:t>
            </a:r>
            <a:endParaRPr spc="-75" dirty="0"/>
          </a:p>
        </p:txBody>
      </p:sp>
      <p:sp>
        <p:nvSpPr>
          <p:cNvPr id="3" name="object 3"/>
          <p:cNvSpPr/>
          <p:nvPr/>
        </p:nvSpPr>
        <p:spPr>
          <a:xfrm>
            <a:off x="381000" y="1678364"/>
            <a:ext cx="8382000" cy="478685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411473" y="6465214"/>
            <a:ext cx="2320925" cy="177800"/>
          </a:xfrm>
          <a:prstGeom prst="rect">
            <a:avLst/>
          </a:prstGeom>
        </p:spPr>
        <p:txBody>
          <a:bodyPr vert="horz" wrap="square" lIns="0" tIns="0" rIns="0" bIns="0" rtlCol="0">
            <a:spAutoFit/>
          </a:bodyPr>
          <a:lstStyle/>
          <a:p>
            <a:pPr marL="12700">
              <a:lnSpc>
                <a:spcPts val="1240"/>
              </a:lnSpc>
            </a:pPr>
            <a:r>
              <a:rPr sz="1200" spc="-50" dirty="0">
                <a:solidFill>
                  <a:srgbClr val="888888"/>
                </a:solidFill>
                <a:latin typeface="Arial"/>
                <a:cs typeface="Arial"/>
              </a:rPr>
              <a:t>Computer </a:t>
            </a:r>
            <a:r>
              <a:rPr sz="1200" spc="-45" dirty="0">
                <a:solidFill>
                  <a:srgbClr val="888888"/>
                </a:solidFill>
                <a:latin typeface="Arial"/>
                <a:cs typeface="Arial"/>
              </a:rPr>
              <a:t>Networks </a:t>
            </a:r>
            <a:r>
              <a:rPr sz="1200" spc="-55" dirty="0">
                <a:solidFill>
                  <a:srgbClr val="888888"/>
                </a:solidFill>
                <a:latin typeface="Arial"/>
                <a:cs typeface="Arial"/>
              </a:rPr>
              <a:t>and </a:t>
            </a:r>
            <a:r>
              <a:rPr sz="1200" spc="-15" dirty="0">
                <a:solidFill>
                  <a:srgbClr val="888888"/>
                </a:solidFill>
                <a:latin typeface="Arial"/>
                <a:cs typeface="Arial"/>
              </a:rPr>
              <a:t>the</a:t>
            </a:r>
            <a:r>
              <a:rPr sz="1200" spc="-204" dirty="0">
                <a:solidFill>
                  <a:srgbClr val="888888"/>
                </a:solidFill>
                <a:latin typeface="Arial"/>
                <a:cs typeface="Arial"/>
              </a:rPr>
              <a:t> </a:t>
            </a:r>
            <a:r>
              <a:rPr sz="1200" spc="-15" dirty="0">
                <a:solidFill>
                  <a:srgbClr val="888888"/>
                </a:solidFill>
                <a:latin typeface="Arial"/>
                <a:cs typeface="Arial"/>
              </a:rPr>
              <a:t>Internet</a:t>
            </a:r>
            <a:endParaRPr sz="1200">
              <a:latin typeface="Arial"/>
              <a:cs typeface="Arial"/>
            </a:endParaRPr>
          </a:p>
        </p:txBody>
      </p:sp>
      <p:sp>
        <p:nvSpPr>
          <p:cNvPr id="5" name="object 5"/>
          <p:cNvSpPr txBox="1"/>
          <p:nvPr/>
        </p:nvSpPr>
        <p:spPr>
          <a:xfrm>
            <a:off x="8427211" y="6465214"/>
            <a:ext cx="180975" cy="177800"/>
          </a:xfrm>
          <a:prstGeom prst="rect">
            <a:avLst/>
          </a:prstGeom>
        </p:spPr>
        <p:txBody>
          <a:bodyPr vert="horz" wrap="square" lIns="0" tIns="0" rIns="0" bIns="0" rtlCol="0">
            <a:spAutoFit/>
          </a:bodyPr>
          <a:lstStyle/>
          <a:p>
            <a:pPr marL="12700">
              <a:lnSpc>
                <a:spcPts val="1240"/>
              </a:lnSpc>
            </a:pPr>
            <a:r>
              <a:rPr sz="1200" spc="-60" dirty="0">
                <a:solidFill>
                  <a:srgbClr val="888888"/>
                </a:solidFill>
                <a:latin typeface="Arial"/>
                <a:cs typeface="Arial"/>
              </a:rPr>
              <a:t>18</a:t>
            </a:r>
            <a:endParaRPr sz="1200">
              <a:latin typeface="Arial"/>
              <a:cs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
            <a:ext cx="8534400" cy="762000"/>
          </a:xfrm>
        </p:spPr>
        <p:txBody>
          <a:bodyPr/>
          <a:lstStyle/>
          <a:p>
            <a:r>
              <a:rPr lang="en-IN" b="1" spc="-5" dirty="0">
                <a:latin typeface="Times New Roman"/>
                <a:cs typeface="Times New Roman"/>
              </a:rPr>
              <a:t>Switching</a:t>
            </a:r>
            <a:endParaRPr lang="en-IN" b="1" dirty="0"/>
          </a:p>
        </p:txBody>
      </p:sp>
      <p:sp>
        <p:nvSpPr>
          <p:cNvPr id="4" name="Text Placeholder 3"/>
          <p:cNvSpPr>
            <a:spLocks noGrp="1"/>
          </p:cNvSpPr>
          <p:nvPr>
            <p:ph type="body" idx="1"/>
          </p:nvPr>
        </p:nvSpPr>
        <p:spPr>
          <a:xfrm>
            <a:off x="0" y="1066800"/>
            <a:ext cx="8991600" cy="5909310"/>
          </a:xfrm>
        </p:spPr>
        <p:txBody>
          <a:bodyPr/>
          <a:lstStyle/>
          <a:p>
            <a:pPr marL="457200" indent="-457200" algn="just">
              <a:buFont typeface="Arial" panose="020B0604020202020204" pitchFamily="34" charset="0"/>
              <a:buChar char="•"/>
            </a:pPr>
            <a:r>
              <a:rPr lang="en-US" dirty="0">
                <a:solidFill>
                  <a:schemeClr val="tx1"/>
                </a:solidFill>
              </a:rPr>
              <a:t>Switching is </a:t>
            </a:r>
            <a:r>
              <a:rPr lang="en-US" dirty="0" smtClean="0">
                <a:solidFill>
                  <a:schemeClr val="tx1"/>
                </a:solidFill>
              </a:rPr>
              <a:t> a process </a:t>
            </a:r>
            <a:r>
              <a:rPr lang="en-US" dirty="0">
                <a:solidFill>
                  <a:schemeClr val="tx1"/>
                </a:solidFill>
              </a:rPr>
              <a:t>to </a:t>
            </a:r>
            <a:r>
              <a:rPr lang="en-US" b="1" dirty="0">
                <a:solidFill>
                  <a:schemeClr val="tx1"/>
                </a:solidFill>
              </a:rPr>
              <a:t>forward packets </a:t>
            </a:r>
            <a:r>
              <a:rPr lang="en-US" dirty="0">
                <a:solidFill>
                  <a:schemeClr val="tx1"/>
                </a:solidFill>
              </a:rPr>
              <a:t>coming in from one port to a port leading towards the destination.</a:t>
            </a:r>
            <a:endParaRPr lang="en-US" spc="-10" dirty="0" smtClean="0">
              <a:solidFill>
                <a:schemeClr val="tx1"/>
              </a:solidFill>
            </a:endParaRPr>
          </a:p>
          <a:p>
            <a:pPr marL="457200" indent="-457200" algn="just">
              <a:buFont typeface="Arial" panose="020B0604020202020204" pitchFamily="34" charset="0"/>
              <a:buChar char="•"/>
            </a:pPr>
            <a:r>
              <a:rPr lang="en-US" spc="-10" dirty="0" smtClean="0">
                <a:solidFill>
                  <a:schemeClr val="tx1"/>
                </a:solidFill>
              </a:rPr>
              <a:t>An </a:t>
            </a:r>
            <a:r>
              <a:rPr lang="en-US" b="1" spc="-5" dirty="0">
                <a:solidFill>
                  <a:schemeClr val="tx1"/>
                </a:solidFill>
              </a:rPr>
              <a:t>internet</a:t>
            </a:r>
            <a:r>
              <a:rPr lang="en-US" spc="-5" dirty="0">
                <a:solidFill>
                  <a:schemeClr val="tx1"/>
                </a:solidFill>
              </a:rPr>
              <a:t> is a </a:t>
            </a:r>
            <a:r>
              <a:rPr lang="en-US" b="1" spc="-5" dirty="0">
                <a:solidFill>
                  <a:schemeClr val="tx1"/>
                </a:solidFill>
              </a:rPr>
              <a:t>switched network </a:t>
            </a:r>
            <a:r>
              <a:rPr lang="en-US" spc="-5" dirty="0">
                <a:solidFill>
                  <a:schemeClr val="tx1"/>
                </a:solidFill>
              </a:rPr>
              <a:t>in which a switch  connects </a:t>
            </a:r>
            <a:r>
              <a:rPr lang="en-US" spc="-10" dirty="0">
                <a:solidFill>
                  <a:schemeClr val="tx1"/>
                </a:solidFill>
              </a:rPr>
              <a:t>at </a:t>
            </a:r>
            <a:r>
              <a:rPr lang="en-US" spc="-5" dirty="0">
                <a:solidFill>
                  <a:schemeClr val="tx1"/>
                </a:solidFill>
              </a:rPr>
              <a:t>least two links </a:t>
            </a:r>
            <a:r>
              <a:rPr lang="en-US" spc="-20" dirty="0">
                <a:solidFill>
                  <a:schemeClr val="tx1"/>
                </a:solidFill>
              </a:rPr>
              <a:t>together. </a:t>
            </a:r>
            <a:r>
              <a:rPr lang="en-US" spc="-5" dirty="0">
                <a:solidFill>
                  <a:schemeClr val="tx1"/>
                </a:solidFill>
              </a:rPr>
              <a:t>A switch  needs to forward </a:t>
            </a:r>
            <a:r>
              <a:rPr lang="en-US" dirty="0">
                <a:solidFill>
                  <a:schemeClr val="tx1"/>
                </a:solidFill>
              </a:rPr>
              <a:t>data from </a:t>
            </a:r>
            <a:r>
              <a:rPr lang="en-US" spc="-5" dirty="0">
                <a:solidFill>
                  <a:schemeClr val="tx1"/>
                </a:solidFill>
              </a:rPr>
              <a:t>a link to another link  when</a:t>
            </a:r>
            <a:r>
              <a:rPr lang="en-US" spc="5" dirty="0">
                <a:solidFill>
                  <a:schemeClr val="tx1"/>
                </a:solidFill>
              </a:rPr>
              <a:t> </a:t>
            </a:r>
            <a:r>
              <a:rPr lang="en-US" dirty="0">
                <a:solidFill>
                  <a:schemeClr val="tx1"/>
                </a:solidFill>
              </a:rPr>
              <a:t>required</a:t>
            </a:r>
            <a:r>
              <a:rPr lang="en-US" dirty="0" smtClean="0">
                <a:solidFill>
                  <a:schemeClr val="tx1"/>
                </a:solidFill>
              </a:rPr>
              <a:t>.</a:t>
            </a:r>
          </a:p>
          <a:p>
            <a:pPr marL="457200" indent="-457200" algn="just">
              <a:buFont typeface="Arial" panose="020B0604020202020204" pitchFamily="34" charset="0"/>
              <a:buChar char="•"/>
            </a:pPr>
            <a:r>
              <a:rPr lang="en-US" dirty="0" smtClean="0">
                <a:solidFill>
                  <a:schemeClr val="tx1"/>
                </a:solidFill>
              </a:rPr>
              <a:t>The </a:t>
            </a:r>
            <a:r>
              <a:rPr lang="en-US" b="1" dirty="0" smtClean="0">
                <a:solidFill>
                  <a:schemeClr val="tx1"/>
                </a:solidFill>
              </a:rPr>
              <a:t>2 most common types of switched networks </a:t>
            </a:r>
            <a:r>
              <a:rPr lang="en-US" dirty="0" smtClean="0">
                <a:solidFill>
                  <a:schemeClr val="tx1"/>
                </a:solidFill>
              </a:rPr>
              <a:t>are</a:t>
            </a:r>
          </a:p>
          <a:p>
            <a:pPr algn="just"/>
            <a:r>
              <a:rPr lang="en-US" dirty="0" smtClean="0">
                <a:solidFill>
                  <a:schemeClr val="tx1"/>
                </a:solidFill>
              </a:rPr>
              <a:t>	1. Circuit-switched network</a:t>
            </a:r>
          </a:p>
          <a:p>
            <a:pPr algn="just"/>
            <a:r>
              <a:rPr lang="en-US" dirty="0" smtClean="0">
                <a:solidFill>
                  <a:schemeClr val="tx1"/>
                </a:solidFill>
              </a:rPr>
              <a:t>	2. Packet-switched network</a:t>
            </a:r>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718528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71399"/>
            <a:ext cx="6158483" cy="696595"/>
          </a:xfrm>
          <a:prstGeom prst="rect">
            <a:avLst/>
          </a:prstGeom>
        </p:spPr>
        <p:txBody>
          <a:bodyPr vert="horz" wrap="square" lIns="0" tIns="12700" rIns="0" bIns="0" rtlCol="0">
            <a:spAutoFit/>
          </a:bodyPr>
          <a:lstStyle/>
          <a:p>
            <a:pPr marL="12700">
              <a:lnSpc>
                <a:spcPct val="100000"/>
              </a:lnSpc>
              <a:spcBef>
                <a:spcPts val="100"/>
              </a:spcBef>
            </a:pPr>
            <a:r>
              <a:rPr b="1" spc="-145" dirty="0">
                <a:solidFill>
                  <a:srgbClr val="FF0000"/>
                </a:solidFill>
                <a:latin typeface="Times New Roman" panose="02020603050405020304" pitchFamily="18" charset="0"/>
                <a:cs typeface="Times New Roman" panose="02020603050405020304" pitchFamily="18" charset="0"/>
              </a:rPr>
              <a:t>Circuit </a:t>
            </a:r>
            <a:r>
              <a:rPr b="1" spc="-200" dirty="0">
                <a:solidFill>
                  <a:srgbClr val="FF0000"/>
                </a:solidFill>
                <a:latin typeface="Times New Roman" panose="02020603050405020304" pitchFamily="18" charset="0"/>
                <a:cs typeface="Times New Roman" panose="02020603050405020304" pitchFamily="18" charset="0"/>
              </a:rPr>
              <a:t>Switched</a:t>
            </a:r>
            <a:r>
              <a:rPr b="1" spc="-385" dirty="0">
                <a:solidFill>
                  <a:srgbClr val="FF0000"/>
                </a:solidFill>
                <a:latin typeface="Times New Roman" panose="02020603050405020304" pitchFamily="18" charset="0"/>
                <a:cs typeface="Times New Roman" panose="02020603050405020304" pitchFamily="18" charset="0"/>
              </a:rPr>
              <a:t> </a:t>
            </a:r>
            <a:r>
              <a:rPr b="1" spc="-100" dirty="0">
                <a:solidFill>
                  <a:srgbClr val="FF0000"/>
                </a:solidFill>
                <a:latin typeface="Times New Roman" panose="02020603050405020304" pitchFamily="18" charset="0"/>
                <a:cs typeface="Times New Roman" panose="02020603050405020304" pitchFamily="18" charset="0"/>
              </a:rPr>
              <a:t>Network</a:t>
            </a:r>
          </a:p>
        </p:txBody>
      </p:sp>
      <p:sp>
        <p:nvSpPr>
          <p:cNvPr id="3" name="object 3"/>
          <p:cNvSpPr txBox="1"/>
          <p:nvPr/>
        </p:nvSpPr>
        <p:spPr>
          <a:xfrm>
            <a:off x="0" y="1295400"/>
            <a:ext cx="9067800" cy="4491870"/>
          </a:xfrm>
          <a:prstGeom prst="rect">
            <a:avLst/>
          </a:prstGeom>
        </p:spPr>
        <p:txBody>
          <a:bodyPr vert="horz" wrap="square" lIns="0" tIns="55244" rIns="0" bIns="0" rtlCol="0">
            <a:spAutoFit/>
          </a:bodyPr>
          <a:lstStyle/>
          <a:p>
            <a:pPr marL="355600" marR="98425" indent="-342900" algn="just">
              <a:lnSpc>
                <a:spcPct val="90000"/>
              </a:lnSpc>
              <a:spcBef>
                <a:spcPts val="434"/>
              </a:spcBef>
              <a:buFont typeface="Arial"/>
              <a:buChar char="•"/>
              <a:tabLst>
                <a:tab pos="356235" algn="l"/>
              </a:tabLst>
            </a:pPr>
            <a:r>
              <a:rPr sz="3200" spc="-5" dirty="0">
                <a:latin typeface="Times New Roman" panose="02020603050405020304" pitchFamily="18" charset="0"/>
                <a:cs typeface="Times New Roman" panose="02020603050405020304" pitchFamily="18" charset="0"/>
              </a:rPr>
              <a:t>A </a:t>
            </a:r>
            <a:r>
              <a:rPr sz="3200" dirty="0">
                <a:latin typeface="Times New Roman" panose="02020603050405020304" pitchFamily="18" charset="0"/>
                <a:cs typeface="Times New Roman" panose="02020603050405020304" pitchFamily="18" charset="0"/>
              </a:rPr>
              <a:t>circuit-switched </a:t>
            </a:r>
            <a:r>
              <a:rPr sz="3200" spc="-5" dirty="0">
                <a:latin typeface="Times New Roman" panose="02020603050405020304" pitchFamily="18" charset="0"/>
                <a:cs typeface="Times New Roman" panose="02020603050405020304" pitchFamily="18" charset="0"/>
              </a:rPr>
              <a:t>network is made of a</a:t>
            </a:r>
            <a:r>
              <a:rPr sz="3200" spc="-65"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set  of switches </a:t>
            </a:r>
            <a:r>
              <a:rPr sz="3200" spc="-5" dirty="0">
                <a:latin typeface="Times New Roman" panose="02020603050405020304" pitchFamily="18" charset="0"/>
                <a:cs typeface="Times New Roman" panose="02020603050405020304" pitchFamily="18" charset="0"/>
              </a:rPr>
              <a:t>connected by </a:t>
            </a:r>
            <a:r>
              <a:rPr sz="3200" spc="-10" dirty="0">
                <a:latin typeface="Times New Roman" panose="02020603050405020304" pitchFamily="18" charset="0"/>
                <a:cs typeface="Times New Roman" panose="02020603050405020304" pitchFamily="18" charset="0"/>
              </a:rPr>
              <a:t>physical </a:t>
            </a:r>
            <a:r>
              <a:rPr sz="3200" spc="-5" dirty="0">
                <a:latin typeface="Times New Roman" panose="02020603050405020304" pitchFamily="18" charset="0"/>
                <a:cs typeface="Times New Roman" panose="02020603050405020304" pitchFamily="18" charset="0"/>
              </a:rPr>
              <a:t>links, in  which </a:t>
            </a:r>
            <a:r>
              <a:rPr sz="3200" dirty="0">
                <a:latin typeface="Times New Roman" panose="02020603050405020304" pitchFamily="18" charset="0"/>
                <a:cs typeface="Times New Roman" panose="02020603050405020304" pitchFamily="18" charset="0"/>
              </a:rPr>
              <a:t>each </a:t>
            </a:r>
            <a:r>
              <a:rPr sz="3200" spc="-5" dirty="0">
                <a:latin typeface="Times New Roman" panose="02020603050405020304" pitchFamily="18" charset="0"/>
                <a:cs typeface="Times New Roman" panose="02020603050405020304" pitchFamily="18" charset="0"/>
              </a:rPr>
              <a:t>link is divided into </a:t>
            </a:r>
            <a:r>
              <a:rPr sz="3200" b="1" i="1" spc="-5" dirty="0">
                <a:latin typeface="Times New Roman" panose="02020603050405020304" pitchFamily="18" charset="0"/>
                <a:cs typeface="Times New Roman" panose="02020603050405020304" pitchFamily="18" charset="0"/>
              </a:rPr>
              <a:t>n</a:t>
            </a:r>
            <a:r>
              <a:rPr sz="3200" b="1" i="1" spc="80"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channels.</a:t>
            </a:r>
            <a:endParaRPr sz="3200" b="1" dirty="0">
              <a:latin typeface="Times New Roman" panose="02020603050405020304" pitchFamily="18" charset="0"/>
              <a:cs typeface="Times New Roman" panose="02020603050405020304" pitchFamily="18" charset="0"/>
            </a:endParaRPr>
          </a:p>
          <a:p>
            <a:pPr marL="355600" marR="217804" indent="-342900">
              <a:lnSpc>
                <a:spcPct val="90000"/>
              </a:lnSpc>
              <a:spcBef>
                <a:spcPts val="670"/>
              </a:spcBef>
              <a:buChar char="•"/>
              <a:tabLst>
                <a:tab pos="355600" algn="l"/>
                <a:tab pos="356235" algn="l"/>
              </a:tabLst>
            </a:pPr>
            <a:r>
              <a:rPr sz="3200" spc="-5" dirty="0">
                <a:latin typeface="Times New Roman" panose="02020603050405020304" pitchFamily="18" charset="0"/>
                <a:cs typeface="Times New Roman" panose="02020603050405020304" pitchFamily="18" charset="0"/>
              </a:rPr>
              <a:t>In </a:t>
            </a:r>
            <a:r>
              <a:rPr sz="3200" dirty="0">
                <a:latin typeface="Times New Roman" panose="02020603050405020304" pitchFamily="18" charset="0"/>
                <a:cs typeface="Times New Roman" panose="02020603050405020304" pitchFamily="18" charset="0"/>
              </a:rPr>
              <a:t>circuit </a:t>
            </a:r>
            <a:r>
              <a:rPr sz="3200" spc="-5" dirty="0">
                <a:latin typeface="Times New Roman" panose="02020603050405020304" pitchFamily="18" charset="0"/>
                <a:cs typeface="Times New Roman" panose="02020603050405020304" pitchFamily="18" charset="0"/>
              </a:rPr>
              <a:t>switching, </a:t>
            </a:r>
            <a:r>
              <a:rPr sz="3200" dirty="0">
                <a:latin typeface="Times New Roman" panose="02020603050405020304" pitchFamily="18" charset="0"/>
                <a:cs typeface="Times New Roman" panose="02020603050405020304" pitchFamily="18" charset="0"/>
              </a:rPr>
              <a:t>the </a:t>
            </a:r>
            <a:r>
              <a:rPr sz="3200" b="1" spc="-5" dirty="0">
                <a:latin typeface="Times New Roman" panose="02020603050405020304" pitchFamily="18" charset="0"/>
                <a:cs typeface="Times New Roman" panose="02020603050405020304" pitchFamily="18" charset="0"/>
              </a:rPr>
              <a:t>resources </a:t>
            </a:r>
            <a:r>
              <a:rPr sz="3200" spc="-5" dirty="0">
                <a:latin typeface="Times New Roman" panose="02020603050405020304" pitchFamily="18" charset="0"/>
                <a:cs typeface="Times New Roman" panose="02020603050405020304" pitchFamily="18" charset="0"/>
              </a:rPr>
              <a:t>need to be  </a:t>
            </a:r>
            <a:r>
              <a:rPr sz="3200" b="1" spc="-5" dirty="0">
                <a:latin typeface="Times New Roman" panose="02020603050405020304" pitchFamily="18" charset="0"/>
                <a:cs typeface="Times New Roman" panose="02020603050405020304" pitchFamily="18" charset="0"/>
              </a:rPr>
              <a:t>reserved </a:t>
            </a:r>
            <a:r>
              <a:rPr sz="3200" spc="-5" dirty="0">
                <a:latin typeface="Times New Roman" panose="02020603050405020304" pitchFamily="18" charset="0"/>
                <a:cs typeface="Times New Roman" panose="02020603050405020304" pitchFamily="18" charset="0"/>
              </a:rPr>
              <a:t>during the </a:t>
            </a:r>
            <a:r>
              <a:rPr sz="3200" b="1" dirty="0">
                <a:latin typeface="Times New Roman" panose="02020603050405020304" pitchFamily="18" charset="0"/>
                <a:cs typeface="Times New Roman" panose="02020603050405020304" pitchFamily="18" charset="0"/>
              </a:rPr>
              <a:t>setup phase</a:t>
            </a:r>
            <a:r>
              <a:rPr sz="320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The  </a:t>
            </a:r>
            <a:r>
              <a:rPr sz="3200" b="1" dirty="0">
                <a:latin typeface="Times New Roman" panose="02020603050405020304" pitchFamily="18" charset="0"/>
                <a:cs typeface="Times New Roman" panose="02020603050405020304" pitchFamily="18" charset="0"/>
              </a:rPr>
              <a:t>resources</a:t>
            </a:r>
            <a:r>
              <a:rPr sz="320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remain </a:t>
            </a:r>
            <a:r>
              <a:rPr sz="3200" b="1" spc="-5" dirty="0">
                <a:latin typeface="Times New Roman" panose="02020603050405020304" pitchFamily="18" charset="0"/>
                <a:cs typeface="Times New Roman" panose="02020603050405020304" pitchFamily="18" charset="0"/>
              </a:rPr>
              <a:t>dedicated </a:t>
            </a:r>
            <a:r>
              <a:rPr sz="3200" dirty="0">
                <a:latin typeface="Times New Roman" panose="02020603050405020304" pitchFamily="18" charset="0"/>
                <a:cs typeface="Times New Roman" panose="02020603050405020304" pitchFamily="18" charset="0"/>
              </a:rPr>
              <a:t>for </a:t>
            </a:r>
            <a:r>
              <a:rPr sz="3200" spc="-5" dirty="0">
                <a:latin typeface="Times New Roman" panose="02020603050405020304" pitchFamily="18" charset="0"/>
                <a:cs typeface="Times New Roman" panose="02020603050405020304" pitchFamily="18" charset="0"/>
              </a:rPr>
              <a:t>the entire  duration </a:t>
            </a:r>
            <a:r>
              <a:rPr sz="3200" dirty="0">
                <a:latin typeface="Times New Roman" panose="02020603050405020304" pitchFamily="18" charset="0"/>
                <a:cs typeface="Times New Roman" panose="02020603050405020304" pitchFamily="18" charset="0"/>
              </a:rPr>
              <a:t>of </a:t>
            </a:r>
            <a:r>
              <a:rPr sz="3200" spc="-5" dirty="0">
                <a:latin typeface="Times New Roman" panose="02020603050405020304" pitchFamily="18" charset="0"/>
                <a:cs typeface="Times New Roman" panose="02020603050405020304" pitchFamily="18" charset="0"/>
              </a:rPr>
              <a:t>data </a:t>
            </a:r>
            <a:r>
              <a:rPr sz="3200" dirty="0">
                <a:latin typeface="Times New Roman" panose="02020603050405020304" pitchFamily="18" charset="0"/>
                <a:cs typeface="Times New Roman" panose="02020603050405020304" pitchFamily="18" charset="0"/>
              </a:rPr>
              <a:t>transfer </a:t>
            </a:r>
            <a:r>
              <a:rPr sz="3200" spc="-5" dirty="0">
                <a:latin typeface="Times New Roman" panose="02020603050405020304" pitchFamily="18" charset="0"/>
                <a:cs typeface="Times New Roman" panose="02020603050405020304" pitchFamily="18" charset="0"/>
              </a:rPr>
              <a:t>until the </a:t>
            </a:r>
            <a:r>
              <a:rPr sz="3200" b="1" spc="-5" dirty="0">
                <a:latin typeface="Times New Roman" panose="02020603050405020304" pitchFamily="18" charset="0"/>
                <a:cs typeface="Times New Roman" panose="02020603050405020304" pitchFamily="18" charset="0"/>
              </a:rPr>
              <a:t>teardown  </a:t>
            </a:r>
            <a:r>
              <a:rPr sz="3200" b="1" dirty="0">
                <a:latin typeface="Times New Roman" panose="02020603050405020304" pitchFamily="18" charset="0"/>
                <a:cs typeface="Times New Roman" panose="02020603050405020304" pitchFamily="18" charset="0"/>
              </a:rPr>
              <a:t>phase</a:t>
            </a:r>
            <a:r>
              <a:rPr sz="3200" dirty="0">
                <a:latin typeface="Times New Roman" panose="02020603050405020304" pitchFamily="18" charset="0"/>
                <a:cs typeface="Times New Roman" panose="02020603050405020304" pitchFamily="18" charset="0"/>
              </a:rPr>
              <a:t>.</a:t>
            </a:r>
          </a:p>
          <a:p>
            <a:pPr marL="355600" marR="5080" indent="-342900">
              <a:lnSpc>
                <a:spcPts val="3020"/>
              </a:lnSpc>
              <a:spcBef>
                <a:spcPts val="725"/>
              </a:spcBef>
              <a:buChar char="•"/>
              <a:tabLst>
                <a:tab pos="355600" algn="l"/>
                <a:tab pos="356235" algn="l"/>
              </a:tabLst>
            </a:pPr>
            <a:r>
              <a:rPr sz="3200" spc="-5" dirty="0">
                <a:latin typeface="Times New Roman" panose="02020603050405020304" pitchFamily="18" charset="0"/>
                <a:cs typeface="Times New Roman" panose="02020603050405020304" pitchFamily="18" charset="0"/>
              </a:rPr>
              <a:t>Switching at the </a:t>
            </a:r>
            <a:r>
              <a:rPr sz="3200" dirty="0">
                <a:latin typeface="Times New Roman" panose="02020603050405020304" pitchFamily="18" charset="0"/>
                <a:cs typeface="Times New Roman" panose="02020603050405020304" pitchFamily="18" charset="0"/>
              </a:rPr>
              <a:t>physical layer in </a:t>
            </a:r>
            <a:r>
              <a:rPr sz="3200" spc="-5" dirty="0">
                <a:latin typeface="Times New Roman" panose="02020603050405020304" pitchFamily="18" charset="0"/>
                <a:cs typeface="Times New Roman" panose="02020603050405020304" pitchFamily="18" charset="0"/>
              </a:rPr>
              <a:t>the </a:t>
            </a:r>
            <a:r>
              <a:rPr sz="3200" dirty="0">
                <a:latin typeface="Times New Roman" panose="02020603050405020304" pitchFamily="18" charset="0"/>
                <a:cs typeface="Times New Roman" panose="02020603050405020304" pitchFamily="18" charset="0"/>
              </a:rPr>
              <a:t>traditional  </a:t>
            </a:r>
            <a:r>
              <a:rPr sz="3200" b="1" spc="-5" dirty="0">
                <a:latin typeface="Times New Roman" panose="02020603050405020304" pitchFamily="18" charset="0"/>
                <a:cs typeface="Times New Roman" panose="02020603050405020304" pitchFamily="18" charset="0"/>
              </a:rPr>
              <a:t>telephone network </a:t>
            </a:r>
            <a:r>
              <a:rPr sz="3200" spc="-5" dirty="0">
                <a:latin typeface="Times New Roman" panose="02020603050405020304" pitchFamily="18" charset="0"/>
                <a:cs typeface="Times New Roman" panose="02020603050405020304" pitchFamily="18" charset="0"/>
              </a:rPr>
              <a:t>uses the </a:t>
            </a:r>
            <a:r>
              <a:rPr sz="3200" dirty="0">
                <a:latin typeface="Times New Roman" panose="02020603050405020304" pitchFamily="18" charset="0"/>
                <a:cs typeface="Times New Roman" panose="02020603050405020304" pitchFamily="18" charset="0"/>
              </a:rPr>
              <a:t>circuit-switching  approach.</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8227060" cy="505267"/>
          </a:xfrm>
          <a:prstGeom prst="rect">
            <a:avLst/>
          </a:prstGeom>
        </p:spPr>
        <p:txBody>
          <a:bodyPr vert="horz" wrap="square" lIns="0" tIns="12700" rIns="0" bIns="0" rtlCol="0">
            <a:spAutoFit/>
          </a:bodyPr>
          <a:lstStyle/>
          <a:p>
            <a:pPr marL="12700">
              <a:lnSpc>
                <a:spcPct val="100000"/>
              </a:lnSpc>
              <a:spcBef>
                <a:spcPts val="100"/>
              </a:spcBef>
            </a:pPr>
            <a:r>
              <a:rPr sz="2000" dirty="0" smtClean="0">
                <a:solidFill>
                  <a:srgbClr val="0000CC"/>
                </a:solidFill>
                <a:latin typeface="Times New Roman"/>
                <a:cs typeface="Times New Roman"/>
              </a:rPr>
              <a:t> </a:t>
            </a:r>
            <a:r>
              <a:rPr sz="3200" b="1" dirty="0">
                <a:latin typeface="Times New Roman"/>
                <a:cs typeface="Times New Roman"/>
              </a:rPr>
              <a:t>A </a:t>
            </a:r>
            <a:r>
              <a:rPr sz="3200" b="1" spc="-5" dirty="0">
                <a:latin typeface="Times New Roman"/>
                <a:cs typeface="Times New Roman"/>
              </a:rPr>
              <a:t>circuit-switched</a:t>
            </a:r>
            <a:r>
              <a:rPr sz="3200" b="1" spc="-300" dirty="0">
                <a:latin typeface="Times New Roman"/>
                <a:cs typeface="Times New Roman"/>
              </a:rPr>
              <a:t> </a:t>
            </a:r>
            <a:r>
              <a:rPr sz="3200" b="1" dirty="0">
                <a:latin typeface="Times New Roman"/>
                <a:cs typeface="Times New Roman"/>
              </a:rPr>
              <a:t>network</a:t>
            </a:r>
          </a:p>
        </p:txBody>
      </p:sp>
      <p:sp>
        <p:nvSpPr>
          <p:cNvPr id="3" name="object 3"/>
          <p:cNvSpPr/>
          <p:nvPr/>
        </p:nvSpPr>
        <p:spPr>
          <a:xfrm>
            <a:off x="6324600" y="2514600"/>
            <a:ext cx="2534411" cy="22981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16351" y="3610355"/>
            <a:ext cx="3572255" cy="1082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0248" y="2438400"/>
            <a:ext cx="2435352" cy="22981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084576" y="1700783"/>
            <a:ext cx="3037331" cy="82448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1"/>
            <a:ext cx="8839200" cy="677108"/>
          </a:xfrm>
        </p:spPr>
        <p:txBody>
          <a:bodyPr/>
          <a:lstStyle/>
          <a:p>
            <a:r>
              <a:rPr lang="en-IN" b="1" dirty="0">
                <a:solidFill>
                  <a:srgbClr val="FF0000"/>
                </a:solidFill>
                <a:latin typeface="Times New Roman" panose="02020603050405020304" pitchFamily="18" charset="0"/>
                <a:cs typeface="Times New Roman" panose="02020603050405020304" pitchFamily="18" charset="0"/>
              </a:rPr>
              <a:t>Packet Switched Networks</a:t>
            </a:r>
          </a:p>
        </p:txBody>
      </p:sp>
      <p:sp>
        <p:nvSpPr>
          <p:cNvPr id="4" name="Text Placeholder 3"/>
          <p:cNvSpPr>
            <a:spLocks noGrp="1"/>
          </p:cNvSpPr>
          <p:nvPr>
            <p:ph type="body" idx="1"/>
          </p:nvPr>
        </p:nvSpPr>
        <p:spPr>
          <a:xfrm>
            <a:off x="76200" y="1295400"/>
            <a:ext cx="9067800" cy="4178067"/>
          </a:xfrm>
        </p:spPr>
        <p:txBody>
          <a:bodyPr/>
          <a:lstStyle/>
          <a:p>
            <a:pPr marL="355600" marR="1403350" indent="-342900">
              <a:lnSpc>
                <a:spcPts val="3240"/>
              </a:lnSpc>
              <a:spcBef>
                <a:spcPts val="509"/>
              </a:spcBef>
              <a:buChar char="•"/>
              <a:tabLst>
                <a:tab pos="355600" algn="l"/>
                <a:tab pos="356235" algn="l"/>
              </a:tabLst>
            </a:pPr>
            <a:r>
              <a:rPr lang="en-US" spc="-85" dirty="0">
                <a:solidFill>
                  <a:schemeClr val="tx1"/>
                </a:solidFill>
                <a:latin typeface="Times New Roman" panose="02020603050405020304" pitchFamily="18" charset="0"/>
                <a:cs typeface="Times New Roman" panose="02020603050405020304" pitchFamily="18" charset="0"/>
              </a:rPr>
              <a:t>In </a:t>
            </a:r>
            <a:r>
              <a:rPr lang="en-US" spc="-235" dirty="0">
                <a:solidFill>
                  <a:schemeClr val="tx1"/>
                </a:solidFill>
                <a:latin typeface="Times New Roman" panose="02020603050405020304" pitchFamily="18" charset="0"/>
                <a:cs typeface="Times New Roman" panose="02020603050405020304" pitchFamily="18" charset="0"/>
              </a:rPr>
              <a:t>a </a:t>
            </a:r>
            <a:r>
              <a:rPr lang="en-US" spc="-120" dirty="0">
                <a:solidFill>
                  <a:schemeClr val="tx1"/>
                </a:solidFill>
                <a:latin typeface="Times New Roman" panose="02020603050405020304" pitchFamily="18" charset="0"/>
                <a:cs typeface="Times New Roman" panose="02020603050405020304" pitchFamily="18" charset="0"/>
              </a:rPr>
              <a:t>packet-switched </a:t>
            </a:r>
            <a:r>
              <a:rPr lang="en-US" spc="-60" dirty="0">
                <a:solidFill>
                  <a:schemeClr val="tx1"/>
                </a:solidFill>
                <a:latin typeface="Times New Roman" panose="02020603050405020304" pitchFamily="18" charset="0"/>
                <a:cs typeface="Times New Roman" panose="02020603050405020304" pitchFamily="18" charset="0"/>
              </a:rPr>
              <a:t>network,</a:t>
            </a:r>
            <a:r>
              <a:rPr lang="en-US" spc="-245" dirty="0">
                <a:solidFill>
                  <a:schemeClr val="tx1"/>
                </a:solidFill>
                <a:latin typeface="Times New Roman" panose="02020603050405020304" pitchFamily="18" charset="0"/>
                <a:cs typeface="Times New Roman" panose="02020603050405020304" pitchFamily="18" charset="0"/>
              </a:rPr>
              <a:t> </a:t>
            </a:r>
            <a:r>
              <a:rPr lang="en-US" spc="-55" dirty="0">
                <a:solidFill>
                  <a:schemeClr val="tx1"/>
                </a:solidFill>
                <a:latin typeface="Times New Roman" panose="02020603050405020304" pitchFamily="18" charset="0"/>
                <a:cs typeface="Times New Roman" panose="02020603050405020304" pitchFamily="18" charset="0"/>
              </a:rPr>
              <a:t>there  </a:t>
            </a:r>
            <a:r>
              <a:rPr lang="en-US" spc="-155" dirty="0">
                <a:solidFill>
                  <a:schemeClr val="tx1"/>
                </a:solidFill>
                <a:latin typeface="Times New Roman" panose="02020603050405020304" pitchFamily="18" charset="0"/>
                <a:cs typeface="Times New Roman" panose="02020603050405020304" pitchFamily="18" charset="0"/>
              </a:rPr>
              <a:t>is </a:t>
            </a:r>
            <a:r>
              <a:rPr lang="en-US" b="1" spc="-95" dirty="0">
                <a:solidFill>
                  <a:schemeClr val="tx1"/>
                </a:solidFill>
                <a:latin typeface="Times New Roman" panose="02020603050405020304" pitchFamily="18" charset="0"/>
                <a:cs typeface="Times New Roman" panose="02020603050405020304" pitchFamily="18" charset="0"/>
              </a:rPr>
              <a:t>no </a:t>
            </a:r>
            <a:r>
              <a:rPr lang="en-US" b="1" spc="-140" dirty="0">
                <a:solidFill>
                  <a:schemeClr val="tx1"/>
                </a:solidFill>
                <a:latin typeface="Times New Roman" panose="02020603050405020304" pitchFamily="18" charset="0"/>
                <a:cs typeface="Times New Roman" panose="02020603050405020304" pitchFamily="18" charset="0"/>
              </a:rPr>
              <a:t>resource</a:t>
            </a:r>
            <a:r>
              <a:rPr lang="en-US" b="1" spc="-240" dirty="0">
                <a:solidFill>
                  <a:schemeClr val="tx1"/>
                </a:solidFill>
                <a:latin typeface="Times New Roman" panose="02020603050405020304" pitchFamily="18" charset="0"/>
                <a:cs typeface="Times New Roman" panose="02020603050405020304" pitchFamily="18" charset="0"/>
              </a:rPr>
              <a:t> </a:t>
            </a:r>
            <a:r>
              <a:rPr lang="en-US" b="1" spc="-90" dirty="0">
                <a:solidFill>
                  <a:schemeClr val="tx1"/>
                </a:solidFill>
                <a:latin typeface="Times New Roman" panose="02020603050405020304" pitchFamily="18" charset="0"/>
                <a:cs typeface="Times New Roman" panose="02020603050405020304" pitchFamily="18" charset="0"/>
              </a:rPr>
              <a:t>reservation;</a:t>
            </a:r>
            <a:endParaRPr lang="en-US" b="1"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315"/>
              </a:spcBef>
              <a:buChar char="•"/>
              <a:tabLst>
                <a:tab pos="355600" algn="l"/>
                <a:tab pos="356235" algn="l"/>
              </a:tabLst>
            </a:pPr>
            <a:r>
              <a:rPr lang="en-US" b="1" spc="-160" dirty="0" smtClean="0">
                <a:solidFill>
                  <a:schemeClr val="tx1"/>
                </a:solidFill>
                <a:latin typeface="Times New Roman" panose="02020603050405020304" pitchFamily="18" charset="0"/>
                <a:cs typeface="Times New Roman" panose="02020603050405020304" pitchFamily="18" charset="0"/>
              </a:rPr>
              <a:t>Resources</a:t>
            </a:r>
            <a:r>
              <a:rPr lang="en-US" spc="-160" dirty="0" smtClean="0">
                <a:solidFill>
                  <a:schemeClr val="tx1"/>
                </a:solidFill>
                <a:latin typeface="Times New Roman" panose="02020603050405020304" pitchFamily="18" charset="0"/>
                <a:cs typeface="Times New Roman" panose="02020603050405020304" pitchFamily="18" charset="0"/>
              </a:rPr>
              <a:t> </a:t>
            </a:r>
            <a:r>
              <a:rPr lang="en-US" spc="-135" dirty="0">
                <a:solidFill>
                  <a:schemeClr val="tx1"/>
                </a:solidFill>
                <a:latin typeface="Times New Roman" panose="02020603050405020304" pitchFamily="18" charset="0"/>
                <a:cs typeface="Times New Roman" panose="02020603050405020304" pitchFamily="18" charset="0"/>
              </a:rPr>
              <a:t>are </a:t>
            </a:r>
            <a:r>
              <a:rPr lang="en-US" spc="-105" dirty="0">
                <a:solidFill>
                  <a:schemeClr val="tx1"/>
                </a:solidFill>
                <a:latin typeface="Times New Roman" panose="02020603050405020304" pitchFamily="18" charset="0"/>
                <a:cs typeface="Times New Roman" panose="02020603050405020304" pitchFamily="18" charset="0"/>
              </a:rPr>
              <a:t>allocated </a:t>
            </a:r>
            <a:r>
              <a:rPr lang="en-US" b="1" spc="-95" dirty="0">
                <a:solidFill>
                  <a:schemeClr val="tx1"/>
                </a:solidFill>
                <a:latin typeface="Times New Roman" panose="02020603050405020304" pitchFamily="18" charset="0"/>
                <a:cs typeface="Times New Roman" panose="02020603050405020304" pitchFamily="18" charset="0"/>
              </a:rPr>
              <a:t>on</a:t>
            </a:r>
            <a:r>
              <a:rPr lang="en-US" b="1" spc="-275" dirty="0">
                <a:solidFill>
                  <a:schemeClr val="tx1"/>
                </a:solidFill>
                <a:latin typeface="Times New Roman" panose="02020603050405020304" pitchFamily="18" charset="0"/>
                <a:cs typeface="Times New Roman" panose="02020603050405020304" pitchFamily="18" charset="0"/>
              </a:rPr>
              <a:t> </a:t>
            </a:r>
            <a:r>
              <a:rPr lang="en-US" b="1" spc="-130" dirty="0">
                <a:solidFill>
                  <a:schemeClr val="tx1"/>
                </a:solidFill>
                <a:latin typeface="Times New Roman" panose="02020603050405020304" pitchFamily="18" charset="0"/>
                <a:cs typeface="Times New Roman" panose="02020603050405020304" pitchFamily="18" charset="0"/>
              </a:rPr>
              <a:t>demand.</a:t>
            </a:r>
            <a:endParaRPr lang="en-US" b="1" dirty="0">
              <a:solidFill>
                <a:schemeClr val="tx1"/>
              </a:solidFill>
              <a:latin typeface="Times New Roman" panose="02020603050405020304" pitchFamily="18" charset="0"/>
              <a:cs typeface="Times New Roman" panose="02020603050405020304" pitchFamily="18" charset="0"/>
            </a:endParaRPr>
          </a:p>
          <a:p>
            <a:pPr marL="355600" marR="114300" indent="-342900">
              <a:lnSpc>
                <a:spcPts val="3240"/>
              </a:lnSpc>
              <a:spcBef>
                <a:spcPts val="765"/>
              </a:spcBef>
              <a:buChar char="•"/>
              <a:tabLst>
                <a:tab pos="355600" algn="l"/>
                <a:tab pos="356235" algn="l"/>
              </a:tabLst>
            </a:pPr>
            <a:r>
              <a:rPr lang="en-US" spc="-265" dirty="0">
                <a:solidFill>
                  <a:schemeClr val="tx1"/>
                </a:solidFill>
                <a:latin typeface="Times New Roman" panose="02020603050405020304" pitchFamily="18" charset="0"/>
                <a:cs typeface="Times New Roman" panose="02020603050405020304" pitchFamily="18" charset="0"/>
              </a:rPr>
              <a:t>A </a:t>
            </a:r>
            <a:r>
              <a:rPr lang="en-US" spc="-90" dirty="0">
                <a:solidFill>
                  <a:schemeClr val="tx1"/>
                </a:solidFill>
                <a:latin typeface="Times New Roman" panose="02020603050405020304" pitchFamily="18" charset="0"/>
                <a:cs typeface="Times New Roman" panose="02020603050405020304" pitchFamily="18" charset="0"/>
              </a:rPr>
              <a:t>switch </a:t>
            </a:r>
            <a:r>
              <a:rPr lang="en-US" spc="-240" dirty="0">
                <a:solidFill>
                  <a:schemeClr val="tx1"/>
                </a:solidFill>
                <a:latin typeface="Times New Roman" panose="02020603050405020304" pitchFamily="18" charset="0"/>
                <a:cs typeface="Times New Roman" panose="02020603050405020304" pitchFamily="18" charset="0"/>
              </a:rPr>
              <a:t>uses </a:t>
            </a:r>
            <a:r>
              <a:rPr lang="en-US" spc="-35" dirty="0">
                <a:solidFill>
                  <a:schemeClr val="tx1"/>
                </a:solidFill>
                <a:latin typeface="Times New Roman" panose="02020603050405020304" pitchFamily="18" charset="0"/>
                <a:cs typeface="Times New Roman" panose="02020603050405020304" pitchFamily="18" charset="0"/>
              </a:rPr>
              <a:t>the </a:t>
            </a:r>
            <a:r>
              <a:rPr lang="en-US" b="1" spc="-100" dirty="0">
                <a:solidFill>
                  <a:schemeClr val="tx1"/>
                </a:solidFill>
                <a:latin typeface="Times New Roman" panose="02020603050405020304" pitchFamily="18" charset="0"/>
                <a:cs typeface="Times New Roman" panose="02020603050405020304" pitchFamily="18" charset="0"/>
              </a:rPr>
              <a:t>store </a:t>
            </a:r>
            <a:r>
              <a:rPr lang="en-US" b="1" spc="-140" dirty="0">
                <a:solidFill>
                  <a:schemeClr val="tx1"/>
                </a:solidFill>
                <a:latin typeface="Times New Roman" panose="02020603050405020304" pitchFamily="18" charset="0"/>
                <a:cs typeface="Times New Roman" panose="02020603050405020304" pitchFamily="18" charset="0"/>
              </a:rPr>
              <a:t>and </a:t>
            </a:r>
            <a:r>
              <a:rPr lang="en-US" b="1" spc="-60" dirty="0">
                <a:solidFill>
                  <a:schemeClr val="tx1"/>
                </a:solidFill>
                <a:latin typeface="Times New Roman" panose="02020603050405020304" pitchFamily="18" charset="0"/>
                <a:cs typeface="Times New Roman" panose="02020603050405020304" pitchFamily="18" charset="0"/>
              </a:rPr>
              <a:t>forward</a:t>
            </a:r>
            <a:r>
              <a:rPr lang="en-US" b="1" spc="-275" dirty="0">
                <a:solidFill>
                  <a:schemeClr val="tx1"/>
                </a:solidFill>
                <a:latin typeface="Times New Roman" panose="02020603050405020304" pitchFamily="18" charset="0"/>
                <a:cs typeface="Times New Roman" panose="02020603050405020304" pitchFamily="18" charset="0"/>
              </a:rPr>
              <a:t> </a:t>
            </a:r>
            <a:r>
              <a:rPr lang="en-US" b="1" spc="-120" dirty="0">
                <a:solidFill>
                  <a:schemeClr val="tx1"/>
                </a:solidFill>
                <a:latin typeface="Times New Roman" panose="02020603050405020304" pitchFamily="18" charset="0"/>
                <a:cs typeface="Times New Roman" panose="02020603050405020304" pitchFamily="18" charset="0"/>
              </a:rPr>
              <a:t>concept  </a:t>
            </a:r>
            <a:r>
              <a:rPr lang="en-US" spc="-150" dirty="0">
                <a:solidFill>
                  <a:schemeClr val="tx1"/>
                </a:solidFill>
                <a:latin typeface="Times New Roman" panose="02020603050405020304" pitchFamily="18" charset="0"/>
                <a:cs typeface="Times New Roman" panose="02020603050405020304" pitchFamily="18" charset="0"/>
              </a:rPr>
              <a:t>(queues</a:t>
            </a:r>
            <a:r>
              <a:rPr lang="en-US" spc="-150"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355600" marR="121920" indent="-342900">
              <a:lnSpc>
                <a:spcPts val="3240"/>
              </a:lnSpc>
              <a:spcBef>
                <a:spcPts val="725"/>
              </a:spcBef>
              <a:buChar char="•"/>
              <a:tabLst>
                <a:tab pos="355600" algn="l"/>
                <a:tab pos="356235" algn="l"/>
              </a:tabLst>
            </a:pPr>
            <a:r>
              <a:rPr lang="en-US" spc="-270" dirty="0">
                <a:solidFill>
                  <a:schemeClr val="tx1"/>
                </a:solidFill>
                <a:latin typeface="Times New Roman" panose="02020603050405020304" pitchFamily="18" charset="0"/>
                <a:cs typeface="Times New Roman" panose="02020603050405020304" pitchFamily="18" charset="0"/>
              </a:rPr>
              <a:t>A </a:t>
            </a:r>
            <a:r>
              <a:rPr lang="en-US" spc="-90" dirty="0">
                <a:solidFill>
                  <a:schemeClr val="tx1"/>
                </a:solidFill>
                <a:latin typeface="Times New Roman" panose="02020603050405020304" pitchFamily="18" charset="0"/>
                <a:cs typeface="Times New Roman" panose="02020603050405020304" pitchFamily="18" charset="0"/>
              </a:rPr>
              <a:t>switch </a:t>
            </a:r>
            <a:r>
              <a:rPr lang="en-US" spc="-114" dirty="0">
                <a:solidFill>
                  <a:schemeClr val="tx1"/>
                </a:solidFill>
                <a:latin typeface="Times New Roman" panose="02020603050405020304" pitchFamily="18" charset="0"/>
                <a:cs typeface="Times New Roman" panose="02020603050405020304" pitchFamily="18" charset="0"/>
              </a:rPr>
              <a:t>(layer-3) </a:t>
            </a:r>
            <a:r>
              <a:rPr lang="en-US" spc="-235" dirty="0">
                <a:solidFill>
                  <a:schemeClr val="tx1"/>
                </a:solidFill>
                <a:latin typeface="Times New Roman" panose="02020603050405020304" pitchFamily="18" charset="0"/>
                <a:cs typeface="Times New Roman" panose="02020603050405020304" pitchFamily="18" charset="0"/>
              </a:rPr>
              <a:t>uses a </a:t>
            </a:r>
            <a:r>
              <a:rPr lang="en-US" spc="-55" dirty="0">
                <a:solidFill>
                  <a:schemeClr val="tx1"/>
                </a:solidFill>
                <a:latin typeface="Times New Roman" panose="02020603050405020304" pitchFamily="18" charset="0"/>
                <a:cs typeface="Times New Roman" panose="02020603050405020304" pitchFamily="18" charset="0"/>
              </a:rPr>
              <a:t>routing </a:t>
            </a:r>
            <a:r>
              <a:rPr lang="en-US" spc="-70" dirty="0">
                <a:solidFill>
                  <a:schemeClr val="tx1"/>
                </a:solidFill>
                <a:latin typeface="Times New Roman" panose="02020603050405020304" pitchFamily="18" charset="0"/>
                <a:cs typeface="Times New Roman" panose="02020603050405020304" pitchFamily="18" charset="0"/>
              </a:rPr>
              <a:t>table </a:t>
            </a:r>
            <a:r>
              <a:rPr lang="en-US" spc="-5" dirty="0">
                <a:solidFill>
                  <a:schemeClr val="tx1"/>
                </a:solidFill>
                <a:latin typeface="Times New Roman" panose="02020603050405020304" pitchFamily="18" charset="0"/>
                <a:cs typeface="Times New Roman" panose="02020603050405020304" pitchFamily="18" charset="0"/>
              </a:rPr>
              <a:t>that</a:t>
            </a:r>
            <a:r>
              <a:rPr lang="en-US" spc="-254" dirty="0">
                <a:solidFill>
                  <a:schemeClr val="tx1"/>
                </a:solidFill>
                <a:latin typeface="Times New Roman" panose="02020603050405020304" pitchFamily="18" charset="0"/>
                <a:cs typeface="Times New Roman" panose="02020603050405020304" pitchFamily="18" charset="0"/>
              </a:rPr>
              <a:t> </a:t>
            </a:r>
            <a:r>
              <a:rPr lang="en-US" spc="-155" dirty="0">
                <a:solidFill>
                  <a:schemeClr val="tx1"/>
                </a:solidFill>
                <a:latin typeface="Times New Roman" panose="02020603050405020304" pitchFamily="18" charset="0"/>
                <a:cs typeface="Times New Roman" panose="02020603050405020304" pitchFamily="18" charset="0"/>
              </a:rPr>
              <a:t>is  </a:t>
            </a:r>
            <a:r>
              <a:rPr lang="en-US" spc="-190" dirty="0">
                <a:solidFill>
                  <a:schemeClr val="tx1"/>
                </a:solidFill>
                <a:latin typeface="Times New Roman" panose="02020603050405020304" pitchFamily="18" charset="0"/>
                <a:cs typeface="Times New Roman" panose="02020603050405020304" pitchFamily="18" charset="0"/>
              </a:rPr>
              <a:t>based </a:t>
            </a:r>
            <a:r>
              <a:rPr lang="en-US" spc="-95" dirty="0">
                <a:solidFill>
                  <a:schemeClr val="tx1"/>
                </a:solidFill>
                <a:latin typeface="Times New Roman" panose="02020603050405020304" pitchFamily="18" charset="0"/>
                <a:cs typeface="Times New Roman" panose="02020603050405020304" pitchFamily="18" charset="0"/>
              </a:rPr>
              <a:t>on </a:t>
            </a:r>
            <a:r>
              <a:rPr lang="en-US" spc="-35" dirty="0">
                <a:solidFill>
                  <a:schemeClr val="tx1"/>
                </a:solidFill>
                <a:latin typeface="Times New Roman" panose="02020603050405020304" pitchFamily="18" charset="0"/>
                <a:cs typeface="Times New Roman" panose="02020603050405020304" pitchFamily="18" charset="0"/>
              </a:rPr>
              <a:t>the </a:t>
            </a:r>
            <a:r>
              <a:rPr lang="en-US" spc="-75" dirty="0">
                <a:solidFill>
                  <a:schemeClr val="tx1"/>
                </a:solidFill>
                <a:latin typeface="Times New Roman" panose="02020603050405020304" pitchFamily="18" charset="0"/>
                <a:cs typeface="Times New Roman" panose="02020603050405020304" pitchFamily="18" charset="0"/>
              </a:rPr>
              <a:t>destination</a:t>
            </a:r>
            <a:r>
              <a:rPr lang="en-US" spc="-355" dirty="0">
                <a:solidFill>
                  <a:schemeClr val="tx1"/>
                </a:solidFill>
                <a:latin typeface="Times New Roman" panose="02020603050405020304" pitchFamily="18" charset="0"/>
                <a:cs typeface="Times New Roman" panose="02020603050405020304" pitchFamily="18" charset="0"/>
              </a:rPr>
              <a:t> </a:t>
            </a:r>
            <a:r>
              <a:rPr lang="en-US" spc="-165" dirty="0">
                <a:solidFill>
                  <a:schemeClr val="tx1"/>
                </a:solidFill>
                <a:latin typeface="Times New Roman" panose="02020603050405020304" pitchFamily="18" charset="0"/>
                <a:cs typeface="Times New Roman" panose="02020603050405020304" pitchFamily="18" charset="0"/>
              </a:rPr>
              <a:t>address.</a:t>
            </a:r>
            <a:endParaRPr lang="en-US" dirty="0">
              <a:solidFill>
                <a:schemeClr val="tx1"/>
              </a:solidFill>
              <a:latin typeface="Times New Roman" panose="02020603050405020304" pitchFamily="18" charset="0"/>
              <a:cs typeface="Times New Roman" panose="02020603050405020304" pitchFamily="18" charset="0"/>
            </a:endParaRPr>
          </a:p>
          <a:p>
            <a:pPr marL="355600" marR="5080" indent="-342900">
              <a:lnSpc>
                <a:spcPts val="3240"/>
              </a:lnSpc>
              <a:spcBef>
                <a:spcPts val="720"/>
              </a:spcBef>
              <a:buChar char="•"/>
              <a:tabLst>
                <a:tab pos="355600" algn="l"/>
                <a:tab pos="356235" algn="l"/>
              </a:tabLst>
            </a:pPr>
            <a:r>
              <a:rPr lang="en-US" spc="-130" dirty="0">
                <a:solidFill>
                  <a:schemeClr val="tx1"/>
                </a:solidFill>
                <a:latin typeface="Times New Roman" panose="02020603050405020304" pitchFamily="18" charset="0"/>
                <a:cs typeface="Times New Roman" panose="02020603050405020304" pitchFamily="18" charset="0"/>
              </a:rPr>
              <a:t>Switching </a:t>
            </a:r>
            <a:r>
              <a:rPr lang="en-US" spc="-40" dirty="0">
                <a:solidFill>
                  <a:schemeClr val="tx1"/>
                </a:solidFill>
                <a:latin typeface="Times New Roman" panose="02020603050405020304" pitchFamily="18" charset="0"/>
                <a:cs typeface="Times New Roman" panose="02020603050405020304" pitchFamily="18" charset="0"/>
              </a:rPr>
              <a:t>in </a:t>
            </a:r>
            <a:r>
              <a:rPr lang="en-US" spc="-35" dirty="0">
                <a:solidFill>
                  <a:schemeClr val="tx1"/>
                </a:solidFill>
                <a:latin typeface="Times New Roman" panose="02020603050405020304" pitchFamily="18" charset="0"/>
                <a:cs typeface="Times New Roman" panose="02020603050405020304" pitchFamily="18" charset="0"/>
              </a:rPr>
              <a:t>the </a:t>
            </a:r>
            <a:r>
              <a:rPr lang="en-US" b="1" spc="-45" dirty="0" smtClean="0">
                <a:solidFill>
                  <a:schemeClr val="tx1"/>
                </a:solidFill>
                <a:latin typeface="Times New Roman" panose="02020603050405020304" pitchFamily="18" charset="0"/>
                <a:cs typeface="Times New Roman" panose="02020603050405020304" pitchFamily="18" charset="0"/>
              </a:rPr>
              <a:t>internet</a:t>
            </a:r>
            <a:r>
              <a:rPr lang="en-US" spc="-615" dirty="0" smtClean="0">
                <a:solidFill>
                  <a:schemeClr val="tx1"/>
                </a:solidFill>
                <a:latin typeface="Times New Roman" panose="02020603050405020304" pitchFamily="18" charset="0"/>
                <a:cs typeface="Times New Roman" panose="02020603050405020304" pitchFamily="18" charset="0"/>
              </a:rPr>
              <a:t>  </a:t>
            </a:r>
            <a:r>
              <a:rPr lang="en-US" spc="-155" dirty="0" smtClean="0">
                <a:solidFill>
                  <a:schemeClr val="tx1"/>
                </a:solidFill>
                <a:latin typeface="Times New Roman" panose="02020603050405020304" pitchFamily="18" charset="0"/>
                <a:cs typeface="Times New Roman" panose="02020603050405020304" pitchFamily="18" charset="0"/>
              </a:rPr>
              <a:t>is </a:t>
            </a:r>
            <a:r>
              <a:rPr lang="en-US" spc="-120" dirty="0">
                <a:solidFill>
                  <a:schemeClr val="tx1"/>
                </a:solidFill>
                <a:latin typeface="Times New Roman" panose="02020603050405020304" pitchFamily="18" charset="0"/>
                <a:cs typeface="Times New Roman" panose="02020603050405020304" pitchFamily="18" charset="0"/>
              </a:rPr>
              <a:t>done by </a:t>
            </a:r>
            <a:r>
              <a:rPr lang="en-US" spc="-155" dirty="0">
                <a:solidFill>
                  <a:schemeClr val="tx1"/>
                </a:solidFill>
                <a:latin typeface="Times New Roman" panose="02020603050405020304" pitchFamily="18" charset="0"/>
                <a:cs typeface="Times New Roman" panose="02020603050405020304" pitchFamily="18" charset="0"/>
              </a:rPr>
              <a:t>using </a:t>
            </a:r>
            <a:r>
              <a:rPr lang="en-US" spc="-35" dirty="0">
                <a:solidFill>
                  <a:schemeClr val="tx1"/>
                </a:solidFill>
                <a:latin typeface="Times New Roman" panose="02020603050405020304" pitchFamily="18" charset="0"/>
                <a:cs typeface="Times New Roman" panose="02020603050405020304" pitchFamily="18" charset="0"/>
              </a:rPr>
              <a:t>the  </a:t>
            </a:r>
            <a:r>
              <a:rPr lang="en-US" b="1" spc="-140" dirty="0">
                <a:solidFill>
                  <a:schemeClr val="tx1"/>
                </a:solidFill>
                <a:latin typeface="Times New Roman" panose="02020603050405020304" pitchFamily="18" charset="0"/>
                <a:cs typeface="Times New Roman" panose="02020603050405020304" pitchFamily="18" charset="0"/>
              </a:rPr>
              <a:t>packet </a:t>
            </a:r>
            <a:r>
              <a:rPr lang="en-US" b="1" spc="-100" dirty="0">
                <a:solidFill>
                  <a:schemeClr val="tx1"/>
                </a:solidFill>
                <a:latin typeface="Times New Roman" panose="02020603050405020304" pitchFamily="18" charset="0"/>
                <a:cs typeface="Times New Roman" panose="02020603050405020304" pitchFamily="18" charset="0"/>
              </a:rPr>
              <a:t>switching</a:t>
            </a:r>
            <a:r>
              <a:rPr lang="en-US" spc="-100" dirty="0">
                <a:solidFill>
                  <a:schemeClr val="tx1"/>
                </a:solidFill>
                <a:latin typeface="Times New Roman" panose="02020603050405020304" pitchFamily="18" charset="0"/>
                <a:cs typeface="Times New Roman" panose="02020603050405020304" pitchFamily="18" charset="0"/>
              </a:rPr>
              <a:t> </a:t>
            </a:r>
            <a:r>
              <a:rPr lang="en-US" spc="-45" dirty="0">
                <a:solidFill>
                  <a:schemeClr val="tx1"/>
                </a:solidFill>
                <a:latin typeface="Times New Roman" panose="02020603050405020304" pitchFamily="18" charset="0"/>
                <a:cs typeface="Times New Roman" panose="02020603050405020304" pitchFamily="18" charset="0"/>
              </a:rPr>
              <a:t>at </a:t>
            </a:r>
            <a:r>
              <a:rPr lang="en-US" spc="-35" dirty="0">
                <a:solidFill>
                  <a:schemeClr val="tx1"/>
                </a:solidFill>
                <a:latin typeface="Times New Roman" panose="02020603050405020304" pitchFamily="18" charset="0"/>
                <a:cs typeface="Times New Roman" panose="02020603050405020304" pitchFamily="18" charset="0"/>
              </a:rPr>
              <a:t>the </a:t>
            </a:r>
            <a:r>
              <a:rPr lang="en-US" spc="-55" dirty="0">
                <a:solidFill>
                  <a:schemeClr val="tx1"/>
                </a:solidFill>
                <a:latin typeface="Times New Roman" panose="02020603050405020304" pitchFamily="18" charset="0"/>
                <a:cs typeface="Times New Roman" panose="02020603050405020304" pitchFamily="18" charset="0"/>
              </a:rPr>
              <a:t>network</a:t>
            </a:r>
            <a:r>
              <a:rPr lang="en-US" spc="-550" dirty="0">
                <a:solidFill>
                  <a:schemeClr val="tx1"/>
                </a:solidFill>
                <a:latin typeface="Times New Roman" panose="02020603050405020304" pitchFamily="18" charset="0"/>
                <a:cs typeface="Times New Roman" panose="02020603050405020304" pitchFamily="18" charset="0"/>
              </a:rPr>
              <a:t> </a:t>
            </a:r>
            <a:r>
              <a:rPr lang="en-US" spc="-165" dirty="0">
                <a:solidFill>
                  <a:schemeClr val="tx1"/>
                </a:solidFill>
                <a:latin typeface="Times New Roman" panose="02020603050405020304" pitchFamily="18" charset="0"/>
                <a:cs typeface="Times New Roman" panose="02020603050405020304" pitchFamily="18" charset="0"/>
              </a:rPr>
              <a:t>layer.</a:t>
            </a:r>
            <a:endParaRPr lang="en-US"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09684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492235" y="6465214"/>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spc="-60" dirty="0">
                <a:solidFill>
                  <a:srgbClr val="888888"/>
                </a:solidFill>
                <a:latin typeface="Arial"/>
                <a:cs typeface="Arial"/>
              </a:rPr>
              <a:t>3</a:t>
            </a:fld>
            <a:endParaRPr sz="1200" dirty="0">
              <a:latin typeface="Arial"/>
              <a:cs typeface="Arial"/>
            </a:endParaRPr>
          </a:p>
        </p:txBody>
      </p:sp>
      <p:sp>
        <p:nvSpPr>
          <p:cNvPr id="2" name="object 2"/>
          <p:cNvSpPr txBox="1">
            <a:spLocks noGrp="1"/>
          </p:cNvSpPr>
          <p:nvPr>
            <p:ph type="title"/>
          </p:nvPr>
        </p:nvSpPr>
        <p:spPr>
          <a:xfrm>
            <a:off x="2373629" y="461899"/>
            <a:ext cx="4396740" cy="696595"/>
          </a:xfrm>
          <a:prstGeom prst="rect">
            <a:avLst/>
          </a:prstGeom>
        </p:spPr>
        <p:txBody>
          <a:bodyPr vert="horz" wrap="square" lIns="0" tIns="13335" rIns="0" bIns="0" rtlCol="0">
            <a:spAutoFit/>
          </a:bodyPr>
          <a:lstStyle/>
          <a:p>
            <a:pPr marL="12700">
              <a:lnSpc>
                <a:spcPct val="100000"/>
              </a:lnSpc>
              <a:spcBef>
                <a:spcPts val="105"/>
              </a:spcBef>
            </a:pPr>
            <a:r>
              <a:rPr b="1" spc="-175" dirty="0">
                <a:latin typeface="Times New Roman" panose="02020603050405020304" pitchFamily="18" charset="0"/>
                <a:cs typeface="Times New Roman" panose="02020603050405020304" pitchFamily="18" charset="0"/>
              </a:rPr>
              <a:t>Computer</a:t>
            </a:r>
            <a:r>
              <a:rPr b="1" spc="-300" dirty="0">
                <a:latin typeface="Times New Roman" panose="02020603050405020304" pitchFamily="18" charset="0"/>
                <a:cs typeface="Times New Roman" panose="02020603050405020304" pitchFamily="18" charset="0"/>
              </a:rPr>
              <a:t> </a:t>
            </a:r>
            <a:r>
              <a:rPr b="1" spc="-100" dirty="0">
                <a:latin typeface="Times New Roman" panose="02020603050405020304" pitchFamily="18" charset="0"/>
                <a:cs typeface="Times New Roman" panose="02020603050405020304" pitchFamily="18" charset="0"/>
              </a:rPr>
              <a:t>Network</a:t>
            </a:r>
          </a:p>
        </p:txBody>
      </p:sp>
      <p:sp>
        <p:nvSpPr>
          <p:cNvPr id="3" name="object 3"/>
          <p:cNvSpPr txBox="1"/>
          <p:nvPr/>
        </p:nvSpPr>
        <p:spPr>
          <a:xfrm>
            <a:off x="381000" y="1523999"/>
            <a:ext cx="8686800" cy="2129429"/>
          </a:xfrm>
          <a:prstGeom prst="rect">
            <a:avLst/>
          </a:prstGeom>
        </p:spPr>
        <p:txBody>
          <a:bodyPr vert="horz" wrap="square" lIns="0" tIns="13335" rIns="0" bIns="0" rtlCol="0">
            <a:spAutoFit/>
          </a:bodyPr>
          <a:lstStyle/>
          <a:p>
            <a:pPr marL="355600" indent="-342900">
              <a:lnSpc>
                <a:spcPts val="2875"/>
              </a:lnSpc>
              <a:buFont typeface="Wingdings" panose="05000000000000000000" pitchFamily="2" charset="2"/>
              <a:buChar char="ü"/>
              <a:tabLst>
                <a:tab pos="355600" algn="l"/>
                <a:tab pos="356235" algn="l"/>
              </a:tabLst>
            </a:pPr>
            <a:r>
              <a:rPr lang="en-IN" sz="2400" spc="-75" dirty="0">
                <a:latin typeface="Arial"/>
                <a:cs typeface="Arial"/>
              </a:rPr>
              <a:t> </a:t>
            </a:r>
            <a:r>
              <a:rPr lang="en-IN" sz="2400" spc="-75" dirty="0" smtClean="0">
                <a:latin typeface="Arial"/>
                <a:cs typeface="Arial"/>
              </a:rPr>
              <a:t>        </a:t>
            </a:r>
            <a:r>
              <a:rPr lang="en-IN" sz="3200" spc="-75" dirty="0" smtClean="0">
                <a:latin typeface="Times New Roman" panose="02020603050405020304" pitchFamily="18" charset="0"/>
                <a:cs typeface="Times New Roman" panose="02020603050405020304" pitchFamily="18" charset="0"/>
              </a:rPr>
              <a:t>Overview of the internet</a:t>
            </a:r>
          </a:p>
          <a:p>
            <a:pPr marL="1023620" lvl="1" indent="-514350">
              <a:lnSpc>
                <a:spcPts val="3354"/>
              </a:lnSpc>
              <a:buFont typeface="Wingdings" panose="05000000000000000000" pitchFamily="2" charset="2"/>
              <a:buChar char="ü"/>
              <a:tabLst>
                <a:tab pos="796290" algn="l"/>
              </a:tabLst>
            </a:pPr>
            <a:r>
              <a:rPr lang="en-IN" sz="3200" spc="-70" dirty="0" smtClean="0">
                <a:latin typeface="Times New Roman" panose="02020603050405020304" pitchFamily="18" charset="0"/>
                <a:cs typeface="Times New Roman" panose="02020603050405020304" pitchFamily="18" charset="0"/>
              </a:rPr>
              <a:t>The </a:t>
            </a:r>
            <a:r>
              <a:rPr sz="3200" spc="-70" dirty="0" smtClean="0">
                <a:latin typeface="Times New Roman" panose="02020603050405020304" pitchFamily="18" charset="0"/>
                <a:cs typeface="Times New Roman" panose="02020603050405020304" pitchFamily="18" charset="0"/>
              </a:rPr>
              <a:t>Network </a:t>
            </a:r>
            <a:r>
              <a:rPr sz="3200" spc="-155" dirty="0" smtClean="0">
                <a:latin typeface="Times New Roman" panose="02020603050405020304" pitchFamily="18" charset="0"/>
                <a:cs typeface="Times New Roman" panose="02020603050405020304" pitchFamily="18" charset="0"/>
              </a:rPr>
              <a:t>edge</a:t>
            </a:r>
            <a:r>
              <a:rPr lang="en-IN" sz="3200" spc="-155" dirty="0" smtClean="0">
                <a:latin typeface="Times New Roman" panose="02020603050405020304" pitchFamily="18" charset="0"/>
                <a:cs typeface="Times New Roman" panose="02020603050405020304" pitchFamily="18" charset="0"/>
              </a:rPr>
              <a:t>—Access N/</a:t>
            </a:r>
            <a:r>
              <a:rPr lang="en-IN" sz="3200" spc="-155" dirty="0" err="1" smtClean="0">
                <a:latin typeface="Times New Roman" panose="02020603050405020304" pitchFamily="18" charset="0"/>
                <a:cs typeface="Times New Roman" panose="02020603050405020304" pitchFamily="18" charset="0"/>
              </a:rPr>
              <a:t>Ws</a:t>
            </a:r>
            <a:r>
              <a:rPr lang="en-IN" sz="3200" spc="-155" dirty="0" smtClean="0">
                <a:latin typeface="Times New Roman" panose="02020603050405020304" pitchFamily="18" charset="0"/>
                <a:cs typeface="Times New Roman" panose="02020603050405020304" pitchFamily="18" charset="0"/>
              </a:rPr>
              <a:t>, Physical media</a:t>
            </a:r>
          </a:p>
          <a:p>
            <a:pPr marL="1023620" lvl="1" indent="-514350">
              <a:lnSpc>
                <a:spcPts val="3354"/>
              </a:lnSpc>
              <a:buFont typeface="Wingdings" panose="05000000000000000000" pitchFamily="2" charset="2"/>
              <a:buChar char="ü"/>
              <a:tabLst>
                <a:tab pos="796290" algn="l"/>
              </a:tabLst>
            </a:pPr>
            <a:r>
              <a:rPr lang="en-IN" sz="3200" spc="-155" dirty="0" smtClean="0">
                <a:latin typeface="Times New Roman" panose="02020603050405020304" pitchFamily="18" charset="0"/>
                <a:cs typeface="Times New Roman" panose="02020603050405020304" pitchFamily="18" charset="0"/>
              </a:rPr>
              <a:t>The</a:t>
            </a:r>
            <a:r>
              <a:rPr sz="3200" spc="-155" dirty="0" smtClean="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Network</a:t>
            </a:r>
            <a:r>
              <a:rPr sz="3200" spc="-215" dirty="0">
                <a:latin typeface="Times New Roman" panose="02020603050405020304" pitchFamily="18" charset="0"/>
                <a:cs typeface="Times New Roman" panose="02020603050405020304" pitchFamily="18" charset="0"/>
              </a:rPr>
              <a:t> </a:t>
            </a:r>
            <a:r>
              <a:rPr sz="3200" spc="-125" dirty="0" smtClean="0">
                <a:latin typeface="Times New Roman" panose="02020603050405020304" pitchFamily="18" charset="0"/>
                <a:cs typeface="Times New Roman" panose="02020603050405020304" pitchFamily="18" charset="0"/>
              </a:rPr>
              <a:t>core</a:t>
            </a:r>
            <a:r>
              <a:rPr lang="en-IN" sz="3200" spc="-125" dirty="0" smtClean="0">
                <a:latin typeface="Times New Roman" panose="02020603050405020304" pitchFamily="18" charset="0"/>
                <a:cs typeface="Times New Roman" panose="02020603050405020304" pitchFamily="18" charset="0"/>
              </a:rPr>
              <a:t>---packet  circuit Switching </a:t>
            </a:r>
            <a:endParaRPr lang="en-IN" sz="3200" dirty="0">
              <a:latin typeface="Times New Roman" panose="02020603050405020304" pitchFamily="18" charset="0"/>
              <a:cs typeface="Times New Roman" panose="02020603050405020304" pitchFamily="18" charset="0"/>
            </a:endParaRPr>
          </a:p>
          <a:p>
            <a:pPr marL="1023620" lvl="1" indent="-514350">
              <a:lnSpc>
                <a:spcPts val="3354"/>
              </a:lnSpc>
              <a:buFont typeface="Wingdings" panose="05000000000000000000" pitchFamily="2" charset="2"/>
              <a:buChar char="ü"/>
              <a:tabLst>
                <a:tab pos="796290" algn="l"/>
              </a:tabLst>
            </a:pPr>
            <a:r>
              <a:rPr lang="en-IN" sz="3200" spc="-165" dirty="0">
                <a:latin typeface="Times New Roman" panose="02020603050405020304" pitchFamily="18" charset="0"/>
                <a:cs typeface="Times New Roman" panose="02020603050405020304" pitchFamily="18" charset="0"/>
              </a:rPr>
              <a:t> </a:t>
            </a:r>
            <a:r>
              <a:rPr sz="3200" spc="-165" dirty="0" smtClean="0">
                <a:latin typeface="Times New Roman" panose="02020603050405020304" pitchFamily="18" charset="0"/>
                <a:cs typeface="Times New Roman" panose="02020603050405020304" pitchFamily="18" charset="0"/>
              </a:rPr>
              <a:t>Delay </a:t>
            </a:r>
            <a:r>
              <a:rPr lang="en-IN" sz="3200" spc="-165" dirty="0" smtClean="0">
                <a:latin typeface="Times New Roman" panose="02020603050405020304" pitchFamily="18" charset="0"/>
                <a:cs typeface="Times New Roman" panose="02020603050405020304" pitchFamily="18" charset="0"/>
              </a:rPr>
              <a:t>, </a:t>
            </a:r>
            <a:r>
              <a:rPr sz="3200" spc="-135" dirty="0" smtClean="0">
                <a:latin typeface="Times New Roman" panose="02020603050405020304" pitchFamily="18" charset="0"/>
                <a:cs typeface="Times New Roman" panose="02020603050405020304" pitchFamily="18" charset="0"/>
              </a:rPr>
              <a:t>loss</a:t>
            </a:r>
            <a:r>
              <a:rPr sz="3200" spc="-135" dirty="0">
                <a:latin typeface="Times New Roman" panose="02020603050405020304" pitchFamily="18" charset="0"/>
                <a:cs typeface="Times New Roman" panose="02020603050405020304" pitchFamily="18" charset="0"/>
              </a:rPr>
              <a:t>,</a:t>
            </a:r>
            <a:r>
              <a:rPr sz="3200" spc="-105" dirty="0">
                <a:latin typeface="Times New Roman" panose="02020603050405020304" pitchFamily="18" charset="0"/>
                <a:cs typeface="Times New Roman" panose="02020603050405020304" pitchFamily="18" charset="0"/>
              </a:rPr>
              <a:t> </a:t>
            </a:r>
            <a:r>
              <a:rPr sz="3200" spc="-40" dirty="0">
                <a:latin typeface="Times New Roman" panose="02020603050405020304" pitchFamily="18" charset="0"/>
                <a:cs typeface="Times New Roman" panose="02020603050405020304" pitchFamily="18" charset="0"/>
              </a:rPr>
              <a:t>throughput</a:t>
            </a:r>
            <a:endParaRPr sz="3200" dirty="0">
              <a:latin typeface="Times New Roman" panose="02020603050405020304" pitchFamily="18" charset="0"/>
              <a:cs typeface="Times New Roman" panose="02020603050405020304" pitchFamily="18" charset="0"/>
            </a:endParaRPr>
          </a:p>
          <a:p>
            <a:pPr marL="1023620" lvl="1" indent="-514350">
              <a:lnSpc>
                <a:spcPts val="3350"/>
              </a:lnSpc>
              <a:buFont typeface="Wingdings" panose="05000000000000000000" pitchFamily="2" charset="2"/>
              <a:buChar char="ü"/>
              <a:tabLst>
                <a:tab pos="796290" algn="l"/>
              </a:tabLst>
            </a:pPr>
            <a:r>
              <a:rPr sz="3200" spc="-100" dirty="0" smtClean="0">
                <a:latin typeface="Times New Roman" panose="02020603050405020304" pitchFamily="18" charset="0"/>
                <a:cs typeface="Times New Roman" panose="02020603050405020304" pitchFamily="18" charset="0"/>
              </a:rPr>
              <a:t>Protocol</a:t>
            </a:r>
            <a:r>
              <a:rPr sz="3200" spc="-145" dirty="0" smtClean="0">
                <a:latin typeface="Times New Roman" panose="02020603050405020304" pitchFamily="18" charset="0"/>
                <a:cs typeface="Times New Roman" panose="02020603050405020304" pitchFamily="18" charset="0"/>
              </a:rPr>
              <a:t> </a:t>
            </a:r>
            <a:r>
              <a:rPr sz="3200" spc="-114" dirty="0">
                <a:latin typeface="Times New Roman" panose="02020603050405020304" pitchFamily="18" charset="0"/>
                <a:cs typeface="Times New Roman" panose="02020603050405020304" pitchFamily="18" charset="0"/>
              </a:rPr>
              <a:t>layering</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720" y="96723"/>
            <a:ext cx="8310880" cy="50462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Times New Roman"/>
                <a:cs typeface="Times New Roman"/>
              </a:rPr>
              <a:t>A packet-switched</a:t>
            </a:r>
            <a:r>
              <a:rPr sz="3200" b="1" spc="-204" dirty="0">
                <a:latin typeface="Times New Roman"/>
                <a:cs typeface="Times New Roman"/>
              </a:rPr>
              <a:t> </a:t>
            </a:r>
            <a:r>
              <a:rPr sz="3200" b="1" spc="-5" dirty="0">
                <a:latin typeface="Times New Roman"/>
                <a:cs typeface="Times New Roman"/>
              </a:rPr>
              <a:t>network</a:t>
            </a:r>
            <a:endParaRPr sz="3200" b="1" dirty="0">
              <a:latin typeface="Times New Roman"/>
              <a:cs typeface="Times New Roman"/>
            </a:endParaRPr>
          </a:p>
        </p:txBody>
      </p:sp>
      <p:sp>
        <p:nvSpPr>
          <p:cNvPr id="3" name="object 3"/>
          <p:cNvSpPr/>
          <p:nvPr/>
        </p:nvSpPr>
        <p:spPr>
          <a:xfrm>
            <a:off x="457200" y="2863595"/>
            <a:ext cx="2694432" cy="23180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67400" y="2863595"/>
            <a:ext cx="2633472" cy="23180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667000" y="3968496"/>
            <a:ext cx="3671316" cy="10820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938272" y="1693164"/>
            <a:ext cx="3005328" cy="82600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241385" cy="690574"/>
          </a:xfrm>
          <a:prstGeom prst="rect">
            <a:avLst/>
          </a:prstGeom>
        </p:spPr>
        <p:txBody>
          <a:bodyPr vert="horz" wrap="square" lIns="0" tIns="13335" rIns="0" bIns="0" rtlCol="0">
            <a:spAutoFit/>
          </a:bodyPr>
          <a:lstStyle/>
          <a:p>
            <a:pPr marL="12700">
              <a:lnSpc>
                <a:spcPct val="100000"/>
              </a:lnSpc>
              <a:spcBef>
                <a:spcPts val="105"/>
              </a:spcBef>
            </a:pPr>
            <a:r>
              <a:rPr b="1" spc="-950" dirty="0" smtClean="0">
                <a:latin typeface="Times New Roman" panose="02020603050405020304" pitchFamily="18" charset="0"/>
                <a:cs typeface="Times New Roman" panose="02020603050405020304" pitchFamily="18" charset="0"/>
              </a:rPr>
              <a:t>S</a:t>
            </a:r>
            <a:r>
              <a:rPr lang="en-IN" b="1" spc="-950" dirty="0" smtClean="0">
                <a:latin typeface="Times New Roman" panose="02020603050405020304" pitchFamily="18" charset="0"/>
                <a:cs typeface="Times New Roman" panose="02020603050405020304" pitchFamily="18" charset="0"/>
              </a:rPr>
              <a:t>   </a:t>
            </a:r>
            <a:r>
              <a:rPr b="1" spc="95" dirty="0" smtClean="0">
                <a:latin typeface="Times New Roman" panose="02020603050405020304" pitchFamily="18" charset="0"/>
                <a:cs typeface="Times New Roman" panose="02020603050405020304" pitchFamily="18" charset="0"/>
              </a:rPr>
              <a:t>wi</a:t>
            </a:r>
            <a:r>
              <a:rPr b="1" dirty="0" smtClean="0">
                <a:latin typeface="Times New Roman" panose="02020603050405020304" pitchFamily="18" charset="0"/>
                <a:cs typeface="Times New Roman" panose="02020603050405020304" pitchFamily="18" charset="0"/>
              </a:rPr>
              <a:t>t</a:t>
            </a:r>
            <a:r>
              <a:rPr b="1" spc="-190" dirty="0" smtClean="0">
                <a:latin typeface="Times New Roman" panose="02020603050405020304" pitchFamily="18" charset="0"/>
                <a:cs typeface="Times New Roman" panose="02020603050405020304" pitchFamily="18" charset="0"/>
              </a:rPr>
              <a:t>ching</a:t>
            </a:r>
            <a:endParaRPr b="1" spc="-190"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158494"/>
            <a:ext cx="9067800" cy="2680862"/>
          </a:xfrm>
          <a:prstGeom prst="rect">
            <a:avLst/>
          </a:prstGeom>
        </p:spPr>
        <p:txBody>
          <a:bodyPr vert="horz" wrap="square" lIns="0" tIns="13335" rIns="0" bIns="0" rtlCol="0">
            <a:spAutoFit/>
          </a:bodyPr>
          <a:lstStyle/>
          <a:p>
            <a:pPr marL="355600" marR="439420" indent="-342900">
              <a:lnSpc>
                <a:spcPct val="100000"/>
              </a:lnSpc>
              <a:spcBef>
                <a:spcPts val="105"/>
              </a:spcBef>
              <a:buChar char="•"/>
              <a:tabLst>
                <a:tab pos="355600" algn="l"/>
                <a:tab pos="356235" algn="l"/>
              </a:tabLst>
            </a:pPr>
            <a:r>
              <a:rPr sz="3200" b="1" spc="-105" dirty="0">
                <a:solidFill>
                  <a:schemeClr val="accent1"/>
                </a:solidFill>
                <a:latin typeface="Times New Roman" panose="02020603050405020304" pitchFamily="18" charset="0"/>
                <a:cs typeface="Times New Roman" panose="02020603050405020304" pitchFamily="18" charset="0"/>
              </a:rPr>
              <a:t>Circuit </a:t>
            </a:r>
            <a:r>
              <a:rPr sz="3200" b="1" spc="-140" dirty="0">
                <a:solidFill>
                  <a:schemeClr val="accent1"/>
                </a:solidFill>
                <a:latin typeface="Times New Roman" panose="02020603050405020304" pitchFamily="18" charset="0"/>
                <a:cs typeface="Times New Roman" panose="02020603050405020304" pitchFamily="18" charset="0"/>
              </a:rPr>
              <a:t>Switching </a:t>
            </a:r>
            <a:r>
              <a:rPr sz="3200" spc="-185" dirty="0">
                <a:latin typeface="Times New Roman" panose="02020603050405020304" pitchFamily="18" charset="0"/>
                <a:cs typeface="Times New Roman" panose="02020603050405020304" pitchFamily="18" charset="0"/>
              </a:rPr>
              <a:t>– </a:t>
            </a:r>
            <a:r>
              <a:rPr sz="3200" spc="-120" dirty="0">
                <a:latin typeface="Times New Roman" panose="02020603050405020304" pitchFamily="18" charset="0"/>
                <a:cs typeface="Times New Roman" panose="02020603050405020304" pitchFamily="18" charset="0"/>
              </a:rPr>
              <a:t>dedicated </a:t>
            </a:r>
            <a:r>
              <a:rPr sz="3200" spc="-100" dirty="0">
                <a:latin typeface="Times New Roman" panose="02020603050405020304" pitchFamily="18" charset="0"/>
                <a:cs typeface="Times New Roman" panose="02020603050405020304" pitchFamily="18" charset="0"/>
              </a:rPr>
              <a:t>connection  </a:t>
            </a:r>
            <a:r>
              <a:rPr sz="3200" spc="-95" dirty="0">
                <a:latin typeface="Times New Roman" panose="02020603050405020304" pitchFamily="18" charset="0"/>
                <a:cs typeface="Times New Roman" panose="02020603050405020304" pitchFamily="18" charset="0"/>
              </a:rPr>
              <a:t>between </a:t>
            </a:r>
            <a:r>
              <a:rPr sz="3200" spc="10" dirty="0">
                <a:latin typeface="Times New Roman" panose="02020603050405020304" pitchFamily="18" charset="0"/>
                <a:cs typeface="Times New Roman" panose="02020603050405020304" pitchFamily="18" charset="0"/>
              </a:rPr>
              <a:t>two </a:t>
            </a:r>
            <a:r>
              <a:rPr sz="3200" spc="-95" dirty="0">
                <a:latin typeface="Times New Roman" panose="02020603050405020304" pitchFamily="18" charset="0"/>
                <a:cs typeface="Times New Roman" panose="02020603050405020304" pitchFamily="18" charset="0"/>
              </a:rPr>
              <a:t>endpoints, </a:t>
            </a:r>
            <a:r>
              <a:rPr sz="3200" spc="-185" dirty="0" smtClean="0">
                <a:latin typeface="Times New Roman" panose="02020603050405020304" pitchFamily="18" charset="0"/>
                <a:cs typeface="Times New Roman" panose="02020603050405020304" pitchFamily="18" charset="0"/>
              </a:rPr>
              <a:t>always</a:t>
            </a:r>
            <a:r>
              <a:rPr lang="en-IN" sz="3200" spc="-185" dirty="0" smtClean="0">
                <a:latin typeface="Times New Roman" panose="02020603050405020304" pitchFamily="18" charset="0"/>
                <a:cs typeface="Times New Roman" panose="02020603050405020304" pitchFamily="18" charset="0"/>
              </a:rPr>
              <a:t> </a:t>
            </a:r>
            <a:r>
              <a:rPr sz="3200" spc="-515" dirty="0" smtClean="0">
                <a:latin typeface="Times New Roman" panose="02020603050405020304" pitchFamily="18" charset="0"/>
                <a:cs typeface="Times New Roman" panose="02020603050405020304" pitchFamily="18" charset="0"/>
              </a:rPr>
              <a:t> </a:t>
            </a:r>
            <a:r>
              <a:rPr sz="3200" spc="-130" dirty="0">
                <a:latin typeface="Times New Roman" panose="02020603050405020304" pitchFamily="18" charset="0"/>
                <a:cs typeface="Times New Roman" panose="02020603050405020304" pitchFamily="18" charset="0"/>
              </a:rPr>
              <a:t>available.</a:t>
            </a:r>
            <a:endParaRPr sz="3200" dirty="0">
              <a:latin typeface="Times New Roman" panose="02020603050405020304" pitchFamily="18" charset="0"/>
              <a:cs typeface="Times New Roman" panose="02020603050405020304" pitchFamily="18" charset="0"/>
            </a:endParaRPr>
          </a:p>
          <a:p>
            <a:pPr marL="355600" marR="5080" indent="-342900">
              <a:lnSpc>
                <a:spcPct val="100000"/>
              </a:lnSpc>
              <a:spcBef>
                <a:spcPts val="770"/>
              </a:spcBef>
              <a:buChar char="•"/>
              <a:tabLst>
                <a:tab pos="355600" algn="l"/>
                <a:tab pos="356235" algn="l"/>
              </a:tabLst>
            </a:pPr>
            <a:r>
              <a:rPr sz="3200" b="1" spc="-220" dirty="0">
                <a:solidFill>
                  <a:schemeClr val="accent1"/>
                </a:solidFill>
                <a:latin typeface="Times New Roman" panose="02020603050405020304" pitchFamily="18" charset="0"/>
                <a:cs typeface="Times New Roman" panose="02020603050405020304" pitchFamily="18" charset="0"/>
              </a:rPr>
              <a:t>Packet </a:t>
            </a:r>
            <a:r>
              <a:rPr sz="3200" b="1" spc="-140" dirty="0">
                <a:solidFill>
                  <a:schemeClr val="accent1"/>
                </a:solidFill>
                <a:latin typeface="Times New Roman" panose="02020603050405020304" pitchFamily="18" charset="0"/>
                <a:cs typeface="Times New Roman" panose="02020603050405020304" pitchFamily="18" charset="0"/>
              </a:rPr>
              <a:t>Switching </a:t>
            </a:r>
            <a:r>
              <a:rPr sz="3200" spc="-185" dirty="0">
                <a:latin typeface="Times New Roman" panose="02020603050405020304" pitchFamily="18" charset="0"/>
                <a:cs typeface="Times New Roman" panose="02020603050405020304" pitchFamily="18" charset="0"/>
              </a:rPr>
              <a:t>– </a:t>
            </a:r>
            <a:r>
              <a:rPr sz="3200" spc="-250" dirty="0">
                <a:latin typeface="Times New Roman" panose="02020603050405020304" pitchFamily="18" charset="0"/>
                <a:cs typeface="Times New Roman" panose="02020603050405020304" pitchFamily="18" charset="0"/>
              </a:rPr>
              <a:t>uses </a:t>
            </a:r>
            <a:r>
              <a:rPr sz="3200" spc="-160" dirty="0">
                <a:latin typeface="Times New Roman" panose="02020603050405020304" pitchFamily="18" charset="0"/>
                <a:cs typeface="Times New Roman" panose="02020603050405020304" pitchFamily="18" charset="0"/>
              </a:rPr>
              <a:t>blocks </a:t>
            </a:r>
            <a:r>
              <a:rPr sz="3200" spc="-5" dirty="0">
                <a:latin typeface="Times New Roman" panose="02020603050405020304" pitchFamily="18" charset="0"/>
                <a:cs typeface="Times New Roman" panose="02020603050405020304" pitchFamily="18" charset="0"/>
              </a:rPr>
              <a:t>of </a:t>
            </a:r>
            <a:r>
              <a:rPr sz="3200" spc="-125" dirty="0">
                <a:latin typeface="Times New Roman" panose="02020603050405020304" pitchFamily="18" charset="0"/>
                <a:cs typeface="Times New Roman" panose="02020603050405020304" pitchFamily="18" charset="0"/>
              </a:rPr>
              <a:t>data</a:t>
            </a:r>
            <a:r>
              <a:rPr sz="3200" spc="-220"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called  </a:t>
            </a:r>
            <a:r>
              <a:rPr sz="3200" spc="-170" dirty="0">
                <a:latin typeface="Times New Roman" panose="02020603050405020304" pitchFamily="18" charset="0"/>
                <a:cs typeface="Times New Roman" panose="02020603050405020304" pitchFamily="18" charset="0"/>
              </a:rPr>
              <a:t>packets, </a:t>
            </a:r>
            <a:r>
              <a:rPr sz="3200" spc="-250" dirty="0">
                <a:latin typeface="Times New Roman" panose="02020603050405020304" pitchFamily="18" charset="0"/>
                <a:cs typeface="Times New Roman" panose="02020603050405020304" pitchFamily="18" charset="0"/>
              </a:rPr>
              <a:t>uses </a:t>
            </a:r>
            <a:r>
              <a:rPr sz="3200" spc="-105" dirty="0">
                <a:latin typeface="Times New Roman" panose="02020603050405020304" pitchFamily="18" charset="0"/>
                <a:cs typeface="Times New Roman" panose="02020603050405020304" pitchFamily="18" charset="0"/>
              </a:rPr>
              <a:t>store </a:t>
            </a:r>
            <a:r>
              <a:rPr sz="3200" spc="-145" dirty="0">
                <a:latin typeface="Times New Roman" panose="02020603050405020304" pitchFamily="18" charset="0"/>
                <a:cs typeface="Times New Roman" panose="02020603050405020304" pitchFamily="18" charset="0"/>
              </a:rPr>
              <a:t>and </a:t>
            </a:r>
            <a:r>
              <a:rPr sz="3200" spc="-60" dirty="0">
                <a:latin typeface="Times New Roman" panose="02020603050405020304" pitchFamily="18" charset="0"/>
                <a:cs typeface="Times New Roman" panose="02020603050405020304" pitchFamily="18" charset="0"/>
              </a:rPr>
              <a:t>forward</a:t>
            </a:r>
            <a:r>
              <a:rPr sz="3200" spc="-165" dirty="0">
                <a:latin typeface="Times New Roman" panose="02020603050405020304" pitchFamily="18" charset="0"/>
                <a:cs typeface="Times New Roman" panose="02020603050405020304" pitchFamily="18" charset="0"/>
              </a:rPr>
              <a:t> </a:t>
            </a:r>
            <a:r>
              <a:rPr sz="3200" spc="-100" dirty="0" smtClean="0">
                <a:latin typeface="Times New Roman" panose="02020603050405020304" pitchFamily="18" charset="0"/>
                <a:cs typeface="Times New Roman" panose="02020603050405020304" pitchFamily="18" charset="0"/>
              </a:rPr>
              <a:t>technique</a:t>
            </a:r>
            <a:r>
              <a:rPr lang="en-IN" sz="3200" spc="-100"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65" dirty="0">
                <a:latin typeface="Times New Roman" panose="02020603050405020304" pitchFamily="18" charset="0"/>
                <a:cs typeface="Times New Roman" panose="02020603050405020304" pitchFamily="18" charset="0"/>
              </a:rPr>
              <a:t>Analogy </a:t>
            </a:r>
            <a:r>
              <a:rPr sz="3200" spc="-185"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Telephone </a:t>
            </a:r>
            <a:r>
              <a:rPr sz="3200" b="1" spc="-75" dirty="0">
                <a:latin typeface="Times New Roman" panose="02020603050405020304" pitchFamily="18" charset="0"/>
                <a:cs typeface="Times New Roman" panose="02020603050405020304" pitchFamily="18" charset="0"/>
              </a:rPr>
              <a:t>Network </a:t>
            </a:r>
            <a:r>
              <a:rPr sz="3200" b="1" spc="-150" dirty="0">
                <a:latin typeface="Times New Roman" panose="02020603050405020304" pitchFamily="18" charset="0"/>
                <a:cs typeface="Times New Roman" panose="02020603050405020304" pitchFamily="18" charset="0"/>
              </a:rPr>
              <a:t>and</a:t>
            </a:r>
            <a:r>
              <a:rPr sz="3200" b="1" spc="-220" dirty="0">
                <a:latin typeface="Times New Roman" panose="02020603050405020304" pitchFamily="18" charset="0"/>
                <a:cs typeface="Times New Roman" panose="02020603050405020304" pitchFamily="18" charset="0"/>
              </a:rPr>
              <a:t> </a:t>
            </a:r>
            <a:r>
              <a:rPr sz="3200" b="1" spc="-114" dirty="0" smtClean="0">
                <a:latin typeface="Times New Roman" panose="02020603050405020304" pitchFamily="18" charset="0"/>
                <a:cs typeface="Times New Roman" panose="02020603050405020304" pitchFamily="18" charset="0"/>
              </a:rPr>
              <a:t>postal</a:t>
            </a:r>
            <a:r>
              <a:rPr lang="en-IN" sz="3200" b="1" spc="-114" dirty="0" smtClean="0">
                <a:latin typeface="Times New Roman" panose="02020603050405020304" pitchFamily="18" charset="0"/>
                <a:cs typeface="Times New Roman" panose="02020603050405020304" pitchFamily="18" charset="0"/>
              </a:rPr>
              <a:t> </a:t>
            </a:r>
            <a:r>
              <a:rPr sz="3200" b="1" spc="-240" dirty="0" smtClean="0">
                <a:latin typeface="Times New Roman" panose="02020603050405020304" pitchFamily="18" charset="0"/>
                <a:cs typeface="Times New Roman" panose="02020603050405020304" pitchFamily="18" charset="0"/>
              </a:rPr>
              <a:t>System</a:t>
            </a:r>
            <a:r>
              <a:rPr lang="en-IN" sz="3200" b="1" spc="-240" dirty="0" smtClean="0">
                <a:latin typeface="Times New Roman" panose="02020603050405020304" pitchFamily="18" charset="0"/>
                <a:cs typeface="Times New Roman" panose="02020603050405020304" pitchFamily="18" charset="0"/>
              </a:rPr>
              <a:t>.</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862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1607261"/>
            <a:ext cx="9144000" cy="1100942"/>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220" dirty="0">
                <a:latin typeface="Times New Roman" panose="02020603050405020304" pitchFamily="18" charset="0"/>
                <a:cs typeface="Times New Roman" panose="02020603050405020304" pitchFamily="18" charset="0"/>
              </a:rPr>
              <a:t>Packet </a:t>
            </a:r>
            <a:r>
              <a:rPr sz="3200" spc="-105" dirty="0">
                <a:latin typeface="Times New Roman" panose="02020603050405020304" pitchFamily="18" charset="0"/>
                <a:cs typeface="Times New Roman" panose="02020603050405020304" pitchFamily="18" charset="0"/>
              </a:rPr>
              <a:t>switching </a:t>
            </a:r>
            <a:r>
              <a:rPr sz="3200" spc="-165" dirty="0">
                <a:latin typeface="Times New Roman" panose="02020603050405020304" pitchFamily="18" charset="0"/>
                <a:cs typeface="Times New Roman" panose="02020603050405020304" pitchFamily="18" charset="0"/>
              </a:rPr>
              <a:t>is </a:t>
            </a:r>
            <a:r>
              <a:rPr sz="3200" b="1" spc="-185" dirty="0">
                <a:latin typeface="Times New Roman" panose="02020603050405020304" pitchFamily="18" charset="0"/>
                <a:cs typeface="Times New Roman" panose="02020603050405020304" pitchFamily="18" charset="0"/>
              </a:rPr>
              <a:t>more </a:t>
            </a:r>
            <a:r>
              <a:rPr sz="3200" b="1" spc="-204" dirty="0">
                <a:latin typeface="Times New Roman" panose="02020603050405020304" pitchFamily="18" charset="0"/>
                <a:cs typeface="Times New Roman" panose="02020603050405020304" pitchFamily="18" charset="0"/>
              </a:rPr>
              <a:t>efficient </a:t>
            </a:r>
            <a:r>
              <a:rPr sz="3200" spc="-65" dirty="0">
                <a:latin typeface="Times New Roman" panose="02020603050405020304" pitchFamily="18" charset="0"/>
                <a:cs typeface="Times New Roman" panose="02020603050405020304" pitchFamily="18" charset="0"/>
              </a:rPr>
              <a:t>than</a:t>
            </a:r>
            <a:r>
              <a:rPr sz="3200" spc="-254" dirty="0">
                <a:latin typeface="Times New Roman" panose="02020603050405020304" pitchFamily="18" charset="0"/>
                <a:cs typeface="Times New Roman" panose="02020603050405020304" pitchFamily="18" charset="0"/>
              </a:rPr>
              <a:t> </a:t>
            </a:r>
            <a:r>
              <a:rPr sz="3200" spc="-55" dirty="0">
                <a:latin typeface="Times New Roman" panose="02020603050405020304" pitchFamily="18" charset="0"/>
                <a:cs typeface="Times New Roman" panose="02020603050405020304" pitchFamily="18" charset="0"/>
              </a:rPr>
              <a:t>circuit  </a:t>
            </a:r>
            <a:r>
              <a:rPr sz="3200" spc="-105" dirty="0" smtClean="0">
                <a:latin typeface="Times New Roman" panose="02020603050405020304" pitchFamily="18" charset="0"/>
                <a:cs typeface="Times New Roman" panose="02020603050405020304" pitchFamily="18" charset="0"/>
              </a:rPr>
              <a:t>switching</a:t>
            </a:r>
            <a:r>
              <a:rPr lang="en-IN" sz="3200" spc="-10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240" dirty="0">
                <a:latin typeface="Times New Roman" panose="02020603050405020304" pitchFamily="18" charset="0"/>
                <a:cs typeface="Times New Roman" panose="02020603050405020304" pitchFamily="18" charset="0"/>
              </a:rPr>
              <a:t>Packets </a:t>
            </a:r>
            <a:r>
              <a:rPr sz="3200" spc="-195" dirty="0">
                <a:latin typeface="Times New Roman" panose="02020603050405020304" pitchFamily="18" charset="0"/>
                <a:cs typeface="Times New Roman" panose="02020603050405020304" pitchFamily="18" charset="0"/>
              </a:rPr>
              <a:t>may </a:t>
            </a:r>
            <a:r>
              <a:rPr sz="3200" spc="-100" dirty="0">
                <a:latin typeface="Times New Roman" panose="02020603050405020304" pitchFamily="18" charset="0"/>
                <a:cs typeface="Times New Roman" panose="02020603050405020304" pitchFamily="18" charset="0"/>
              </a:rPr>
              <a:t>encounter </a:t>
            </a:r>
            <a:r>
              <a:rPr sz="3200" spc="-190" dirty="0">
                <a:latin typeface="Times New Roman" panose="02020603050405020304" pitchFamily="18" charset="0"/>
                <a:cs typeface="Times New Roman" panose="02020603050405020304" pitchFamily="18" charset="0"/>
              </a:rPr>
              <a:t>some</a:t>
            </a:r>
            <a:r>
              <a:rPr sz="3200" spc="-160" dirty="0">
                <a:latin typeface="Times New Roman" panose="02020603050405020304" pitchFamily="18" charset="0"/>
                <a:cs typeface="Times New Roman" panose="02020603050405020304" pitchFamily="18" charset="0"/>
              </a:rPr>
              <a:t> </a:t>
            </a:r>
            <a:r>
              <a:rPr sz="3200" b="1" spc="-175" dirty="0" smtClean="0">
                <a:latin typeface="Times New Roman" panose="02020603050405020304" pitchFamily="18" charset="0"/>
                <a:cs typeface="Times New Roman" panose="02020603050405020304" pitchFamily="18" charset="0"/>
              </a:rPr>
              <a:t>delays</a:t>
            </a:r>
            <a:r>
              <a:rPr lang="en-IN" sz="3200" b="1" spc="-17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a:xfrm>
            <a:off x="0" y="461899"/>
            <a:ext cx="8469985" cy="696594"/>
          </a:xfrm>
        </p:spPr>
        <p:txBody>
          <a:bodyPr/>
          <a:lstStyle/>
          <a:p>
            <a:r>
              <a:rPr lang="en-IN" b="1" spc="-5" dirty="0">
                <a:latin typeface="Times New Roman"/>
                <a:cs typeface="Times New Roman"/>
              </a:rPr>
              <a:t>Switching</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1"/>
            <a:ext cx="5541899" cy="690574"/>
          </a:xfrm>
          <a:prstGeom prst="rect">
            <a:avLst/>
          </a:prstGeom>
        </p:spPr>
        <p:txBody>
          <a:bodyPr vert="horz" wrap="square" lIns="0" tIns="13335" rIns="0" bIns="0" rtlCol="0">
            <a:spAutoFit/>
          </a:bodyPr>
          <a:lstStyle/>
          <a:p>
            <a:pPr marL="12700">
              <a:lnSpc>
                <a:spcPct val="100000"/>
              </a:lnSpc>
              <a:spcBef>
                <a:spcPts val="105"/>
              </a:spcBef>
            </a:pPr>
            <a:r>
              <a:rPr lang="en-IN" b="1" spc="-65" dirty="0" smtClean="0">
                <a:latin typeface="Times New Roman" panose="02020603050405020304" pitchFamily="18" charset="0"/>
                <a:cs typeface="Times New Roman" panose="02020603050405020304" pitchFamily="18" charset="0"/>
              </a:rPr>
              <a:t>The </a:t>
            </a:r>
            <a:r>
              <a:rPr b="1" spc="-65" dirty="0" smtClean="0">
                <a:latin typeface="Times New Roman" panose="02020603050405020304" pitchFamily="18" charset="0"/>
                <a:cs typeface="Times New Roman" panose="02020603050405020304" pitchFamily="18" charset="0"/>
              </a:rPr>
              <a:t>Internet</a:t>
            </a:r>
            <a:endParaRPr b="1" spc="-65"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523998"/>
            <a:ext cx="9144000" cy="3631763"/>
          </a:xfrm>
          <a:prstGeom prst="rect">
            <a:avLst/>
          </a:prstGeom>
        </p:spPr>
        <p:txBody>
          <a:bodyPr vert="horz" wrap="square" lIns="0" tIns="55880" rIns="0" bIns="0" rtlCol="0">
            <a:spAutoFit/>
          </a:bodyPr>
          <a:lstStyle/>
          <a:p>
            <a:pPr marL="796290" indent="-287020">
              <a:lnSpc>
                <a:spcPct val="100000"/>
              </a:lnSpc>
              <a:spcBef>
                <a:spcPts val="440"/>
              </a:spcBef>
              <a:buChar char="•"/>
              <a:tabLst>
                <a:tab pos="795655" algn="l"/>
                <a:tab pos="796290" algn="l"/>
              </a:tabLst>
            </a:pPr>
            <a:r>
              <a:rPr sz="3200" spc="-15" dirty="0">
                <a:solidFill>
                  <a:srgbClr val="002939"/>
                </a:solidFill>
                <a:latin typeface="Times New Roman" panose="02020603050405020304" pitchFamily="18" charset="0"/>
                <a:cs typeface="Times New Roman" panose="02020603050405020304" pitchFamily="18" charset="0"/>
              </a:rPr>
              <a:t>“network </a:t>
            </a:r>
            <a:r>
              <a:rPr sz="3200" spc="-10" dirty="0">
                <a:solidFill>
                  <a:srgbClr val="002939"/>
                </a:solidFill>
                <a:latin typeface="Times New Roman" panose="02020603050405020304" pitchFamily="18" charset="0"/>
                <a:cs typeface="Times New Roman" panose="02020603050405020304" pitchFamily="18" charset="0"/>
              </a:rPr>
              <a:t>of</a:t>
            </a:r>
            <a:r>
              <a:rPr sz="3200" spc="-290" dirty="0">
                <a:solidFill>
                  <a:srgbClr val="002939"/>
                </a:solidFill>
                <a:latin typeface="Times New Roman" panose="02020603050405020304" pitchFamily="18" charset="0"/>
                <a:cs typeface="Times New Roman" panose="02020603050405020304" pitchFamily="18" charset="0"/>
              </a:rPr>
              <a:t> </a:t>
            </a:r>
            <a:r>
              <a:rPr sz="3200" spc="-50" dirty="0">
                <a:solidFill>
                  <a:srgbClr val="002939"/>
                </a:solidFill>
                <a:latin typeface="Times New Roman" panose="02020603050405020304" pitchFamily="18" charset="0"/>
                <a:cs typeface="Times New Roman" panose="02020603050405020304" pitchFamily="18" charset="0"/>
              </a:rPr>
              <a:t>networks”</a:t>
            </a:r>
            <a:endParaRPr sz="3200" dirty="0">
              <a:latin typeface="Times New Roman" panose="02020603050405020304" pitchFamily="18" charset="0"/>
              <a:cs typeface="Times New Roman" panose="02020603050405020304" pitchFamily="18" charset="0"/>
            </a:endParaRPr>
          </a:p>
          <a:p>
            <a:pPr marL="796290" indent="-287020">
              <a:lnSpc>
                <a:spcPct val="100000"/>
              </a:lnSpc>
              <a:spcBef>
                <a:spcPts val="340"/>
              </a:spcBef>
              <a:buChar char="•"/>
              <a:tabLst>
                <a:tab pos="795655" algn="l"/>
                <a:tab pos="796290" algn="l"/>
              </a:tabLst>
            </a:pPr>
            <a:r>
              <a:rPr sz="3200" spc="-90" dirty="0">
                <a:latin typeface="Times New Roman" panose="02020603050405020304" pitchFamily="18" charset="0"/>
                <a:cs typeface="Times New Roman" panose="02020603050405020304" pitchFamily="18" charset="0"/>
              </a:rPr>
              <a:t>Interconnected</a:t>
            </a:r>
            <a:r>
              <a:rPr sz="3200" spc="-145" dirty="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I</a:t>
            </a:r>
            <a:r>
              <a:rPr lang="en-IN" sz="3200" spc="-365" dirty="0" smtClean="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S</a:t>
            </a:r>
            <a:r>
              <a:rPr lang="en-IN" sz="3200" spc="-365" dirty="0" smtClean="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Ps</a:t>
            </a:r>
            <a:endParaRPr sz="3200" dirty="0">
              <a:latin typeface="Times New Roman" panose="02020603050405020304" pitchFamily="18" charset="0"/>
              <a:cs typeface="Times New Roman" panose="02020603050405020304" pitchFamily="18" charset="0"/>
            </a:endParaRPr>
          </a:p>
          <a:p>
            <a:pPr marL="355600" marR="5080" indent="-342900">
              <a:lnSpc>
                <a:spcPts val="3460"/>
              </a:lnSpc>
              <a:spcBef>
                <a:spcPts val="815"/>
              </a:spcBef>
              <a:buChar char="•"/>
              <a:tabLst>
                <a:tab pos="355600" algn="l"/>
                <a:tab pos="356235" algn="l"/>
              </a:tabLst>
            </a:pPr>
            <a:r>
              <a:rPr sz="3200" spc="-40" dirty="0" smtClean="0">
                <a:latin typeface="Times New Roman" panose="02020603050405020304" pitchFamily="18" charset="0"/>
                <a:cs typeface="Times New Roman" panose="02020603050405020304" pitchFamily="18" charset="0"/>
              </a:rPr>
              <a:t>Internet </a:t>
            </a:r>
            <a:r>
              <a:rPr sz="3200" spc="-165" dirty="0">
                <a:latin typeface="Times New Roman" panose="02020603050405020304" pitchFamily="18" charset="0"/>
                <a:cs typeface="Times New Roman" panose="02020603050405020304" pitchFamily="18" charset="0"/>
              </a:rPr>
              <a:t>is </a:t>
            </a:r>
            <a:r>
              <a:rPr sz="3200" spc="-245" dirty="0">
                <a:latin typeface="Times New Roman" panose="02020603050405020304" pitchFamily="18" charset="0"/>
                <a:cs typeface="Times New Roman" panose="02020603050405020304" pitchFamily="18" charset="0"/>
              </a:rPr>
              <a:t>a </a:t>
            </a:r>
            <a:r>
              <a:rPr sz="3200" b="1" spc="-85" dirty="0">
                <a:latin typeface="Times New Roman" panose="02020603050405020304" pitchFamily="18" charset="0"/>
                <a:cs typeface="Times New Roman" panose="02020603050405020304" pitchFamily="18" charset="0"/>
              </a:rPr>
              <a:t>combination </a:t>
            </a:r>
            <a:r>
              <a:rPr sz="3200" b="1" spc="-5" dirty="0">
                <a:latin typeface="Times New Roman" panose="02020603050405020304" pitchFamily="18" charset="0"/>
                <a:cs typeface="Times New Roman" panose="02020603050405020304" pitchFamily="18" charset="0"/>
              </a:rPr>
              <a:t>of </a:t>
            </a:r>
            <a:r>
              <a:rPr sz="3200" b="1" spc="-114" dirty="0">
                <a:latin typeface="Times New Roman" panose="02020603050405020304" pitchFamily="18" charset="0"/>
                <a:cs typeface="Times New Roman" panose="02020603050405020304" pitchFamily="18" charset="0"/>
              </a:rPr>
              <a:t>links,</a:t>
            </a:r>
            <a:r>
              <a:rPr sz="3200" b="1" spc="-470"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Switches  </a:t>
            </a:r>
            <a:r>
              <a:rPr sz="3200" b="1" spc="-145" dirty="0">
                <a:latin typeface="Times New Roman" panose="02020603050405020304" pitchFamily="18" charset="0"/>
                <a:cs typeface="Times New Roman" panose="02020603050405020304" pitchFamily="18" charset="0"/>
              </a:rPr>
              <a:t>and</a:t>
            </a:r>
            <a:r>
              <a:rPr sz="3200" b="1" spc="-160"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Routers</a:t>
            </a:r>
            <a:endParaRPr sz="3200" b="1" dirty="0">
              <a:latin typeface="Times New Roman" panose="02020603050405020304" pitchFamily="18" charset="0"/>
              <a:cs typeface="Times New Roman" panose="02020603050405020304" pitchFamily="18" charset="0"/>
            </a:endParaRPr>
          </a:p>
          <a:p>
            <a:pPr marL="355600" marR="233045" indent="-342900">
              <a:lnSpc>
                <a:spcPts val="3460"/>
              </a:lnSpc>
              <a:spcBef>
                <a:spcPts val="760"/>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 </a:t>
            </a:r>
            <a:r>
              <a:rPr sz="3200" spc="-165" dirty="0">
                <a:latin typeface="Times New Roman" panose="02020603050405020304" pitchFamily="18" charset="0"/>
                <a:cs typeface="Times New Roman" panose="02020603050405020304" pitchFamily="18" charset="0"/>
              </a:rPr>
              <a:t>is </a:t>
            </a:r>
            <a:r>
              <a:rPr sz="3200" spc="-245" dirty="0">
                <a:latin typeface="Times New Roman" panose="02020603050405020304" pitchFamily="18" charset="0"/>
                <a:cs typeface="Times New Roman" panose="02020603050405020304" pitchFamily="18" charset="0"/>
              </a:rPr>
              <a:t>a </a:t>
            </a:r>
            <a:r>
              <a:rPr sz="3200" b="1" spc="-110" dirty="0">
                <a:latin typeface="Times New Roman" panose="02020603050405020304" pitchFamily="18" charset="0"/>
                <a:cs typeface="Times New Roman" panose="02020603050405020304" pitchFamily="18" charset="0"/>
              </a:rPr>
              <a:t>switched </a:t>
            </a:r>
            <a:r>
              <a:rPr sz="3200" b="1" spc="-55" dirty="0">
                <a:latin typeface="Times New Roman" panose="02020603050405020304" pitchFamily="18" charset="0"/>
                <a:cs typeface="Times New Roman" panose="02020603050405020304" pitchFamily="18" charset="0"/>
              </a:rPr>
              <a:t>network </a:t>
            </a:r>
            <a:r>
              <a:rPr sz="3200" spc="-40" dirty="0">
                <a:latin typeface="Times New Roman" panose="02020603050405020304" pitchFamily="18" charset="0"/>
                <a:cs typeface="Times New Roman" panose="02020603050405020304" pitchFamily="18" charset="0"/>
              </a:rPr>
              <a:t>in </a:t>
            </a:r>
            <a:r>
              <a:rPr sz="3200" spc="-90" dirty="0">
                <a:latin typeface="Times New Roman" panose="02020603050405020304" pitchFamily="18" charset="0"/>
                <a:cs typeface="Times New Roman" panose="02020603050405020304" pitchFamily="18" charset="0"/>
              </a:rPr>
              <a:t>which</a:t>
            </a:r>
            <a:r>
              <a:rPr sz="3200" spc="-530" dirty="0">
                <a:latin typeface="Times New Roman" panose="02020603050405020304" pitchFamily="18" charset="0"/>
                <a:cs typeface="Times New Roman" panose="02020603050405020304" pitchFamily="18" charset="0"/>
              </a:rPr>
              <a:t> </a:t>
            </a:r>
            <a:r>
              <a:rPr lang="en-IN" sz="3200" spc="-530" dirty="0" smtClean="0">
                <a:latin typeface="Times New Roman" panose="02020603050405020304" pitchFamily="18" charset="0"/>
                <a:cs typeface="Times New Roman" panose="02020603050405020304" pitchFamily="18" charset="0"/>
              </a:rPr>
              <a:t>  </a:t>
            </a:r>
            <a:r>
              <a:rPr sz="3200" spc="-245" dirty="0" smtClean="0">
                <a:latin typeface="Times New Roman" panose="02020603050405020304" pitchFamily="18" charset="0"/>
                <a:cs typeface="Times New Roman" panose="02020603050405020304" pitchFamily="18" charset="0"/>
              </a:rPr>
              <a:t>a </a:t>
            </a:r>
            <a:r>
              <a:rPr lang="en-IN" sz="3200" spc="-245" dirty="0" smtClean="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switch  </a:t>
            </a:r>
            <a:r>
              <a:rPr sz="3200" spc="-150" dirty="0">
                <a:latin typeface="Times New Roman" panose="02020603050405020304" pitchFamily="18" charset="0"/>
                <a:cs typeface="Times New Roman" panose="02020603050405020304" pitchFamily="18" charset="0"/>
              </a:rPr>
              <a:t>connects </a:t>
            </a:r>
            <a:r>
              <a:rPr sz="3200" spc="-50" dirty="0">
                <a:latin typeface="Times New Roman" panose="02020603050405020304" pitchFamily="18" charset="0"/>
                <a:cs typeface="Times New Roman" panose="02020603050405020304" pitchFamily="18" charset="0"/>
              </a:rPr>
              <a:t>at </a:t>
            </a:r>
            <a:r>
              <a:rPr sz="3200" spc="-125" dirty="0">
                <a:latin typeface="Times New Roman" panose="02020603050405020304" pitchFamily="18" charset="0"/>
                <a:cs typeface="Times New Roman" panose="02020603050405020304" pitchFamily="18" charset="0"/>
              </a:rPr>
              <a:t>least </a:t>
            </a:r>
            <a:r>
              <a:rPr sz="3200" spc="10" dirty="0">
                <a:latin typeface="Times New Roman" panose="02020603050405020304" pitchFamily="18" charset="0"/>
                <a:cs typeface="Times New Roman" panose="02020603050405020304" pitchFamily="18" charset="0"/>
              </a:rPr>
              <a:t>two </a:t>
            </a:r>
            <a:r>
              <a:rPr sz="3200" spc="-120" dirty="0">
                <a:latin typeface="Times New Roman" panose="02020603050405020304" pitchFamily="18" charset="0"/>
                <a:cs typeface="Times New Roman" panose="02020603050405020304" pitchFamily="18" charset="0"/>
              </a:rPr>
              <a:t>links</a:t>
            </a:r>
            <a:r>
              <a:rPr sz="3200" spc="-535" dirty="0">
                <a:latin typeface="Times New Roman" panose="02020603050405020304" pitchFamily="18" charset="0"/>
                <a:cs typeface="Times New Roman" panose="02020603050405020304" pitchFamily="18" charset="0"/>
              </a:rPr>
              <a:t> </a:t>
            </a:r>
            <a:r>
              <a:rPr sz="3200" spc="-65" dirty="0" smtClean="0">
                <a:latin typeface="Times New Roman" panose="02020603050405020304" pitchFamily="18" charset="0"/>
                <a:cs typeface="Times New Roman" panose="02020603050405020304" pitchFamily="18" charset="0"/>
              </a:rPr>
              <a:t>together</a:t>
            </a:r>
            <a:r>
              <a:rPr lang="en-IN" sz="3200" spc="-65" dirty="0" smtClean="0">
                <a:latin typeface="Times New Roman" panose="02020603050405020304" pitchFamily="18" charset="0"/>
                <a:cs typeface="Times New Roman" panose="02020603050405020304" pitchFamily="18" charset="0"/>
              </a:rPr>
              <a:t>.</a:t>
            </a:r>
          </a:p>
          <a:p>
            <a:pPr marL="355600" marR="233045" indent="-342900">
              <a:lnSpc>
                <a:spcPts val="3460"/>
              </a:lnSpc>
              <a:spcBef>
                <a:spcPts val="760"/>
              </a:spcBef>
              <a:buChar char="•"/>
              <a:tabLst>
                <a:tab pos="355600" algn="l"/>
                <a:tab pos="356235" algn="l"/>
              </a:tabLst>
            </a:pPr>
            <a:r>
              <a:rPr lang="en-IN" sz="3200" spc="-65" dirty="0" smtClean="0">
                <a:latin typeface="Times New Roman" panose="02020603050405020304" pitchFamily="18" charset="0"/>
                <a:cs typeface="Times New Roman" panose="02020603050405020304" pitchFamily="18" charset="0"/>
              </a:rPr>
              <a:t>Figure shows  a </a:t>
            </a:r>
            <a:r>
              <a:rPr lang="en-IN" sz="3200" b="1" spc="-65" dirty="0" smtClean="0">
                <a:latin typeface="Times New Roman" panose="02020603050405020304" pitchFamily="18" charset="0"/>
                <a:cs typeface="Times New Roman" panose="02020603050405020304" pitchFamily="18" charset="0"/>
              </a:rPr>
              <a:t>conceptual</a:t>
            </a:r>
            <a:r>
              <a:rPr lang="en-IN" sz="3200" spc="-65" dirty="0" smtClean="0">
                <a:latin typeface="Times New Roman" panose="02020603050405020304" pitchFamily="18" charset="0"/>
                <a:cs typeface="Times New Roman" panose="02020603050405020304" pitchFamily="18" charset="0"/>
              </a:rPr>
              <a:t>(not geographical) </a:t>
            </a:r>
            <a:r>
              <a:rPr lang="en-IN" sz="3200" b="1" spc="-65" dirty="0" smtClean="0">
                <a:latin typeface="Times New Roman" panose="02020603050405020304" pitchFamily="18" charset="0"/>
                <a:cs typeface="Times New Roman" panose="02020603050405020304" pitchFamily="18" charset="0"/>
              </a:rPr>
              <a:t>view</a:t>
            </a:r>
            <a:r>
              <a:rPr lang="en-IN" sz="3200" spc="-65" dirty="0" smtClean="0">
                <a:latin typeface="Times New Roman" panose="02020603050405020304" pitchFamily="18" charset="0"/>
                <a:cs typeface="Times New Roman" panose="02020603050405020304" pitchFamily="18" charset="0"/>
              </a:rPr>
              <a:t> of the internet.</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39" y="96723"/>
            <a:ext cx="7769859" cy="627736"/>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Times New Roman"/>
                <a:cs typeface="Times New Roman"/>
              </a:rPr>
              <a:t>The </a:t>
            </a:r>
            <a:r>
              <a:rPr sz="4000" b="1" dirty="0">
                <a:latin typeface="Times New Roman"/>
                <a:cs typeface="Times New Roman"/>
              </a:rPr>
              <a:t>Internet</a:t>
            </a:r>
            <a:r>
              <a:rPr sz="4000" b="1" spc="-95" dirty="0">
                <a:latin typeface="Times New Roman"/>
                <a:cs typeface="Times New Roman"/>
              </a:rPr>
              <a:t> </a:t>
            </a:r>
            <a:r>
              <a:rPr sz="4000" b="1" dirty="0">
                <a:latin typeface="Times New Roman"/>
                <a:cs typeface="Times New Roman"/>
              </a:rPr>
              <a:t>today</a:t>
            </a:r>
          </a:p>
        </p:txBody>
      </p:sp>
      <p:sp>
        <p:nvSpPr>
          <p:cNvPr id="3" name="object 3"/>
          <p:cNvSpPr/>
          <p:nvPr/>
        </p:nvSpPr>
        <p:spPr>
          <a:xfrm>
            <a:off x="2090927" y="2971800"/>
            <a:ext cx="4994148" cy="11658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41212" y="2453536"/>
            <a:ext cx="1359535" cy="867410"/>
          </a:xfrm>
          <a:custGeom>
            <a:avLst/>
            <a:gdLst/>
            <a:ahLst/>
            <a:cxnLst/>
            <a:rect l="l" t="t" r="r" b="b"/>
            <a:pathLst>
              <a:path w="1359535" h="867410">
                <a:moveTo>
                  <a:pt x="9605" y="0"/>
                </a:moveTo>
                <a:lnTo>
                  <a:pt x="0" y="15235"/>
                </a:lnTo>
                <a:lnTo>
                  <a:pt x="1349579" y="867047"/>
                </a:lnTo>
                <a:lnTo>
                  <a:pt x="1359195" y="851832"/>
                </a:lnTo>
                <a:lnTo>
                  <a:pt x="9605" y="0"/>
                </a:lnTo>
                <a:close/>
              </a:path>
            </a:pathLst>
          </a:custGeom>
          <a:solidFill>
            <a:srgbClr val="000000"/>
          </a:solidFill>
        </p:spPr>
        <p:txBody>
          <a:bodyPr wrap="square" lIns="0" tIns="0" rIns="0" bIns="0" rtlCol="0"/>
          <a:lstStyle/>
          <a:p>
            <a:endParaRPr/>
          </a:p>
        </p:txBody>
      </p:sp>
      <p:sp>
        <p:nvSpPr>
          <p:cNvPr id="5" name="object 5"/>
          <p:cNvSpPr/>
          <p:nvPr/>
        </p:nvSpPr>
        <p:spPr>
          <a:xfrm>
            <a:off x="3151761" y="2459609"/>
            <a:ext cx="135255" cy="685800"/>
          </a:xfrm>
          <a:custGeom>
            <a:avLst/>
            <a:gdLst/>
            <a:ahLst/>
            <a:cxnLst/>
            <a:rect l="l" t="t" r="r" b="b"/>
            <a:pathLst>
              <a:path w="135254" h="685800">
                <a:moveTo>
                  <a:pt x="116966" y="0"/>
                </a:moveTo>
                <a:lnTo>
                  <a:pt x="0" y="682377"/>
                </a:lnTo>
                <a:lnTo>
                  <a:pt x="17736" y="685419"/>
                </a:lnTo>
                <a:lnTo>
                  <a:pt x="134700" y="3036"/>
                </a:lnTo>
                <a:lnTo>
                  <a:pt x="116966" y="0"/>
                </a:lnTo>
                <a:close/>
              </a:path>
            </a:pathLst>
          </a:custGeom>
          <a:solidFill>
            <a:srgbClr val="000000"/>
          </a:solidFill>
        </p:spPr>
        <p:txBody>
          <a:bodyPr wrap="square" lIns="0" tIns="0" rIns="0" bIns="0" rtlCol="0"/>
          <a:lstStyle/>
          <a:p>
            <a:endParaRPr/>
          </a:p>
        </p:txBody>
      </p:sp>
      <p:sp>
        <p:nvSpPr>
          <p:cNvPr id="6" name="object 6"/>
          <p:cNvSpPr/>
          <p:nvPr/>
        </p:nvSpPr>
        <p:spPr>
          <a:xfrm>
            <a:off x="6200981" y="2451561"/>
            <a:ext cx="501015" cy="1124585"/>
          </a:xfrm>
          <a:custGeom>
            <a:avLst/>
            <a:gdLst/>
            <a:ahLst/>
            <a:cxnLst/>
            <a:rect l="l" t="t" r="r" b="b"/>
            <a:pathLst>
              <a:path w="501015" h="1124585">
                <a:moveTo>
                  <a:pt x="484337" y="0"/>
                </a:moveTo>
                <a:lnTo>
                  <a:pt x="0" y="1117285"/>
                </a:lnTo>
                <a:lnTo>
                  <a:pt x="16498" y="1124444"/>
                </a:lnTo>
                <a:lnTo>
                  <a:pt x="500835" y="7136"/>
                </a:lnTo>
                <a:lnTo>
                  <a:pt x="484337" y="0"/>
                </a:lnTo>
                <a:close/>
              </a:path>
            </a:pathLst>
          </a:custGeom>
          <a:solidFill>
            <a:srgbClr val="000000"/>
          </a:solidFill>
        </p:spPr>
        <p:txBody>
          <a:bodyPr wrap="square" lIns="0" tIns="0" rIns="0" bIns="0" rtlCol="0"/>
          <a:lstStyle/>
          <a:p>
            <a:endParaRPr/>
          </a:p>
        </p:txBody>
      </p:sp>
      <p:sp>
        <p:nvSpPr>
          <p:cNvPr id="7" name="object 7"/>
          <p:cNvSpPr/>
          <p:nvPr/>
        </p:nvSpPr>
        <p:spPr>
          <a:xfrm>
            <a:off x="6236965" y="2451561"/>
            <a:ext cx="246379" cy="535305"/>
          </a:xfrm>
          <a:custGeom>
            <a:avLst/>
            <a:gdLst/>
            <a:ahLst/>
            <a:cxnLst/>
            <a:rect l="l" t="t" r="r" b="b"/>
            <a:pathLst>
              <a:path w="246379" h="535305">
                <a:moveTo>
                  <a:pt x="229414" y="0"/>
                </a:moveTo>
                <a:lnTo>
                  <a:pt x="0" y="527868"/>
                </a:lnTo>
                <a:lnTo>
                  <a:pt x="16498" y="535055"/>
                </a:lnTo>
                <a:lnTo>
                  <a:pt x="245913" y="7187"/>
                </a:lnTo>
                <a:lnTo>
                  <a:pt x="229414" y="0"/>
                </a:lnTo>
                <a:close/>
              </a:path>
            </a:pathLst>
          </a:custGeom>
          <a:solidFill>
            <a:srgbClr val="000000"/>
          </a:solidFill>
        </p:spPr>
        <p:txBody>
          <a:bodyPr wrap="square" lIns="0" tIns="0" rIns="0" bIns="0" rtlCol="0"/>
          <a:lstStyle/>
          <a:p>
            <a:endParaRPr/>
          </a:p>
        </p:txBody>
      </p:sp>
      <p:sp>
        <p:nvSpPr>
          <p:cNvPr id="8" name="object 8"/>
          <p:cNvSpPr/>
          <p:nvPr/>
        </p:nvSpPr>
        <p:spPr>
          <a:xfrm>
            <a:off x="5523201" y="4126970"/>
            <a:ext cx="1400175" cy="667385"/>
          </a:xfrm>
          <a:custGeom>
            <a:avLst/>
            <a:gdLst/>
            <a:ahLst/>
            <a:cxnLst/>
            <a:rect l="l" t="t" r="r" b="b"/>
            <a:pathLst>
              <a:path w="1400175" h="667385">
                <a:moveTo>
                  <a:pt x="7593" y="0"/>
                </a:moveTo>
                <a:lnTo>
                  <a:pt x="0" y="16290"/>
                </a:lnTo>
                <a:lnTo>
                  <a:pt x="1391958" y="666862"/>
                </a:lnTo>
                <a:lnTo>
                  <a:pt x="1399603" y="650567"/>
                </a:lnTo>
                <a:lnTo>
                  <a:pt x="7593" y="0"/>
                </a:lnTo>
                <a:close/>
              </a:path>
            </a:pathLst>
          </a:custGeom>
          <a:solidFill>
            <a:srgbClr val="000000"/>
          </a:solidFill>
        </p:spPr>
        <p:txBody>
          <a:bodyPr wrap="square" lIns="0" tIns="0" rIns="0" bIns="0" rtlCol="0"/>
          <a:lstStyle/>
          <a:p>
            <a:endParaRPr/>
          </a:p>
        </p:txBody>
      </p:sp>
      <p:sp>
        <p:nvSpPr>
          <p:cNvPr id="9" name="object 9"/>
          <p:cNvSpPr/>
          <p:nvPr/>
        </p:nvSpPr>
        <p:spPr>
          <a:xfrm>
            <a:off x="1115373" y="4126717"/>
            <a:ext cx="1710689" cy="667385"/>
          </a:xfrm>
          <a:custGeom>
            <a:avLst/>
            <a:gdLst/>
            <a:ahLst/>
            <a:cxnLst/>
            <a:rect l="l" t="t" r="r" b="b"/>
            <a:pathLst>
              <a:path w="1710689" h="667385">
                <a:moveTo>
                  <a:pt x="1703946" y="0"/>
                </a:moveTo>
                <a:lnTo>
                  <a:pt x="0" y="650565"/>
                </a:lnTo>
                <a:lnTo>
                  <a:pt x="6423" y="667369"/>
                </a:lnTo>
                <a:lnTo>
                  <a:pt x="1710376" y="16796"/>
                </a:lnTo>
                <a:lnTo>
                  <a:pt x="1703946" y="0"/>
                </a:lnTo>
                <a:close/>
              </a:path>
            </a:pathLst>
          </a:custGeom>
          <a:solidFill>
            <a:srgbClr val="000000"/>
          </a:solidFill>
        </p:spPr>
        <p:txBody>
          <a:bodyPr wrap="square" lIns="0" tIns="0" rIns="0" bIns="0" rtlCol="0"/>
          <a:lstStyle/>
          <a:p>
            <a:endParaRPr/>
          </a:p>
        </p:txBody>
      </p:sp>
      <p:sp>
        <p:nvSpPr>
          <p:cNvPr id="10" name="object 10"/>
          <p:cNvSpPr/>
          <p:nvPr/>
        </p:nvSpPr>
        <p:spPr>
          <a:xfrm>
            <a:off x="6354093" y="3884990"/>
            <a:ext cx="544830" cy="644525"/>
          </a:xfrm>
          <a:custGeom>
            <a:avLst/>
            <a:gdLst/>
            <a:ahLst/>
            <a:cxnLst/>
            <a:rect l="l" t="t" r="r" b="b"/>
            <a:pathLst>
              <a:path w="544829" h="644525">
                <a:moveTo>
                  <a:pt x="13769" y="0"/>
                </a:moveTo>
                <a:lnTo>
                  <a:pt x="0" y="11585"/>
                </a:lnTo>
                <a:lnTo>
                  <a:pt x="530995" y="644149"/>
                </a:lnTo>
                <a:lnTo>
                  <a:pt x="544765" y="632589"/>
                </a:lnTo>
                <a:lnTo>
                  <a:pt x="13769" y="0"/>
                </a:lnTo>
                <a:close/>
              </a:path>
            </a:pathLst>
          </a:custGeom>
          <a:solidFill>
            <a:srgbClr val="000000"/>
          </a:solidFill>
        </p:spPr>
        <p:txBody>
          <a:bodyPr wrap="square" lIns="0" tIns="0" rIns="0" bIns="0" rtlCol="0"/>
          <a:lstStyle/>
          <a:p>
            <a:endParaRPr/>
          </a:p>
        </p:txBody>
      </p:sp>
      <p:sp>
        <p:nvSpPr>
          <p:cNvPr id="11" name="object 11"/>
          <p:cNvSpPr/>
          <p:nvPr/>
        </p:nvSpPr>
        <p:spPr>
          <a:xfrm>
            <a:off x="4175527" y="4135111"/>
            <a:ext cx="0" cy="398780"/>
          </a:xfrm>
          <a:custGeom>
            <a:avLst/>
            <a:gdLst/>
            <a:ahLst/>
            <a:cxnLst/>
            <a:rect l="l" t="t" r="r" b="b"/>
            <a:pathLst>
              <a:path h="398779">
                <a:moveTo>
                  <a:pt x="0" y="0"/>
                </a:moveTo>
                <a:lnTo>
                  <a:pt x="0" y="398738"/>
                </a:lnTo>
              </a:path>
            </a:pathLst>
          </a:custGeom>
          <a:ln w="17999">
            <a:solidFill>
              <a:srgbClr val="000000"/>
            </a:solidFill>
          </a:ln>
        </p:spPr>
        <p:txBody>
          <a:bodyPr wrap="square" lIns="0" tIns="0" rIns="0" bIns="0" rtlCol="0"/>
          <a:lstStyle/>
          <a:p>
            <a:endParaRPr/>
          </a:p>
        </p:txBody>
      </p:sp>
      <p:sp>
        <p:nvSpPr>
          <p:cNvPr id="12" name="object 12"/>
          <p:cNvSpPr/>
          <p:nvPr/>
        </p:nvSpPr>
        <p:spPr>
          <a:xfrm>
            <a:off x="152400" y="4495800"/>
            <a:ext cx="8215883" cy="143713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010155" y="1121663"/>
            <a:ext cx="5990844" cy="1392936"/>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6240" y="2133600"/>
            <a:ext cx="3276600" cy="245821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6172327" y="2971926"/>
            <a:ext cx="2202053" cy="135318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The Internet</a:t>
            </a:r>
            <a:endParaRPr lang="en-IN"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228600" y="1295400"/>
            <a:ext cx="8915400" cy="4724400"/>
          </a:xfrm>
        </p:spPr>
        <p:txBody>
          <a:bodyPr/>
          <a:lstStyle/>
          <a:p>
            <a:pPr marL="457200" indent="-457200">
              <a:buFont typeface="Arial" panose="020B0604020202020204" pitchFamily="34" charset="0"/>
              <a:buChar char="•"/>
            </a:pPr>
            <a:r>
              <a:rPr lang="en-IN" dirty="0" smtClean="0">
                <a:solidFill>
                  <a:schemeClr val="tx1"/>
                </a:solidFill>
              </a:rPr>
              <a:t>The internet as several </a:t>
            </a:r>
            <a:r>
              <a:rPr lang="en-IN" b="1" dirty="0" smtClean="0">
                <a:solidFill>
                  <a:schemeClr val="tx1"/>
                </a:solidFill>
              </a:rPr>
              <a:t>backbones, provider networks and customer networks</a:t>
            </a:r>
            <a:r>
              <a:rPr lang="en-IN" dirty="0" smtClean="0">
                <a:solidFill>
                  <a:schemeClr val="tx1"/>
                </a:solidFill>
              </a:rPr>
              <a:t>.</a:t>
            </a:r>
          </a:p>
          <a:p>
            <a:pPr marL="457200" indent="-457200">
              <a:buFont typeface="Arial" panose="020B0604020202020204" pitchFamily="34" charset="0"/>
              <a:buChar char="•"/>
            </a:pPr>
            <a:r>
              <a:rPr lang="en-IN" b="1" dirty="0" smtClean="0">
                <a:solidFill>
                  <a:srgbClr val="FF0000"/>
                </a:solidFill>
              </a:rPr>
              <a:t>Backbones</a:t>
            </a:r>
            <a:r>
              <a:rPr lang="en-IN" b="1" dirty="0" smtClean="0">
                <a:solidFill>
                  <a:schemeClr val="tx1"/>
                </a:solidFill>
              </a:rPr>
              <a:t>—</a:t>
            </a:r>
            <a:r>
              <a:rPr lang="en-IN" dirty="0" smtClean="0">
                <a:solidFill>
                  <a:schemeClr val="tx1"/>
                </a:solidFill>
              </a:rPr>
              <a:t>These are </a:t>
            </a:r>
            <a:r>
              <a:rPr lang="en-IN" b="1" dirty="0" smtClean="0">
                <a:solidFill>
                  <a:schemeClr val="tx1"/>
                </a:solidFill>
              </a:rPr>
              <a:t>large networks </a:t>
            </a:r>
            <a:r>
              <a:rPr lang="en-IN" dirty="0" smtClean="0">
                <a:solidFill>
                  <a:schemeClr val="tx1"/>
                </a:solidFill>
              </a:rPr>
              <a:t>owned by some communication companies such as Sprint, Verizon, AT&amp;T and NTT.</a:t>
            </a:r>
          </a:p>
          <a:p>
            <a:pPr marL="457200" indent="-457200">
              <a:buFont typeface="Arial" panose="020B0604020202020204" pitchFamily="34" charset="0"/>
              <a:buChar char="•"/>
            </a:pPr>
            <a:r>
              <a:rPr lang="en-IN" dirty="0" smtClean="0">
                <a:solidFill>
                  <a:schemeClr val="tx1"/>
                </a:solidFill>
              </a:rPr>
              <a:t>The backbone n/</a:t>
            </a:r>
            <a:r>
              <a:rPr lang="en-IN" dirty="0" err="1" smtClean="0">
                <a:solidFill>
                  <a:schemeClr val="tx1"/>
                </a:solidFill>
              </a:rPr>
              <a:t>ws</a:t>
            </a:r>
            <a:r>
              <a:rPr lang="en-IN" dirty="0" smtClean="0">
                <a:solidFill>
                  <a:schemeClr val="tx1"/>
                </a:solidFill>
              </a:rPr>
              <a:t> are connected through some complex switching systems, called </a:t>
            </a:r>
            <a:r>
              <a:rPr lang="en-IN" b="1" dirty="0" smtClean="0">
                <a:solidFill>
                  <a:schemeClr val="tx1"/>
                </a:solidFill>
              </a:rPr>
              <a:t>peering points.</a:t>
            </a:r>
          </a:p>
          <a:p>
            <a:endParaRPr lang="en-IN" dirty="0">
              <a:solidFill>
                <a:schemeClr val="tx1"/>
              </a:solidFill>
            </a:endParaRPr>
          </a:p>
        </p:txBody>
      </p:sp>
    </p:spTree>
    <p:extLst>
      <p:ext uri="{BB962C8B-B14F-4D97-AF65-F5344CB8AC3E}">
        <p14:creationId xmlns:p14="http://schemas.microsoft.com/office/powerpoint/2010/main" val="1845321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228600"/>
            <a:ext cx="9144000" cy="7386638"/>
          </a:xfrm>
        </p:spPr>
        <p:txBody>
          <a:bodyPr/>
          <a:lstStyle/>
          <a:p>
            <a:r>
              <a:rPr lang="en-IN" b="1" dirty="0" smtClean="0">
                <a:solidFill>
                  <a:srgbClr val="FF0000"/>
                </a:solidFill>
              </a:rPr>
              <a:t>Provider networks–</a:t>
            </a:r>
            <a:r>
              <a:rPr lang="en-IN" b="1" dirty="0" smtClean="0"/>
              <a:t> </a:t>
            </a:r>
            <a:r>
              <a:rPr lang="en-IN" dirty="0" smtClean="0">
                <a:solidFill>
                  <a:schemeClr val="tx1"/>
                </a:solidFill>
              </a:rPr>
              <a:t>At the second level, there are </a:t>
            </a:r>
            <a:r>
              <a:rPr lang="en-IN" b="1" dirty="0" smtClean="0">
                <a:solidFill>
                  <a:schemeClr val="tx1"/>
                </a:solidFill>
              </a:rPr>
              <a:t>smaller networks</a:t>
            </a:r>
            <a:r>
              <a:rPr lang="en-IN" dirty="0" smtClean="0">
                <a:solidFill>
                  <a:schemeClr val="tx1"/>
                </a:solidFill>
              </a:rPr>
              <a:t>, called </a:t>
            </a:r>
            <a:r>
              <a:rPr lang="en-IN" b="1" dirty="0" smtClean="0">
                <a:solidFill>
                  <a:schemeClr val="tx1"/>
                </a:solidFill>
              </a:rPr>
              <a:t>provider networks.</a:t>
            </a:r>
          </a:p>
          <a:p>
            <a:pPr marL="457200" indent="-457200">
              <a:buFont typeface="Arial" panose="020B0604020202020204" pitchFamily="34" charset="0"/>
              <a:buChar char="•"/>
            </a:pPr>
            <a:r>
              <a:rPr lang="en-IN" dirty="0" smtClean="0">
                <a:solidFill>
                  <a:schemeClr val="tx1"/>
                </a:solidFill>
              </a:rPr>
              <a:t>Use the services of the backbones for a fee.</a:t>
            </a:r>
          </a:p>
          <a:p>
            <a:pPr marL="457200" indent="-457200">
              <a:buFont typeface="Arial" panose="020B0604020202020204" pitchFamily="34" charset="0"/>
              <a:buChar char="•"/>
            </a:pPr>
            <a:r>
              <a:rPr lang="en-IN" dirty="0" smtClean="0">
                <a:solidFill>
                  <a:schemeClr val="tx1"/>
                </a:solidFill>
              </a:rPr>
              <a:t>The provider networks are connected to backbones and sometimes to other provider networks.</a:t>
            </a:r>
          </a:p>
          <a:p>
            <a:r>
              <a:rPr lang="en-IN" b="1" dirty="0" smtClean="0">
                <a:solidFill>
                  <a:srgbClr val="FF0000"/>
                </a:solidFill>
              </a:rPr>
              <a:t>Customer networks—</a:t>
            </a:r>
            <a:r>
              <a:rPr lang="en-IN" dirty="0" smtClean="0">
                <a:solidFill>
                  <a:schemeClr val="tx1"/>
                </a:solidFill>
              </a:rPr>
              <a:t>These are networks at the </a:t>
            </a:r>
            <a:r>
              <a:rPr lang="en-IN" b="1" dirty="0" smtClean="0">
                <a:solidFill>
                  <a:schemeClr val="tx1"/>
                </a:solidFill>
              </a:rPr>
              <a:t>edge of the internet </a:t>
            </a:r>
            <a:r>
              <a:rPr lang="en-IN" dirty="0" smtClean="0">
                <a:solidFill>
                  <a:schemeClr val="tx1"/>
                </a:solidFill>
              </a:rPr>
              <a:t>that actually use the services provided by the internet.</a:t>
            </a:r>
          </a:p>
          <a:p>
            <a:pPr marL="457200" indent="-457200">
              <a:buFont typeface="Arial" panose="020B0604020202020204" pitchFamily="34" charset="0"/>
              <a:buChar char="•"/>
            </a:pPr>
            <a:r>
              <a:rPr lang="en-IN" dirty="0" smtClean="0">
                <a:solidFill>
                  <a:schemeClr val="tx1"/>
                </a:solidFill>
              </a:rPr>
              <a:t>They pay fees to provider networks for receiving services.</a:t>
            </a:r>
          </a:p>
          <a:p>
            <a:r>
              <a:rPr lang="en-IN" dirty="0" smtClean="0">
                <a:solidFill>
                  <a:srgbClr val="392D93"/>
                </a:solidFill>
              </a:rPr>
              <a:t>Backbones, Provider networks-</a:t>
            </a:r>
            <a:r>
              <a:rPr lang="en-IN" dirty="0" smtClean="0">
                <a:solidFill>
                  <a:schemeClr val="tx1"/>
                </a:solidFill>
              </a:rPr>
              <a:t>--Internet Service Providers(ISPs). </a:t>
            </a:r>
            <a:r>
              <a:rPr lang="en-IN" b="1" dirty="0" smtClean="0">
                <a:solidFill>
                  <a:schemeClr val="tx1"/>
                </a:solidFill>
              </a:rPr>
              <a:t>International </a:t>
            </a:r>
            <a:r>
              <a:rPr lang="en-IN" dirty="0" smtClean="0">
                <a:solidFill>
                  <a:schemeClr val="tx1"/>
                </a:solidFill>
              </a:rPr>
              <a:t>ISPs—Backbones, </a:t>
            </a:r>
            <a:r>
              <a:rPr lang="en-IN" b="1" dirty="0" smtClean="0">
                <a:solidFill>
                  <a:schemeClr val="tx1"/>
                </a:solidFill>
              </a:rPr>
              <a:t>National /Regional </a:t>
            </a:r>
            <a:r>
              <a:rPr lang="en-IN" dirty="0" smtClean="0">
                <a:solidFill>
                  <a:schemeClr val="tx1"/>
                </a:solidFill>
              </a:rPr>
              <a:t>ISPs—Provider networks</a:t>
            </a:r>
          </a:p>
          <a:p>
            <a:endParaRPr lang="en-IN" dirty="0" smtClean="0">
              <a:solidFill>
                <a:schemeClr val="tx1"/>
              </a:solidFill>
            </a:endParaRP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23126664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61899"/>
            <a:ext cx="8305800" cy="690574"/>
          </a:xfrm>
          <a:prstGeom prst="rect">
            <a:avLst/>
          </a:prstGeom>
        </p:spPr>
        <p:txBody>
          <a:bodyPr vert="horz" wrap="square" lIns="0" tIns="13335" rIns="0" bIns="0" rtlCol="0">
            <a:spAutoFit/>
          </a:bodyPr>
          <a:lstStyle/>
          <a:p>
            <a:pPr marL="12700">
              <a:lnSpc>
                <a:spcPct val="100000"/>
              </a:lnSpc>
              <a:spcBef>
                <a:spcPts val="105"/>
              </a:spcBef>
            </a:pPr>
            <a:r>
              <a:rPr b="1" spc="-305" dirty="0">
                <a:latin typeface="Times New Roman" panose="02020603050405020304" pitchFamily="18" charset="0"/>
                <a:cs typeface="Times New Roman" panose="02020603050405020304" pitchFamily="18" charset="0"/>
              </a:rPr>
              <a:t>Accessing </a:t>
            </a:r>
            <a:r>
              <a:rPr b="1" spc="-50" dirty="0">
                <a:latin typeface="Times New Roman" panose="02020603050405020304" pitchFamily="18" charset="0"/>
                <a:cs typeface="Times New Roman" panose="02020603050405020304" pitchFamily="18" charset="0"/>
              </a:rPr>
              <a:t>the</a:t>
            </a:r>
            <a:r>
              <a:rPr b="1" spc="-22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Internet</a:t>
            </a:r>
          </a:p>
        </p:txBody>
      </p:sp>
      <p:sp>
        <p:nvSpPr>
          <p:cNvPr id="3" name="object 3"/>
          <p:cNvSpPr txBox="1"/>
          <p:nvPr/>
        </p:nvSpPr>
        <p:spPr>
          <a:xfrm>
            <a:off x="0" y="1509941"/>
            <a:ext cx="9144000" cy="2389115"/>
          </a:xfrm>
          <a:prstGeom prst="rect">
            <a:avLst/>
          </a:prstGeom>
        </p:spPr>
        <p:txBody>
          <a:bodyPr vert="horz" wrap="square" lIns="0" tIns="110489" rIns="0" bIns="0" rtlCol="0">
            <a:spAutoFit/>
          </a:bodyPr>
          <a:lstStyle/>
          <a:p>
            <a:pPr marL="355600" indent="-342900">
              <a:lnSpc>
                <a:spcPct val="100000"/>
              </a:lnSpc>
              <a:spcBef>
                <a:spcPts val="869"/>
              </a:spcBef>
              <a:buChar char="•"/>
              <a:tabLst>
                <a:tab pos="355600" algn="l"/>
                <a:tab pos="356235" algn="l"/>
              </a:tabLst>
            </a:pPr>
            <a:r>
              <a:rPr sz="3200" spc="-195" dirty="0" smtClean="0">
                <a:latin typeface="Times New Roman" panose="02020603050405020304" pitchFamily="18" charset="0"/>
                <a:cs typeface="Times New Roman" panose="02020603050405020304" pitchFamily="18" charset="0"/>
              </a:rPr>
              <a:t>Using </a:t>
            </a:r>
            <a:r>
              <a:rPr sz="3200" spc="-180" dirty="0">
                <a:latin typeface="Times New Roman" panose="02020603050405020304" pitchFamily="18" charset="0"/>
                <a:cs typeface="Times New Roman" panose="02020603050405020304" pitchFamily="18" charset="0"/>
              </a:rPr>
              <a:t>Telephone </a:t>
            </a:r>
            <a:r>
              <a:rPr sz="3200" spc="-95" dirty="0">
                <a:latin typeface="Times New Roman" panose="02020603050405020304" pitchFamily="18" charset="0"/>
                <a:cs typeface="Times New Roman" panose="02020603050405020304" pitchFamily="18" charset="0"/>
              </a:rPr>
              <a:t>networks </a:t>
            </a:r>
            <a:r>
              <a:rPr sz="3200" spc="-18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dial-up,</a:t>
            </a:r>
            <a:r>
              <a:rPr sz="3200" spc="-185" dirty="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D</a:t>
            </a:r>
            <a:r>
              <a:rPr lang="en-IN" sz="3200" spc="-484" dirty="0" smtClean="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S</a:t>
            </a:r>
            <a:r>
              <a:rPr lang="en-IN" sz="3200" spc="-484" dirty="0" smtClean="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L</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95" dirty="0">
                <a:latin typeface="Times New Roman" panose="02020603050405020304" pitchFamily="18" charset="0"/>
                <a:cs typeface="Times New Roman" panose="02020603050405020304" pitchFamily="18" charset="0"/>
              </a:rPr>
              <a:t>Using </a:t>
            </a:r>
            <a:r>
              <a:rPr sz="3200" spc="-225" dirty="0">
                <a:latin typeface="Times New Roman" panose="02020603050405020304" pitchFamily="18" charset="0"/>
                <a:cs typeface="Times New Roman" panose="02020603050405020304" pitchFamily="18" charset="0"/>
              </a:rPr>
              <a:t>Cable</a:t>
            </a:r>
            <a:r>
              <a:rPr sz="3200" spc="-130" dirty="0">
                <a:latin typeface="Times New Roman" panose="02020603050405020304" pitchFamily="18" charset="0"/>
                <a:cs typeface="Times New Roman" panose="02020603050405020304" pitchFamily="18" charset="0"/>
              </a:rPr>
              <a:t> </a:t>
            </a:r>
            <a:r>
              <a:rPr sz="3200" spc="-95" dirty="0">
                <a:latin typeface="Times New Roman" panose="02020603050405020304" pitchFamily="18" charset="0"/>
                <a:cs typeface="Times New Roman" panose="02020603050405020304" pitchFamily="18" charset="0"/>
              </a:rPr>
              <a:t>networks</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95" dirty="0">
                <a:latin typeface="Times New Roman" panose="02020603050405020304" pitchFamily="18" charset="0"/>
                <a:cs typeface="Times New Roman" panose="02020603050405020304" pitchFamily="18" charset="0"/>
              </a:rPr>
              <a:t>Using </a:t>
            </a:r>
            <a:r>
              <a:rPr sz="3200" spc="-130" dirty="0">
                <a:latin typeface="Times New Roman" panose="02020603050405020304" pitchFamily="18" charset="0"/>
                <a:cs typeface="Times New Roman" panose="02020603050405020304" pitchFamily="18" charset="0"/>
              </a:rPr>
              <a:t>wireless</a:t>
            </a:r>
            <a:r>
              <a:rPr sz="3200" spc="-155" dirty="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networks</a:t>
            </a:r>
            <a:endParaRPr lang="en-IN" sz="3200" spc="-95" dirty="0" smtClean="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lang="en-IN" sz="3200" spc="-95" dirty="0" smtClean="0">
                <a:latin typeface="Times New Roman" panose="02020603050405020304" pitchFamily="18" charset="0"/>
                <a:cs typeface="Times New Roman" panose="02020603050405020304" pitchFamily="18" charset="0"/>
              </a:rPr>
              <a:t>Direct connection to the internet</a:t>
            </a: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6059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spc="-195" dirty="0">
                <a:solidFill>
                  <a:srgbClr val="FF0000"/>
                </a:solidFill>
                <a:latin typeface="Times New Roman" panose="02020603050405020304" pitchFamily="18" charset="0"/>
                <a:cs typeface="Times New Roman" panose="02020603050405020304" pitchFamily="18" charset="0"/>
              </a:rPr>
              <a:t>Using </a:t>
            </a:r>
            <a:r>
              <a:rPr lang="en-IN" b="1" spc="-180" dirty="0">
                <a:solidFill>
                  <a:srgbClr val="FF0000"/>
                </a:solidFill>
                <a:latin typeface="Times New Roman" panose="02020603050405020304" pitchFamily="18" charset="0"/>
                <a:cs typeface="Times New Roman" panose="02020603050405020304" pitchFamily="18" charset="0"/>
              </a:rPr>
              <a:t>Telephone </a:t>
            </a:r>
            <a:r>
              <a:rPr lang="en-IN" b="1" spc="-95" dirty="0">
                <a:solidFill>
                  <a:srgbClr val="FF0000"/>
                </a:solidFill>
                <a:latin typeface="Times New Roman" panose="02020603050405020304" pitchFamily="18" charset="0"/>
                <a:cs typeface="Times New Roman" panose="02020603050405020304" pitchFamily="18" charset="0"/>
              </a:rPr>
              <a:t>networks</a:t>
            </a:r>
            <a:endParaRPr lang="en-IN" b="1" dirty="0">
              <a:solidFill>
                <a:srgbClr val="FF0000"/>
              </a:solidFill>
            </a:endParaRPr>
          </a:p>
        </p:txBody>
      </p:sp>
      <p:sp>
        <p:nvSpPr>
          <p:cNvPr id="4" name="Text Placeholder 3"/>
          <p:cNvSpPr>
            <a:spLocks noGrp="1"/>
          </p:cNvSpPr>
          <p:nvPr>
            <p:ph type="body" idx="1"/>
          </p:nvPr>
        </p:nvSpPr>
        <p:spPr>
          <a:xfrm>
            <a:off x="152400" y="1676400"/>
            <a:ext cx="9144000" cy="4431983"/>
          </a:xfrm>
        </p:spPr>
        <p:txBody>
          <a:bodyPr/>
          <a:lstStyle/>
          <a:p>
            <a:pPr marL="457200" indent="-457200">
              <a:buFont typeface="Arial" panose="020B0604020202020204" pitchFamily="34" charset="0"/>
              <a:buChar char="•"/>
            </a:pPr>
            <a:r>
              <a:rPr lang="en-IN" b="1" dirty="0" smtClean="0">
                <a:solidFill>
                  <a:schemeClr val="tx1"/>
                </a:solidFill>
              </a:rPr>
              <a:t>Residences and small businesses </a:t>
            </a:r>
            <a:r>
              <a:rPr lang="en-IN" dirty="0" smtClean="0">
                <a:solidFill>
                  <a:schemeClr val="tx1"/>
                </a:solidFill>
              </a:rPr>
              <a:t>have telephone service, they are connected to a telephone network.</a:t>
            </a:r>
          </a:p>
          <a:p>
            <a:pPr marL="457200" indent="-457200">
              <a:buFont typeface="Arial" panose="020B0604020202020204" pitchFamily="34" charset="0"/>
              <a:buChar char="•"/>
            </a:pPr>
            <a:r>
              <a:rPr lang="en-IN" dirty="0" smtClean="0">
                <a:solidFill>
                  <a:schemeClr val="tx1"/>
                </a:solidFill>
              </a:rPr>
              <a:t>Telephone networks already connected to internet.</a:t>
            </a:r>
          </a:p>
          <a:p>
            <a:pPr marL="457200" indent="-457200">
              <a:buFont typeface="Arial" panose="020B0604020202020204" pitchFamily="34" charset="0"/>
              <a:buChar char="•"/>
            </a:pPr>
            <a:r>
              <a:rPr lang="en-IN" dirty="0" smtClean="0">
                <a:solidFill>
                  <a:schemeClr val="tx1"/>
                </a:solidFill>
              </a:rPr>
              <a:t>This can be done in 2 ways</a:t>
            </a:r>
          </a:p>
          <a:p>
            <a:r>
              <a:rPr lang="en-IN" dirty="0" smtClean="0">
                <a:solidFill>
                  <a:schemeClr val="tx1"/>
                </a:solidFill>
              </a:rPr>
              <a:t>1.Dial-up service</a:t>
            </a:r>
          </a:p>
          <a:p>
            <a:r>
              <a:rPr lang="en-IN" dirty="0" smtClean="0">
                <a:solidFill>
                  <a:schemeClr val="tx1"/>
                </a:solidFill>
              </a:rPr>
              <a:t>2. DSL service(</a:t>
            </a:r>
            <a:r>
              <a:rPr lang="en-IN" dirty="0"/>
              <a:t>Digital Subscriber </a:t>
            </a:r>
            <a:r>
              <a:rPr lang="en-IN" dirty="0" smtClean="0"/>
              <a:t>Line)</a:t>
            </a:r>
            <a:endParaRPr lang="en-IN" dirty="0" smtClean="0">
              <a:solidFill>
                <a:schemeClr val="tx1"/>
              </a:solidFill>
            </a:endParaRPr>
          </a:p>
          <a:p>
            <a:endParaRPr lang="en-IN" dirty="0"/>
          </a:p>
        </p:txBody>
      </p:sp>
    </p:spTree>
    <p:extLst>
      <p:ext uri="{BB962C8B-B14F-4D97-AF65-F5344CB8AC3E}">
        <p14:creationId xmlns:p14="http://schemas.microsoft.com/office/powerpoint/2010/main" val="27658008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991600" cy="5970865"/>
          </a:xfrm>
        </p:spPr>
        <p:txBody>
          <a:bodyPr/>
          <a:lstStyle/>
          <a:p>
            <a:r>
              <a:rPr lang="en-IN" sz="3600" b="1" dirty="0">
                <a:solidFill>
                  <a:srgbClr val="392D93"/>
                </a:solidFill>
                <a:latin typeface="Times New Roman" panose="02020603050405020304" pitchFamily="18" charset="0"/>
                <a:cs typeface="Times New Roman" panose="02020603050405020304" pitchFamily="18" charset="0"/>
              </a:rPr>
              <a:t>1.Dial-up service</a:t>
            </a:r>
            <a:r>
              <a:rPr lang="en-IN" dirty="0">
                <a:solidFill>
                  <a:schemeClr val="tx1"/>
                </a:solidFill>
                <a:latin typeface="Times New Roman" panose="02020603050405020304" pitchFamily="18" charset="0"/>
                <a:cs typeface="Times New Roman" panose="02020603050405020304" pitchFamily="18" charset="0"/>
              </a:rPr>
              <a:t>—add to the telephone line a modem that converts data to voice. The software installed on the computer dials the ISP and imitates making a telephone connection</a:t>
            </a:r>
            <a:r>
              <a:rPr lang="en-IN" dirty="0" smtClean="0">
                <a:solidFill>
                  <a:schemeClr val="tx1"/>
                </a:solidFill>
                <a:latin typeface="Times New Roman" panose="02020603050405020304" pitchFamily="18" charset="0"/>
                <a:cs typeface="Times New Roman" panose="02020603050405020304" pitchFamily="18" charset="0"/>
              </a:rPr>
              <a:t>.</a:t>
            </a:r>
          </a:p>
          <a:p>
            <a:pPr marL="1828800" lvl="3" indent="-457200">
              <a:buFont typeface="Arial" panose="020B0604020202020204" pitchFamily="34" charset="0"/>
              <a:buChar char="•"/>
            </a:pPr>
            <a:r>
              <a:rPr lang="en-IN" sz="3200" dirty="0" smtClean="0">
                <a:latin typeface="Times New Roman" panose="02020603050405020304" pitchFamily="18" charset="0"/>
                <a:cs typeface="Times New Roman" panose="02020603050405020304" pitchFamily="18" charset="0"/>
              </a:rPr>
              <a:t>Very slow</a:t>
            </a:r>
          </a:p>
          <a:p>
            <a:pPr marL="1828800" lvl="3" indent="-457200">
              <a:buFont typeface="Arial" panose="020B0604020202020204" pitchFamily="34" charset="0"/>
              <a:buChar char="•"/>
            </a:pPr>
            <a:r>
              <a:rPr lang="en-IN" sz="3200" dirty="0" smtClean="0">
                <a:solidFill>
                  <a:schemeClr val="tx1"/>
                </a:solidFill>
                <a:latin typeface="Times New Roman" panose="02020603050405020304" pitchFamily="18" charset="0"/>
                <a:cs typeface="Times New Roman" panose="02020603050405020304" pitchFamily="18" charset="0"/>
              </a:rPr>
              <a:t>When line is used for internet, it cannot be used for telephone(voice) connection.</a:t>
            </a:r>
          </a:p>
          <a:p>
            <a:pPr marL="1828800" lvl="3" indent="-457200">
              <a:buFont typeface="Arial" panose="020B0604020202020204" pitchFamily="34" charset="0"/>
              <a:buChar char="•"/>
            </a:pPr>
            <a:r>
              <a:rPr lang="en-IN" sz="3200" dirty="0" smtClean="0">
                <a:solidFill>
                  <a:schemeClr val="tx1"/>
                </a:solidFill>
                <a:latin typeface="Times New Roman" panose="02020603050405020304" pitchFamily="18" charset="0"/>
                <a:cs typeface="Times New Roman" panose="02020603050405020304" pitchFamily="18" charset="0"/>
              </a:rPr>
              <a:t>Only useful for small residences, business with occasional connection to the internet.</a:t>
            </a:r>
            <a:endParaRPr lang="en-IN" sz="3200" dirty="0">
              <a:solidFill>
                <a:schemeClr val="tx1"/>
              </a:solidFill>
              <a:latin typeface="Times New Roman" panose="02020603050405020304" pitchFamily="18" charset="0"/>
              <a:cs typeface="Times New Roman" panose="02020603050405020304" pitchFamily="18" charset="0"/>
            </a:endParaRPr>
          </a:p>
          <a:p>
            <a:r>
              <a:rPr lang="en-IN" b="1" dirty="0" smtClean="0">
                <a:solidFill>
                  <a:srgbClr val="392D93"/>
                </a:solidFill>
                <a:latin typeface="Times New Roman" panose="02020603050405020304" pitchFamily="18" charset="0"/>
                <a:cs typeface="Times New Roman" panose="02020603050405020304" pitchFamily="18" charset="0"/>
              </a:rPr>
              <a:t>2.DSL Service-</a:t>
            </a:r>
            <a:r>
              <a:rPr lang="en-IN" b="1" dirty="0" smtClean="0">
                <a:solidFill>
                  <a:schemeClr val="tx1"/>
                </a:solidFill>
                <a:latin typeface="Times New Roman" panose="02020603050405020304" pitchFamily="18" charset="0"/>
                <a:cs typeface="Times New Roman" panose="02020603050405020304" pitchFamily="18" charset="0"/>
              </a:rPr>
              <a:t>-</a:t>
            </a:r>
            <a:r>
              <a:rPr lang="en-US" dirty="0"/>
              <a:t>  </a:t>
            </a:r>
            <a:r>
              <a:rPr lang="en-US" dirty="0" smtClean="0">
                <a:solidFill>
                  <a:schemeClr val="tx1"/>
                </a:solidFill>
              </a:rPr>
              <a:t>Upgrading telephone lines to provide </a:t>
            </a:r>
            <a:r>
              <a:rPr lang="en-US" b="1" dirty="0" smtClean="0">
                <a:solidFill>
                  <a:schemeClr val="tx1"/>
                </a:solidFill>
              </a:rPr>
              <a:t>high speed internet </a:t>
            </a:r>
            <a:r>
              <a:rPr lang="en-US" dirty="0" smtClean="0">
                <a:solidFill>
                  <a:schemeClr val="tx1"/>
                </a:solidFill>
              </a:rPr>
              <a:t>services,</a:t>
            </a:r>
          </a:p>
          <a:p>
            <a:pPr marL="457200" indent="-45720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Line to be used simultaneously for voice and data.</a:t>
            </a:r>
            <a:endParaRPr lang="en-IN"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343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317585" cy="929893"/>
          </a:xfrm>
        </p:spPr>
        <p:txBody>
          <a:bodyPr/>
          <a:lstStyle/>
          <a:p>
            <a:r>
              <a:rPr lang="en-IN" b="1" spc="-175" dirty="0">
                <a:latin typeface="Times New Roman" panose="02020603050405020304" pitchFamily="18" charset="0"/>
                <a:cs typeface="Times New Roman" panose="02020603050405020304" pitchFamily="18" charset="0"/>
              </a:rPr>
              <a:t>Computer</a:t>
            </a:r>
            <a:r>
              <a:rPr lang="en-IN" b="1" spc="-300" dirty="0">
                <a:latin typeface="Times New Roman" panose="02020603050405020304" pitchFamily="18" charset="0"/>
                <a:cs typeface="Times New Roman" panose="02020603050405020304" pitchFamily="18" charset="0"/>
              </a:rPr>
              <a:t> </a:t>
            </a:r>
            <a:r>
              <a:rPr lang="en-IN" b="1" spc="-100" dirty="0">
                <a:latin typeface="Times New Roman" panose="02020603050405020304" pitchFamily="18" charset="0"/>
                <a:cs typeface="Times New Roman" panose="02020603050405020304" pitchFamily="18" charset="0"/>
              </a:rPr>
              <a:t>Network</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1371600"/>
            <a:ext cx="8991600" cy="2121507"/>
          </a:xfrm>
        </p:spPr>
        <p:txBody>
          <a:bodyPr/>
          <a:lstStyle/>
          <a:p>
            <a:pPr marL="457200" indent="-457200">
              <a:buFont typeface="Arial" panose="020B0604020202020204" pitchFamily="34" charset="0"/>
              <a:buChar char="•"/>
            </a:pPr>
            <a:r>
              <a:rPr lang="en-US" dirty="0"/>
              <a:t>N</a:t>
            </a:r>
            <a:r>
              <a:rPr lang="en-US" dirty="0" smtClean="0"/>
              <a:t>etwork </a:t>
            </a:r>
            <a:r>
              <a:rPr lang="en-US" dirty="0"/>
              <a:t>of computers. </a:t>
            </a:r>
            <a:endParaRPr lang="en-US" dirty="0" smtClean="0"/>
          </a:p>
          <a:p>
            <a:pPr marL="457200" indent="-457200">
              <a:buFont typeface="Arial" panose="020B0604020202020204" pitchFamily="34" charset="0"/>
              <a:buChar char="•"/>
            </a:pPr>
            <a:r>
              <a:rPr lang="en-US" dirty="0" smtClean="0"/>
              <a:t>A </a:t>
            </a:r>
            <a:r>
              <a:rPr lang="en-US" dirty="0"/>
              <a:t>computer network means where a number of computers are linked together. It allows them to share resources with others. </a:t>
            </a:r>
            <a:endParaRPr lang="en-IN" dirty="0"/>
          </a:p>
        </p:txBody>
      </p:sp>
      <p:pic>
        <p:nvPicPr>
          <p:cNvPr id="3074" name="Picture 2" descr="https://www.riemysore.ac.in/ict/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276601"/>
            <a:ext cx="5181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32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1354217"/>
          </a:xfrm>
        </p:spPr>
        <p:txBody>
          <a:bodyPr/>
          <a:lstStyle/>
          <a:p>
            <a:r>
              <a:rPr lang="en-IN" b="1" spc="-195" dirty="0">
                <a:solidFill>
                  <a:srgbClr val="FF0000"/>
                </a:solidFill>
                <a:latin typeface="Times New Roman" panose="02020603050405020304" pitchFamily="18" charset="0"/>
                <a:cs typeface="Times New Roman" panose="02020603050405020304" pitchFamily="18" charset="0"/>
              </a:rPr>
              <a:t>Using </a:t>
            </a:r>
            <a:r>
              <a:rPr lang="en-IN" b="1" spc="-225" dirty="0">
                <a:solidFill>
                  <a:srgbClr val="FF0000"/>
                </a:solidFill>
                <a:latin typeface="Times New Roman" panose="02020603050405020304" pitchFamily="18" charset="0"/>
                <a:cs typeface="Times New Roman" panose="02020603050405020304" pitchFamily="18" charset="0"/>
              </a:rPr>
              <a:t>Cable</a:t>
            </a:r>
            <a:r>
              <a:rPr lang="en-IN" b="1" spc="-130" dirty="0">
                <a:solidFill>
                  <a:srgbClr val="FF0000"/>
                </a:solidFill>
                <a:latin typeface="Times New Roman" panose="02020603050405020304" pitchFamily="18" charset="0"/>
                <a:cs typeface="Times New Roman" panose="02020603050405020304" pitchFamily="18" charset="0"/>
              </a:rPr>
              <a:t> </a:t>
            </a:r>
            <a:r>
              <a:rPr lang="en-IN" b="1" spc="-95" dirty="0">
                <a:solidFill>
                  <a:srgbClr val="FF0000"/>
                </a:solidFill>
                <a:latin typeface="Times New Roman" panose="02020603050405020304" pitchFamily="18" charset="0"/>
                <a:cs typeface="Times New Roman" panose="02020603050405020304" pitchFamily="18" charset="0"/>
              </a:rPr>
              <a:t>networks</a:t>
            </a:r>
            <a:r>
              <a:rPr lang="en-IN" b="1" dirty="0">
                <a:solidFill>
                  <a:srgbClr val="FF0000"/>
                </a:solidFill>
                <a:latin typeface="Times New Roman" panose="02020603050405020304" pitchFamily="18" charset="0"/>
                <a:cs typeface="Times New Roman" panose="02020603050405020304" pitchFamily="18" charset="0"/>
              </a:rPr>
              <a:t/>
            </a:r>
            <a:br>
              <a:rPr lang="en-IN" b="1" dirty="0">
                <a:solidFill>
                  <a:srgbClr val="FF0000"/>
                </a:solidFill>
                <a:latin typeface="Times New Roman" panose="02020603050405020304" pitchFamily="18" charset="0"/>
                <a:cs typeface="Times New Roman" panose="02020603050405020304" pitchFamily="18" charset="0"/>
              </a:rPr>
            </a:br>
            <a:endParaRPr lang="en-IN" b="1" dirty="0">
              <a:solidFill>
                <a:srgbClr val="FF0000"/>
              </a:solidFill>
            </a:endParaRPr>
          </a:p>
        </p:txBody>
      </p:sp>
      <p:sp>
        <p:nvSpPr>
          <p:cNvPr id="5" name="Text Placeholder 4"/>
          <p:cNvSpPr>
            <a:spLocks noGrp="1"/>
          </p:cNvSpPr>
          <p:nvPr>
            <p:ph type="body" idx="1"/>
          </p:nvPr>
        </p:nvSpPr>
        <p:spPr>
          <a:xfrm>
            <a:off x="0" y="1447800"/>
            <a:ext cx="8991600" cy="2462213"/>
          </a:xfrm>
        </p:spPr>
        <p:txBody>
          <a:bodyPr/>
          <a:lstStyle/>
          <a:p>
            <a:pPr marL="457200" indent="-457200">
              <a:buFont typeface="Arial" panose="020B0604020202020204" pitchFamily="34" charset="0"/>
              <a:buChar char="•"/>
            </a:pPr>
            <a:r>
              <a:rPr lang="en-IN" dirty="0" smtClean="0">
                <a:solidFill>
                  <a:schemeClr val="tx1"/>
                </a:solidFill>
              </a:rPr>
              <a:t>Using </a:t>
            </a:r>
            <a:r>
              <a:rPr lang="en-IN" b="1" dirty="0" smtClean="0">
                <a:solidFill>
                  <a:schemeClr val="tx1"/>
                </a:solidFill>
              </a:rPr>
              <a:t>cable TV services </a:t>
            </a:r>
            <a:r>
              <a:rPr lang="en-IN" dirty="0" smtClean="0">
                <a:solidFill>
                  <a:schemeClr val="tx1"/>
                </a:solidFill>
              </a:rPr>
              <a:t>instead of antennas to receive TV broadcasting.</a:t>
            </a:r>
          </a:p>
          <a:p>
            <a:pPr marL="457200" indent="-457200">
              <a:buFont typeface="Arial" panose="020B0604020202020204" pitchFamily="34" charset="0"/>
              <a:buChar char="•"/>
            </a:pPr>
            <a:r>
              <a:rPr lang="en-IN" dirty="0" smtClean="0">
                <a:solidFill>
                  <a:schemeClr val="tx1"/>
                </a:solidFill>
              </a:rPr>
              <a:t>The cable companies have been upgrading their cable networks and </a:t>
            </a:r>
            <a:r>
              <a:rPr lang="en-IN" b="1" dirty="0" smtClean="0">
                <a:solidFill>
                  <a:schemeClr val="tx1"/>
                </a:solidFill>
              </a:rPr>
              <a:t>connecting to the internet</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It provides a </a:t>
            </a:r>
            <a:r>
              <a:rPr lang="en-IN" b="1" dirty="0" smtClean="0">
                <a:solidFill>
                  <a:schemeClr val="tx1"/>
                </a:solidFill>
              </a:rPr>
              <a:t>higher speed </a:t>
            </a:r>
            <a:r>
              <a:rPr lang="en-IN" dirty="0" smtClean="0">
                <a:solidFill>
                  <a:schemeClr val="tx1"/>
                </a:solidFill>
              </a:rPr>
              <a:t>connection</a:t>
            </a:r>
            <a:endParaRPr lang="en-IN" dirty="0"/>
          </a:p>
        </p:txBody>
      </p:sp>
    </p:spTree>
    <p:extLst>
      <p:ext uri="{BB962C8B-B14F-4D97-AF65-F5344CB8AC3E}">
        <p14:creationId xmlns:p14="http://schemas.microsoft.com/office/powerpoint/2010/main" val="2254357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95971" cy="696594"/>
          </a:xfrm>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Using Wireless Networks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925194"/>
            <a:ext cx="9144000" cy="5909310"/>
          </a:xfrm>
        </p:spPr>
        <p:txBody>
          <a:bodyPr/>
          <a:lstStyle/>
          <a:p>
            <a:pPr marL="457200" indent="-457200">
              <a:buFont typeface="Arial" panose="020B0604020202020204" pitchFamily="34" charset="0"/>
              <a:buChar char="•"/>
            </a:pPr>
            <a:endParaRPr lang="en-IN" dirty="0" smtClean="0">
              <a:solidFill>
                <a:schemeClr val="tx1"/>
              </a:solidFill>
            </a:endParaRPr>
          </a:p>
          <a:p>
            <a:pPr marL="457200" indent="-457200">
              <a:buFont typeface="Arial" panose="020B0604020202020204" pitchFamily="34" charset="0"/>
              <a:buChar char="•"/>
            </a:pPr>
            <a:r>
              <a:rPr lang="en-IN" dirty="0" smtClean="0">
                <a:solidFill>
                  <a:schemeClr val="tx1"/>
                </a:solidFill>
              </a:rPr>
              <a:t>Recently become increasingly popular</a:t>
            </a:r>
          </a:p>
          <a:p>
            <a:pPr marL="457200" indent="-457200">
              <a:buFont typeface="Arial" panose="020B0604020202020204" pitchFamily="34" charset="0"/>
              <a:buChar char="•"/>
            </a:pPr>
            <a:r>
              <a:rPr lang="en-IN" dirty="0" smtClean="0">
                <a:solidFill>
                  <a:schemeClr val="tx1"/>
                </a:solidFill>
              </a:rPr>
              <a:t>Small business can be connected to the internet through a </a:t>
            </a:r>
            <a:r>
              <a:rPr lang="en-IN" b="1" dirty="0" smtClean="0">
                <a:solidFill>
                  <a:schemeClr val="tx1"/>
                </a:solidFill>
              </a:rPr>
              <a:t>wireless WAN</a:t>
            </a:r>
            <a:r>
              <a:rPr lang="en-IN" dirty="0" smtClean="0">
                <a:solidFill>
                  <a:schemeClr val="tx1"/>
                </a:solidFill>
              </a:rPr>
              <a:t>.</a:t>
            </a:r>
          </a:p>
          <a:p>
            <a:r>
              <a:rPr lang="en-US" b="1" spc="-95" dirty="0" smtClean="0">
                <a:solidFill>
                  <a:schemeClr val="accent1"/>
                </a:solidFill>
                <a:latin typeface="Times New Roman" panose="02020603050405020304" pitchFamily="18" charset="0"/>
                <a:cs typeface="Times New Roman" panose="02020603050405020304" pitchFamily="18" charset="0"/>
              </a:rPr>
              <a:t>          </a:t>
            </a:r>
          </a:p>
          <a:p>
            <a:r>
              <a:rPr lang="en-US" b="1" spc="-95" dirty="0">
                <a:solidFill>
                  <a:schemeClr val="accent1"/>
                </a:solidFill>
                <a:latin typeface="Times New Roman" panose="02020603050405020304" pitchFamily="18" charset="0"/>
                <a:cs typeface="Times New Roman" panose="02020603050405020304" pitchFamily="18" charset="0"/>
              </a:rPr>
              <a:t> </a:t>
            </a:r>
            <a:r>
              <a:rPr lang="en-US" b="1" spc="-95" dirty="0" smtClean="0">
                <a:solidFill>
                  <a:schemeClr val="accent1"/>
                </a:solidFill>
                <a:latin typeface="Times New Roman" panose="02020603050405020304" pitchFamily="18" charset="0"/>
                <a:cs typeface="Times New Roman" panose="02020603050405020304" pitchFamily="18" charset="0"/>
              </a:rPr>
              <a:t>      </a:t>
            </a:r>
            <a:r>
              <a:rPr lang="en-US" b="1" spc="-95" dirty="0" smtClean="0">
                <a:solidFill>
                  <a:srgbClr val="FF0000"/>
                </a:solidFill>
                <a:latin typeface="Times New Roman" panose="02020603050405020304" pitchFamily="18" charset="0"/>
                <a:cs typeface="Times New Roman" panose="02020603050405020304" pitchFamily="18" charset="0"/>
              </a:rPr>
              <a:t>Direct </a:t>
            </a:r>
            <a:r>
              <a:rPr lang="en-US" b="1" spc="-95" dirty="0">
                <a:solidFill>
                  <a:srgbClr val="FF0000"/>
                </a:solidFill>
                <a:latin typeface="Times New Roman" panose="02020603050405020304" pitchFamily="18" charset="0"/>
                <a:cs typeface="Times New Roman" panose="02020603050405020304" pitchFamily="18" charset="0"/>
              </a:rPr>
              <a:t>connection to the internet</a:t>
            </a:r>
            <a:endParaRPr lang="en-US" b="1"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dirty="0" smtClean="0">
                <a:solidFill>
                  <a:schemeClr val="tx1"/>
                </a:solidFill>
              </a:rPr>
              <a:t>A large organization can itself become a </a:t>
            </a:r>
            <a:r>
              <a:rPr lang="en-IN" b="1" dirty="0" smtClean="0">
                <a:solidFill>
                  <a:schemeClr val="tx1"/>
                </a:solidFill>
              </a:rPr>
              <a:t>local ISP </a:t>
            </a:r>
            <a:r>
              <a:rPr lang="en-IN" dirty="0" smtClean="0">
                <a:solidFill>
                  <a:schemeClr val="tx1"/>
                </a:solidFill>
              </a:rPr>
              <a:t>and be connected to the internet.</a:t>
            </a:r>
          </a:p>
          <a:p>
            <a:r>
              <a:rPr lang="en-IN" dirty="0" err="1" smtClean="0">
                <a:solidFill>
                  <a:schemeClr val="tx1"/>
                </a:solidFill>
              </a:rPr>
              <a:t>Eg</a:t>
            </a:r>
            <a:r>
              <a:rPr lang="en-IN" dirty="0" smtClean="0">
                <a:solidFill>
                  <a:schemeClr val="tx1"/>
                </a:solidFill>
              </a:rPr>
              <a:t>—A university with several campuses can create an internetwork and then connect the internetwork to the internet.</a:t>
            </a:r>
          </a:p>
          <a:p>
            <a:endParaRPr lang="en-IN" dirty="0">
              <a:solidFill>
                <a:schemeClr val="tx1"/>
              </a:solidFill>
            </a:endParaRPr>
          </a:p>
        </p:txBody>
      </p:sp>
    </p:spTree>
    <p:extLst>
      <p:ext uri="{BB962C8B-B14F-4D97-AF65-F5344CB8AC3E}">
        <p14:creationId xmlns:p14="http://schemas.microsoft.com/office/powerpoint/2010/main" val="250229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7099"/>
            <a:ext cx="9220200" cy="566822"/>
          </a:xfrm>
          <a:prstGeom prst="rect">
            <a:avLst/>
          </a:prstGeom>
        </p:spPr>
        <p:txBody>
          <a:bodyPr vert="horz" wrap="square" lIns="0" tIns="12700" rIns="0" bIns="0" rtlCol="0">
            <a:spAutoFit/>
          </a:bodyPr>
          <a:lstStyle/>
          <a:p>
            <a:pPr marL="1917700" marR="5080" indent="-1905635">
              <a:lnSpc>
                <a:spcPct val="100000"/>
              </a:lnSpc>
              <a:spcBef>
                <a:spcPts val="100"/>
              </a:spcBef>
            </a:pPr>
            <a:r>
              <a:rPr sz="3600" b="1" spc="-320" dirty="0">
                <a:latin typeface="Times New Roman" panose="02020603050405020304" pitchFamily="18" charset="0"/>
                <a:cs typeface="Times New Roman" panose="02020603050405020304" pitchFamily="18" charset="0"/>
              </a:rPr>
              <a:t>A </a:t>
            </a:r>
            <a:r>
              <a:rPr sz="3600" b="1" spc="-150" dirty="0">
                <a:latin typeface="Times New Roman" panose="02020603050405020304" pitchFamily="18" charset="0"/>
                <a:cs typeface="Times New Roman" panose="02020603050405020304" pitchFamily="18" charset="0"/>
              </a:rPr>
              <a:t>closer </a:t>
            </a:r>
            <a:r>
              <a:rPr sz="3600" b="1" spc="-90" dirty="0">
                <a:latin typeface="Times New Roman" panose="02020603050405020304" pitchFamily="18" charset="0"/>
                <a:cs typeface="Times New Roman" panose="02020603050405020304" pitchFamily="18" charset="0"/>
              </a:rPr>
              <a:t>look </a:t>
            </a:r>
            <a:r>
              <a:rPr sz="3600" b="1" spc="-55" dirty="0">
                <a:latin typeface="Times New Roman" panose="02020603050405020304" pitchFamily="18" charset="0"/>
                <a:cs typeface="Times New Roman" panose="02020603050405020304" pitchFamily="18" charset="0"/>
              </a:rPr>
              <a:t>at </a:t>
            </a:r>
            <a:r>
              <a:rPr sz="3600" b="1" spc="-65" dirty="0">
                <a:latin typeface="Times New Roman" panose="02020603050405020304" pitchFamily="18" charset="0"/>
                <a:cs typeface="Times New Roman" panose="02020603050405020304" pitchFamily="18" charset="0"/>
              </a:rPr>
              <a:t>network</a:t>
            </a:r>
            <a:r>
              <a:rPr sz="3600" b="1" spc="-360" dirty="0">
                <a:latin typeface="Times New Roman" panose="02020603050405020304" pitchFamily="18" charset="0"/>
                <a:cs typeface="Times New Roman" panose="02020603050405020304" pitchFamily="18" charset="0"/>
              </a:rPr>
              <a:t> </a:t>
            </a:r>
            <a:r>
              <a:rPr sz="3600" b="1" spc="-75" dirty="0">
                <a:latin typeface="Times New Roman" panose="02020603050405020304" pitchFamily="18" charset="0"/>
                <a:cs typeface="Times New Roman" panose="02020603050405020304" pitchFamily="18" charset="0"/>
              </a:rPr>
              <a:t>structure:  </a:t>
            </a:r>
            <a:r>
              <a:rPr sz="3600" b="1" spc="-90" dirty="0">
                <a:latin typeface="Times New Roman" panose="02020603050405020304" pitchFamily="18" charset="0"/>
                <a:cs typeface="Times New Roman" panose="02020603050405020304" pitchFamily="18" charset="0"/>
              </a:rPr>
              <a:t>Network</a:t>
            </a:r>
            <a:r>
              <a:rPr sz="3600" b="1" spc="-195" dirty="0">
                <a:latin typeface="Times New Roman" panose="02020603050405020304" pitchFamily="18" charset="0"/>
                <a:cs typeface="Times New Roman" panose="02020603050405020304" pitchFamily="18" charset="0"/>
              </a:rPr>
              <a:t> </a:t>
            </a:r>
            <a:r>
              <a:rPr sz="3600" b="1" spc="-340" dirty="0">
                <a:latin typeface="Times New Roman" panose="02020603050405020304" pitchFamily="18" charset="0"/>
                <a:cs typeface="Times New Roman" panose="02020603050405020304" pitchFamily="18" charset="0"/>
              </a:rPr>
              <a:t>Edge</a:t>
            </a:r>
            <a:endParaRPr sz="36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838200"/>
            <a:ext cx="9144000" cy="4969950"/>
          </a:xfrm>
          <a:prstGeom prst="rect">
            <a:avLst/>
          </a:prstGeom>
        </p:spPr>
        <p:txBody>
          <a:bodyPr vert="horz" wrap="square" lIns="0" tIns="12065" rIns="0" bIns="0" rtlCol="0">
            <a:spAutoFit/>
          </a:bodyPr>
          <a:lstStyle/>
          <a:p>
            <a:pPr marL="355600" indent="-342900">
              <a:lnSpc>
                <a:spcPct val="100000"/>
              </a:lnSpc>
              <a:spcBef>
                <a:spcPts val="95"/>
              </a:spcBef>
              <a:buSzPct val="75000"/>
              <a:buFont typeface="Arial"/>
              <a:buChar char="•"/>
              <a:tabLst>
                <a:tab pos="354965" algn="l"/>
                <a:tab pos="355600" algn="l"/>
              </a:tabLst>
            </a:pPr>
            <a:r>
              <a:rPr sz="2800" b="1" i="1" spc="-90" dirty="0">
                <a:solidFill>
                  <a:srgbClr val="FF0000"/>
                </a:solidFill>
                <a:latin typeface="Times New Roman" panose="02020603050405020304" pitchFamily="18" charset="0"/>
                <a:cs typeface="Times New Roman" panose="02020603050405020304" pitchFamily="18" charset="0"/>
              </a:rPr>
              <a:t>network</a:t>
            </a:r>
            <a:r>
              <a:rPr sz="2800" b="1" i="1" spc="-110" dirty="0">
                <a:solidFill>
                  <a:srgbClr val="FF0000"/>
                </a:solidFill>
                <a:latin typeface="Times New Roman" panose="02020603050405020304" pitchFamily="18" charset="0"/>
                <a:cs typeface="Times New Roman" panose="02020603050405020304" pitchFamily="18" charset="0"/>
              </a:rPr>
              <a:t> </a:t>
            </a:r>
            <a:r>
              <a:rPr sz="2800" b="1" i="1" spc="-85" dirty="0">
                <a:solidFill>
                  <a:srgbClr val="FF0000"/>
                </a:solidFill>
                <a:latin typeface="Times New Roman" panose="02020603050405020304" pitchFamily="18" charset="0"/>
                <a:cs typeface="Times New Roman" panose="02020603050405020304" pitchFamily="18" charset="0"/>
              </a:rPr>
              <a:t>edge:</a:t>
            </a:r>
            <a:endParaRPr sz="2800" b="1" dirty="0">
              <a:solidFill>
                <a:srgbClr val="FF0000"/>
              </a:solidFill>
              <a:latin typeface="Times New Roman" panose="02020603050405020304" pitchFamily="18" charset="0"/>
              <a:cs typeface="Times New Roman" panose="02020603050405020304" pitchFamily="18" charset="0"/>
            </a:endParaRPr>
          </a:p>
          <a:p>
            <a:pPr marL="756285" lvl="1" indent="-286385">
              <a:lnSpc>
                <a:spcPct val="100000"/>
              </a:lnSpc>
              <a:buSzPct val="75000"/>
              <a:buChar char="–"/>
              <a:tabLst>
                <a:tab pos="756285" algn="l"/>
                <a:tab pos="756920" algn="l"/>
              </a:tabLst>
            </a:pPr>
            <a:r>
              <a:rPr sz="2800" spc="-70" dirty="0">
                <a:latin typeface="Times New Roman" panose="02020603050405020304" pitchFamily="18" charset="0"/>
                <a:cs typeface="Times New Roman" panose="02020603050405020304" pitchFamily="18" charset="0"/>
              </a:rPr>
              <a:t>hosts: </a:t>
            </a:r>
            <a:r>
              <a:rPr sz="2800" spc="5" dirty="0">
                <a:latin typeface="Times New Roman" panose="02020603050405020304" pitchFamily="18" charset="0"/>
                <a:cs typeface="Times New Roman" panose="02020603050405020304" pitchFamily="18" charset="0"/>
              </a:rPr>
              <a:t>two </a:t>
            </a:r>
            <a:r>
              <a:rPr sz="2800" spc="-65" dirty="0">
                <a:latin typeface="Times New Roman" panose="02020603050405020304" pitchFamily="18" charset="0"/>
                <a:cs typeface="Times New Roman" panose="02020603050405020304" pitchFamily="18" charset="0"/>
              </a:rPr>
              <a:t>types </a:t>
            </a:r>
            <a:r>
              <a:rPr sz="2800" spc="-45" dirty="0">
                <a:latin typeface="Times New Roman" panose="02020603050405020304" pitchFamily="18" charset="0"/>
                <a:cs typeface="Times New Roman" panose="02020603050405020304" pitchFamily="18" charset="0"/>
              </a:rPr>
              <a:t>- </a:t>
            </a:r>
            <a:r>
              <a:rPr sz="2800" b="1" spc="-50" dirty="0">
                <a:latin typeface="Times New Roman" panose="02020603050405020304" pitchFamily="18" charset="0"/>
                <a:cs typeface="Times New Roman" panose="02020603050405020304" pitchFamily="18" charset="0"/>
              </a:rPr>
              <a:t>clients </a:t>
            </a:r>
            <a:r>
              <a:rPr sz="2800" b="1" spc="-80" dirty="0">
                <a:latin typeface="Times New Roman" panose="02020603050405020304" pitchFamily="18" charset="0"/>
                <a:cs typeface="Times New Roman" panose="02020603050405020304" pitchFamily="18" charset="0"/>
              </a:rPr>
              <a:t>and</a:t>
            </a:r>
            <a:r>
              <a:rPr sz="2800" b="1" spc="-300" dirty="0">
                <a:latin typeface="Times New Roman" panose="02020603050405020304" pitchFamily="18" charset="0"/>
                <a:cs typeface="Times New Roman" panose="02020603050405020304" pitchFamily="18" charset="0"/>
              </a:rPr>
              <a:t> </a:t>
            </a:r>
            <a:r>
              <a:rPr sz="2800" b="1" spc="-95" dirty="0">
                <a:latin typeface="Times New Roman" panose="02020603050405020304" pitchFamily="18" charset="0"/>
                <a:cs typeface="Times New Roman" panose="02020603050405020304" pitchFamily="18" charset="0"/>
              </a:rPr>
              <a:t>servers</a:t>
            </a:r>
            <a:endParaRPr sz="2800" b="1" dirty="0">
              <a:latin typeface="Times New Roman" panose="02020603050405020304" pitchFamily="18" charset="0"/>
              <a:cs typeface="Times New Roman" panose="02020603050405020304" pitchFamily="18" charset="0"/>
            </a:endParaRPr>
          </a:p>
          <a:p>
            <a:pPr marL="756285" lvl="1" indent="-286385">
              <a:lnSpc>
                <a:spcPct val="100000"/>
              </a:lnSpc>
              <a:buSzPct val="75000"/>
              <a:buChar char="–"/>
              <a:tabLst>
                <a:tab pos="756285" algn="l"/>
                <a:tab pos="756920" algn="l"/>
              </a:tabLst>
            </a:pPr>
            <a:r>
              <a:rPr sz="2800" spc="-95" dirty="0">
                <a:latin typeface="Times New Roman" panose="02020603050405020304" pitchFamily="18" charset="0"/>
                <a:cs typeface="Times New Roman" panose="02020603050405020304" pitchFamily="18" charset="0"/>
              </a:rPr>
              <a:t>servers </a:t>
            </a:r>
            <a:r>
              <a:rPr sz="2800" spc="-20" dirty="0">
                <a:latin typeface="Times New Roman" panose="02020603050405020304" pitchFamily="18" charset="0"/>
                <a:cs typeface="Times New Roman" panose="02020603050405020304" pitchFamily="18" charset="0"/>
              </a:rPr>
              <a:t>often in </a:t>
            </a:r>
            <a:r>
              <a:rPr sz="2800" b="1" spc="-65" dirty="0">
                <a:latin typeface="Times New Roman" panose="02020603050405020304" pitchFamily="18" charset="0"/>
                <a:cs typeface="Times New Roman" panose="02020603050405020304" pitchFamily="18" charset="0"/>
              </a:rPr>
              <a:t>data</a:t>
            </a:r>
            <a:r>
              <a:rPr sz="2800" b="1" spc="-195" dirty="0">
                <a:latin typeface="Times New Roman" panose="02020603050405020304" pitchFamily="18" charset="0"/>
                <a:cs typeface="Times New Roman" panose="02020603050405020304" pitchFamily="18" charset="0"/>
              </a:rPr>
              <a:t> </a:t>
            </a:r>
            <a:r>
              <a:rPr sz="2800" b="1" spc="-75" dirty="0">
                <a:latin typeface="Times New Roman" panose="02020603050405020304" pitchFamily="18" charset="0"/>
                <a:cs typeface="Times New Roman" panose="02020603050405020304" pitchFamily="18" charset="0"/>
              </a:rPr>
              <a:t>centers</a:t>
            </a:r>
            <a:endParaRPr sz="2800" b="1" dirty="0">
              <a:latin typeface="Times New Roman" panose="02020603050405020304" pitchFamily="18" charset="0"/>
              <a:cs typeface="Times New Roman" panose="02020603050405020304" pitchFamily="18" charset="0"/>
            </a:endParaRPr>
          </a:p>
          <a:p>
            <a:pPr marL="1022350" lvl="2" indent="-286385">
              <a:spcBef>
                <a:spcPts val="670"/>
              </a:spcBef>
              <a:buSzPct val="75000"/>
              <a:buChar char="•"/>
              <a:tabLst>
                <a:tab pos="1022350" algn="l"/>
                <a:tab pos="1022985" algn="l"/>
              </a:tabLst>
            </a:pPr>
            <a:r>
              <a:rPr sz="2800" spc="-160" dirty="0">
                <a:latin typeface="Times New Roman" panose="02020603050405020304" pitchFamily="18" charset="0"/>
                <a:cs typeface="Times New Roman" panose="02020603050405020304" pitchFamily="18" charset="0"/>
              </a:rPr>
              <a:t>A </a:t>
            </a:r>
            <a:r>
              <a:rPr sz="2800" b="1" spc="-35" dirty="0">
                <a:latin typeface="Times New Roman" panose="02020603050405020304" pitchFamily="18" charset="0"/>
                <a:cs typeface="Times New Roman" panose="02020603050405020304" pitchFamily="18" charset="0"/>
              </a:rPr>
              <a:t>client </a:t>
            </a:r>
            <a:r>
              <a:rPr sz="2800" b="1" spc="-70" dirty="0">
                <a:latin typeface="Times New Roman" panose="02020603050405020304" pitchFamily="18" charset="0"/>
                <a:cs typeface="Times New Roman" panose="02020603050405020304" pitchFamily="18" charset="0"/>
              </a:rPr>
              <a:t>program </a:t>
            </a:r>
            <a:r>
              <a:rPr sz="2800" spc="-50" dirty="0">
                <a:latin typeface="Times New Roman" panose="02020603050405020304" pitchFamily="18" charset="0"/>
                <a:cs typeface="Times New Roman" panose="02020603050405020304" pitchFamily="18" charset="0"/>
              </a:rPr>
              <a:t>running </a:t>
            </a:r>
            <a:r>
              <a:rPr sz="2800" spc="-55" dirty="0">
                <a:latin typeface="Times New Roman" panose="02020603050405020304" pitchFamily="18" charset="0"/>
                <a:cs typeface="Times New Roman" panose="02020603050405020304" pitchFamily="18" charset="0"/>
              </a:rPr>
              <a:t>on </a:t>
            </a:r>
            <a:r>
              <a:rPr sz="2800" spc="-75" dirty="0">
                <a:latin typeface="Times New Roman" panose="02020603050405020304" pitchFamily="18" charset="0"/>
                <a:cs typeface="Times New Roman" panose="02020603050405020304" pitchFamily="18" charset="0"/>
              </a:rPr>
              <a:t>one end </a:t>
            </a:r>
            <a:r>
              <a:rPr sz="2800" spc="-110" dirty="0">
                <a:latin typeface="Times New Roman" panose="02020603050405020304" pitchFamily="18" charset="0"/>
                <a:cs typeface="Times New Roman" panose="02020603050405020304" pitchFamily="18" charset="0"/>
              </a:rPr>
              <a:t>system </a:t>
            </a:r>
            <a:r>
              <a:rPr sz="2800" spc="-80" dirty="0">
                <a:latin typeface="Times New Roman" panose="02020603050405020304" pitchFamily="18" charset="0"/>
                <a:cs typeface="Times New Roman" panose="02020603050405020304" pitchFamily="18" charset="0"/>
              </a:rPr>
              <a:t>requests </a:t>
            </a:r>
            <a:r>
              <a:rPr sz="2800" spc="-85" dirty="0">
                <a:latin typeface="Times New Roman" panose="02020603050405020304" pitchFamily="18" charset="0"/>
                <a:cs typeface="Times New Roman" panose="02020603050405020304" pitchFamily="18" charset="0"/>
              </a:rPr>
              <a:t>and</a:t>
            </a:r>
            <a:r>
              <a:rPr sz="2800" spc="-175" dirty="0">
                <a:latin typeface="Times New Roman" panose="02020603050405020304" pitchFamily="18" charset="0"/>
                <a:cs typeface="Times New Roman" panose="02020603050405020304" pitchFamily="18" charset="0"/>
              </a:rPr>
              <a:t> </a:t>
            </a:r>
            <a:r>
              <a:rPr sz="2800" spc="-95" dirty="0" smtClean="0">
                <a:latin typeface="Times New Roman" panose="02020603050405020304" pitchFamily="18" charset="0"/>
                <a:cs typeface="Times New Roman" panose="02020603050405020304" pitchFamily="18" charset="0"/>
              </a:rPr>
              <a:t>receives</a:t>
            </a:r>
            <a:r>
              <a:rPr lang="en-IN" sz="2800" spc="-95" dirty="0" smtClean="0">
                <a:latin typeface="Times New Roman" panose="02020603050405020304" pitchFamily="18" charset="0"/>
                <a:cs typeface="Times New Roman" panose="02020603050405020304" pitchFamily="18" charset="0"/>
              </a:rPr>
              <a:t> </a:t>
            </a:r>
            <a:r>
              <a:rPr lang="en-IN" sz="2800" spc="-20" dirty="0" smtClean="0">
                <a:latin typeface="Times New Roman" panose="02020603050405020304" pitchFamily="18" charset="0"/>
                <a:cs typeface="Times New Roman" panose="02020603050405020304" pitchFamily="18" charset="0"/>
              </a:rPr>
              <a:t> </a:t>
            </a:r>
            <a:r>
              <a:rPr sz="2800" spc="-20" dirty="0" smtClean="0">
                <a:latin typeface="Times New Roman" panose="02020603050405020304" pitchFamily="18" charset="0"/>
                <a:cs typeface="Times New Roman" panose="02020603050405020304" pitchFamily="18" charset="0"/>
              </a:rPr>
              <a:t>the </a:t>
            </a:r>
            <a:r>
              <a:rPr sz="2800" spc="-90" dirty="0">
                <a:latin typeface="Times New Roman" panose="02020603050405020304" pitchFamily="18" charset="0"/>
                <a:cs typeface="Times New Roman" panose="02020603050405020304" pitchFamily="18" charset="0"/>
              </a:rPr>
              <a:t>service </a:t>
            </a:r>
            <a:r>
              <a:rPr sz="2800" spc="-20" dirty="0">
                <a:latin typeface="Times New Roman" panose="02020603050405020304" pitchFamily="18" charset="0"/>
                <a:cs typeface="Times New Roman" panose="02020603050405020304" pitchFamily="18" charset="0"/>
              </a:rPr>
              <a:t>from </a:t>
            </a:r>
            <a:r>
              <a:rPr sz="2800" spc="-140" dirty="0">
                <a:latin typeface="Times New Roman" panose="02020603050405020304" pitchFamily="18" charset="0"/>
                <a:cs typeface="Times New Roman" panose="02020603050405020304" pitchFamily="18" charset="0"/>
              </a:rPr>
              <a:t>a </a:t>
            </a:r>
            <a:r>
              <a:rPr sz="2800" b="1" spc="-75" dirty="0">
                <a:latin typeface="Times New Roman" panose="02020603050405020304" pitchFamily="18" charset="0"/>
                <a:cs typeface="Times New Roman" panose="02020603050405020304" pitchFamily="18" charset="0"/>
              </a:rPr>
              <a:t>server </a:t>
            </a:r>
            <a:r>
              <a:rPr sz="2800" b="1" spc="-70" dirty="0">
                <a:latin typeface="Times New Roman" panose="02020603050405020304" pitchFamily="18" charset="0"/>
                <a:cs typeface="Times New Roman" panose="02020603050405020304" pitchFamily="18" charset="0"/>
              </a:rPr>
              <a:t>program </a:t>
            </a:r>
            <a:r>
              <a:rPr sz="2800" spc="-60" dirty="0">
                <a:latin typeface="Times New Roman" panose="02020603050405020304" pitchFamily="18" charset="0"/>
                <a:cs typeface="Times New Roman" panose="02020603050405020304" pitchFamily="18" charset="0"/>
              </a:rPr>
              <a:t>on </a:t>
            </a:r>
            <a:r>
              <a:rPr sz="2800" spc="-40" dirty="0">
                <a:latin typeface="Times New Roman" panose="02020603050405020304" pitchFamily="18" charset="0"/>
                <a:cs typeface="Times New Roman" panose="02020603050405020304" pitchFamily="18" charset="0"/>
              </a:rPr>
              <a:t>another </a:t>
            </a:r>
            <a:r>
              <a:rPr sz="2800" spc="-75" dirty="0">
                <a:latin typeface="Times New Roman" panose="02020603050405020304" pitchFamily="18" charset="0"/>
                <a:cs typeface="Times New Roman" panose="02020603050405020304" pitchFamily="18" charset="0"/>
              </a:rPr>
              <a:t>end</a:t>
            </a:r>
            <a:r>
              <a:rPr sz="2800" spc="-290" dirty="0">
                <a:latin typeface="Times New Roman" panose="02020603050405020304" pitchFamily="18" charset="0"/>
                <a:cs typeface="Times New Roman" panose="02020603050405020304" pitchFamily="18" charset="0"/>
              </a:rPr>
              <a:t> </a:t>
            </a:r>
            <a:r>
              <a:rPr sz="2800" spc="-110" dirty="0" smtClean="0">
                <a:latin typeface="Times New Roman" panose="02020603050405020304" pitchFamily="18" charset="0"/>
                <a:cs typeface="Times New Roman" panose="02020603050405020304" pitchFamily="18" charset="0"/>
              </a:rPr>
              <a:t>system</a:t>
            </a:r>
            <a:r>
              <a:rPr lang="en-IN" sz="2800" spc="-110"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1022350" lvl="2" indent="-286385">
              <a:lnSpc>
                <a:spcPct val="100000"/>
              </a:lnSpc>
              <a:buSzPct val="75000"/>
              <a:buChar char="•"/>
              <a:tabLst>
                <a:tab pos="1022350" algn="l"/>
                <a:tab pos="1022985" algn="l"/>
              </a:tabLst>
            </a:pPr>
            <a:r>
              <a:rPr sz="2800" spc="-125" dirty="0">
                <a:latin typeface="Times New Roman" panose="02020603050405020304" pitchFamily="18" charset="0"/>
                <a:cs typeface="Times New Roman" panose="02020603050405020304" pitchFamily="18" charset="0"/>
              </a:rPr>
              <a:t>They </a:t>
            </a:r>
            <a:r>
              <a:rPr sz="2800" spc="-85" dirty="0">
                <a:latin typeface="Times New Roman" panose="02020603050405020304" pitchFamily="18" charset="0"/>
                <a:cs typeface="Times New Roman" panose="02020603050405020304" pitchFamily="18" charset="0"/>
              </a:rPr>
              <a:t>are </a:t>
            </a:r>
            <a:r>
              <a:rPr sz="2800" b="1" spc="-35" dirty="0">
                <a:latin typeface="Times New Roman" panose="02020603050405020304" pitchFamily="18" charset="0"/>
                <a:cs typeface="Times New Roman" panose="02020603050405020304" pitchFamily="18" charset="0"/>
              </a:rPr>
              <a:t>distributed </a:t>
            </a:r>
            <a:r>
              <a:rPr sz="2800" b="1" spc="-65" dirty="0" smtClean="0">
                <a:latin typeface="Times New Roman" panose="02020603050405020304" pitchFamily="18" charset="0"/>
                <a:cs typeface="Times New Roman" panose="02020603050405020304" pitchFamily="18" charset="0"/>
              </a:rPr>
              <a:t>applications</a:t>
            </a:r>
            <a:r>
              <a:rPr lang="en-IN" sz="2800" spc="-6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56870" indent="-342900">
              <a:lnSpc>
                <a:spcPct val="100000"/>
              </a:lnSpc>
              <a:spcBef>
                <a:spcPts val="865"/>
              </a:spcBef>
              <a:buClr>
                <a:srgbClr val="000099"/>
              </a:buClr>
              <a:buSzPct val="63888"/>
              <a:buFont typeface="Wingdings"/>
              <a:buChar char=""/>
              <a:tabLst>
                <a:tab pos="356870" algn="l"/>
                <a:tab pos="357505" algn="l"/>
              </a:tabLst>
            </a:pPr>
            <a:r>
              <a:rPr sz="2800" dirty="0">
                <a:latin typeface="Times New Roman" panose="02020603050405020304" pitchFamily="18" charset="0"/>
                <a:cs typeface="Times New Roman" panose="02020603050405020304" pitchFamily="18" charset="0"/>
              </a:rPr>
              <a:t>Most </a:t>
            </a:r>
            <a:r>
              <a:rPr sz="2800" spc="-105" dirty="0">
                <a:latin typeface="Times New Roman" panose="02020603050405020304" pitchFamily="18" charset="0"/>
                <a:cs typeface="Times New Roman" panose="02020603050405020304" pitchFamily="18" charset="0"/>
              </a:rPr>
              <a:t>applications </a:t>
            </a:r>
            <a:r>
              <a:rPr sz="2800" spc="-110" dirty="0">
                <a:latin typeface="Times New Roman" panose="02020603050405020304" pitchFamily="18" charset="0"/>
                <a:cs typeface="Times New Roman" panose="02020603050405020304" pitchFamily="18" charset="0"/>
              </a:rPr>
              <a:t>today </a:t>
            </a:r>
            <a:r>
              <a:rPr sz="2800" spc="-114" dirty="0">
                <a:latin typeface="Times New Roman" panose="02020603050405020304" pitchFamily="18" charset="0"/>
                <a:cs typeface="Times New Roman" panose="02020603050405020304" pitchFamily="18" charset="0"/>
              </a:rPr>
              <a:t>are </a:t>
            </a:r>
            <a:r>
              <a:rPr sz="2800" spc="-75" dirty="0">
                <a:latin typeface="Times New Roman" panose="02020603050405020304" pitchFamily="18" charset="0"/>
                <a:cs typeface="Times New Roman" panose="02020603050405020304" pitchFamily="18" charset="0"/>
              </a:rPr>
              <a:t>P2P </a:t>
            </a:r>
            <a:r>
              <a:rPr sz="2800" spc="-105" dirty="0">
                <a:latin typeface="Times New Roman" panose="02020603050405020304" pitchFamily="18" charset="0"/>
                <a:cs typeface="Times New Roman" panose="02020603050405020304" pitchFamily="18" charset="0"/>
              </a:rPr>
              <a:t>in</a:t>
            </a:r>
            <a:r>
              <a:rPr sz="2800" spc="80" dirty="0">
                <a:latin typeface="Times New Roman" panose="02020603050405020304" pitchFamily="18" charset="0"/>
                <a:cs typeface="Times New Roman" panose="02020603050405020304" pitchFamily="18" charset="0"/>
              </a:rPr>
              <a:t> </a:t>
            </a:r>
            <a:r>
              <a:rPr sz="2800" spc="-105" dirty="0" smtClean="0">
                <a:latin typeface="Times New Roman" panose="02020603050405020304" pitchFamily="18" charset="0"/>
                <a:cs typeface="Times New Roman" panose="02020603050405020304" pitchFamily="18" charset="0"/>
              </a:rPr>
              <a:t>nature</a:t>
            </a:r>
            <a:r>
              <a:rPr lang="en-IN" sz="2800" spc="-10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56870" indent="-342900">
              <a:lnSpc>
                <a:spcPct val="100000"/>
              </a:lnSpc>
              <a:spcBef>
                <a:spcPts val="105"/>
              </a:spcBef>
              <a:buClr>
                <a:srgbClr val="000099"/>
              </a:buClr>
              <a:buSzPct val="63888"/>
              <a:buFont typeface="Wingdings"/>
              <a:buChar char=""/>
              <a:tabLst>
                <a:tab pos="356870" algn="l"/>
                <a:tab pos="357505" algn="l"/>
              </a:tabLst>
            </a:pPr>
            <a:r>
              <a:rPr sz="2800" spc="-80" dirty="0">
                <a:latin typeface="Times New Roman" panose="02020603050405020304" pitchFamily="18" charset="0"/>
                <a:cs typeface="Times New Roman" panose="02020603050405020304" pitchFamily="18" charset="0"/>
              </a:rPr>
              <a:t>End systems </a:t>
            </a:r>
            <a:r>
              <a:rPr sz="2800" spc="-110" dirty="0">
                <a:latin typeface="Times New Roman" panose="02020603050405020304" pitchFamily="18" charset="0"/>
                <a:cs typeface="Times New Roman" panose="02020603050405020304" pitchFamily="18" charset="0"/>
              </a:rPr>
              <a:t>acts as </a:t>
            </a:r>
            <a:r>
              <a:rPr sz="2800" spc="-105" dirty="0">
                <a:latin typeface="Times New Roman" panose="02020603050405020304" pitchFamily="18" charset="0"/>
                <a:cs typeface="Times New Roman" panose="02020603050405020304" pitchFamily="18" charset="0"/>
              </a:rPr>
              <a:t>clients </a:t>
            </a:r>
            <a:r>
              <a:rPr sz="2800" spc="-120" dirty="0">
                <a:latin typeface="Times New Roman" panose="02020603050405020304" pitchFamily="18" charset="0"/>
                <a:cs typeface="Times New Roman" panose="02020603050405020304" pitchFamily="18" charset="0"/>
              </a:rPr>
              <a:t>and</a:t>
            </a:r>
            <a:r>
              <a:rPr sz="2800" spc="140" dirty="0">
                <a:latin typeface="Times New Roman" panose="02020603050405020304" pitchFamily="18" charset="0"/>
                <a:cs typeface="Times New Roman" panose="02020603050405020304" pitchFamily="18" charset="0"/>
              </a:rPr>
              <a:t> </a:t>
            </a:r>
            <a:r>
              <a:rPr sz="2800" spc="-55" dirty="0">
                <a:latin typeface="Times New Roman" panose="02020603050405020304" pitchFamily="18" charset="0"/>
                <a:cs typeface="Times New Roman" panose="02020603050405020304" pitchFamily="18" charset="0"/>
              </a:rPr>
              <a:t>servers</a:t>
            </a:r>
            <a:endParaRPr sz="2800" dirty="0">
              <a:latin typeface="Times New Roman" panose="02020603050405020304" pitchFamily="18" charset="0"/>
              <a:cs typeface="Times New Roman" panose="02020603050405020304" pitchFamily="18" charset="0"/>
            </a:endParaRPr>
          </a:p>
          <a:p>
            <a:pPr marL="405765" indent="-343535">
              <a:buClr>
                <a:srgbClr val="000099"/>
              </a:buClr>
              <a:buSzPct val="64285"/>
              <a:buFont typeface="Wingdings"/>
              <a:buChar char=""/>
              <a:tabLst>
                <a:tab pos="405765" algn="l"/>
                <a:tab pos="406400" algn="l"/>
              </a:tabLst>
            </a:pPr>
            <a:r>
              <a:rPr sz="2800" b="1" spc="-200" dirty="0" smtClean="0">
                <a:solidFill>
                  <a:srgbClr val="FF0000"/>
                </a:solidFill>
                <a:latin typeface="Times New Roman" panose="02020603050405020304" pitchFamily="18" charset="0"/>
                <a:cs typeface="Times New Roman" panose="02020603050405020304" pitchFamily="18" charset="0"/>
              </a:rPr>
              <a:t>access </a:t>
            </a:r>
            <a:r>
              <a:rPr sz="2800" b="1" spc="-290" dirty="0">
                <a:solidFill>
                  <a:srgbClr val="FF0000"/>
                </a:solidFill>
                <a:latin typeface="Times New Roman" panose="02020603050405020304" pitchFamily="18" charset="0"/>
                <a:cs typeface="Times New Roman" panose="02020603050405020304" pitchFamily="18" charset="0"/>
              </a:rPr>
              <a:t>networks</a:t>
            </a:r>
            <a:r>
              <a:rPr sz="2800" i="1" spc="-290" dirty="0">
                <a:solidFill>
                  <a:srgbClr val="CC0000"/>
                </a:solidFill>
                <a:latin typeface="Times New Roman" panose="02020603050405020304" pitchFamily="18" charset="0"/>
                <a:cs typeface="Times New Roman" panose="02020603050405020304" pitchFamily="18" charset="0"/>
              </a:rPr>
              <a:t>: </a:t>
            </a:r>
            <a:r>
              <a:rPr sz="2800" spc="-175" dirty="0">
                <a:latin typeface="Times New Roman" panose="02020603050405020304" pitchFamily="18" charset="0"/>
                <a:cs typeface="Times New Roman" panose="02020603050405020304" pitchFamily="18" charset="0"/>
              </a:rPr>
              <a:t>wired, </a:t>
            </a:r>
            <a:r>
              <a:rPr sz="2800" spc="-130" dirty="0">
                <a:latin typeface="Times New Roman" panose="02020603050405020304" pitchFamily="18" charset="0"/>
                <a:cs typeface="Times New Roman" panose="02020603050405020304" pitchFamily="18" charset="0"/>
              </a:rPr>
              <a:t>wireless </a:t>
            </a:r>
            <a:r>
              <a:rPr sz="2800" spc="-145" dirty="0">
                <a:latin typeface="Times New Roman" panose="02020603050405020304" pitchFamily="18" charset="0"/>
                <a:cs typeface="Times New Roman" panose="02020603050405020304" pitchFamily="18" charset="0"/>
              </a:rPr>
              <a:t>communication</a:t>
            </a:r>
            <a:r>
              <a:rPr sz="2800" spc="-50" dirty="0">
                <a:latin typeface="Times New Roman" panose="02020603050405020304" pitchFamily="18" charset="0"/>
                <a:cs typeface="Times New Roman" panose="02020603050405020304" pitchFamily="18" charset="0"/>
              </a:rPr>
              <a:t> </a:t>
            </a:r>
            <a:r>
              <a:rPr sz="2800" spc="-135" dirty="0" smtClean="0">
                <a:latin typeface="Times New Roman" panose="02020603050405020304" pitchFamily="18" charset="0"/>
                <a:cs typeface="Times New Roman" panose="02020603050405020304" pitchFamily="18" charset="0"/>
              </a:rPr>
              <a:t>links</a:t>
            </a:r>
            <a:r>
              <a:rPr lang="en-IN" sz="2800" spc="-135" dirty="0" smtClean="0">
                <a:latin typeface="Times New Roman" panose="02020603050405020304" pitchFamily="18" charset="0"/>
                <a:cs typeface="Times New Roman" panose="02020603050405020304" pitchFamily="18" charset="0"/>
              </a:rPr>
              <a:t> </a:t>
            </a:r>
            <a:r>
              <a:rPr sz="2800" spc="-125" dirty="0" smtClean="0">
                <a:latin typeface="Times New Roman" panose="02020603050405020304" pitchFamily="18" charset="0"/>
                <a:cs typeface="Times New Roman" panose="02020603050405020304" pitchFamily="18" charset="0"/>
              </a:rPr>
              <a:t>that </a:t>
            </a:r>
            <a:r>
              <a:rPr sz="2800" spc="-80" dirty="0">
                <a:latin typeface="Times New Roman" panose="02020603050405020304" pitchFamily="18" charset="0"/>
                <a:cs typeface="Times New Roman" panose="02020603050405020304" pitchFamily="18" charset="0"/>
              </a:rPr>
              <a:t>connects </a:t>
            </a:r>
            <a:r>
              <a:rPr sz="2800" spc="-130" dirty="0">
                <a:latin typeface="Times New Roman" panose="02020603050405020304" pitchFamily="18" charset="0"/>
                <a:cs typeface="Times New Roman" panose="02020603050405020304" pitchFamily="18" charset="0"/>
              </a:rPr>
              <a:t>an </a:t>
            </a:r>
            <a:r>
              <a:rPr sz="2800" spc="-95" dirty="0">
                <a:latin typeface="Times New Roman" panose="02020603050405020304" pitchFamily="18" charset="0"/>
                <a:cs typeface="Times New Roman" panose="02020603050405020304" pitchFamily="18" charset="0"/>
              </a:rPr>
              <a:t>end </a:t>
            </a:r>
            <a:r>
              <a:rPr sz="2800" spc="-85" dirty="0">
                <a:latin typeface="Times New Roman" panose="02020603050405020304" pitchFamily="18" charset="0"/>
                <a:cs typeface="Times New Roman" panose="02020603050405020304" pitchFamily="18" charset="0"/>
              </a:rPr>
              <a:t>system </a:t>
            </a:r>
            <a:r>
              <a:rPr sz="2800" spc="-45" dirty="0">
                <a:latin typeface="Times New Roman" panose="02020603050405020304" pitchFamily="18" charset="0"/>
                <a:cs typeface="Times New Roman" panose="02020603050405020304" pitchFamily="18" charset="0"/>
              </a:rPr>
              <a:t>to </a:t>
            </a:r>
            <a:r>
              <a:rPr sz="2800" spc="-130" dirty="0">
                <a:latin typeface="Times New Roman" panose="02020603050405020304" pitchFamily="18" charset="0"/>
                <a:cs typeface="Times New Roman" panose="02020603050405020304" pitchFamily="18" charset="0"/>
              </a:rPr>
              <a:t>an </a:t>
            </a:r>
            <a:r>
              <a:rPr sz="2800" spc="-120" dirty="0">
                <a:latin typeface="Times New Roman" panose="02020603050405020304" pitchFamily="18" charset="0"/>
                <a:cs typeface="Times New Roman" panose="02020603050405020304" pitchFamily="18" charset="0"/>
              </a:rPr>
              <a:t>edge</a:t>
            </a:r>
            <a:r>
              <a:rPr sz="2800" spc="229" dirty="0">
                <a:latin typeface="Times New Roman" panose="02020603050405020304" pitchFamily="18" charset="0"/>
                <a:cs typeface="Times New Roman" panose="02020603050405020304" pitchFamily="18" charset="0"/>
              </a:rPr>
              <a:t> </a:t>
            </a:r>
            <a:r>
              <a:rPr sz="2800" spc="-55" dirty="0" smtClean="0">
                <a:latin typeface="Times New Roman" panose="02020603050405020304" pitchFamily="18" charset="0"/>
                <a:cs typeface="Times New Roman" panose="02020603050405020304" pitchFamily="18" charset="0"/>
              </a:rPr>
              <a:t>router</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0"/>
            <a:ext cx="7810500" cy="7086600"/>
          </a:xfrm>
          <a:prstGeom prst="rect">
            <a:avLst/>
          </a:prstGeom>
        </p:spPr>
      </p:pic>
      <p:sp>
        <p:nvSpPr>
          <p:cNvPr id="5" name="Rectangle 4"/>
          <p:cNvSpPr/>
          <p:nvPr/>
        </p:nvSpPr>
        <p:spPr>
          <a:xfrm>
            <a:off x="76200" y="134034"/>
            <a:ext cx="2057400" cy="400110"/>
          </a:xfrm>
          <a:prstGeom prst="rect">
            <a:avLst/>
          </a:prstGeom>
        </p:spPr>
        <p:txBody>
          <a:bodyPr wrap="square">
            <a:spAutoFit/>
          </a:bodyPr>
          <a:lstStyle/>
          <a:p>
            <a:r>
              <a:rPr lang="en-IN" sz="2000" b="1" spc="-315" dirty="0" smtClean="0">
                <a:latin typeface="Times New Roman" panose="02020603050405020304" pitchFamily="18" charset="0"/>
                <a:cs typeface="Times New Roman" panose="02020603050405020304" pitchFamily="18" charset="0"/>
              </a:rPr>
              <a:t>A  c  </a:t>
            </a:r>
            <a:r>
              <a:rPr lang="en-IN" sz="2000" b="1" spc="-315" dirty="0" err="1" smtClean="0">
                <a:latin typeface="Times New Roman" panose="02020603050405020304" pitchFamily="18" charset="0"/>
                <a:cs typeface="Times New Roman" panose="02020603050405020304" pitchFamily="18" charset="0"/>
              </a:rPr>
              <a:t>c</a:t>
            </a:r>
            <a:r>
              <a:rPr lang="en-IN" sz="2000" b="1" spc="-315" dirty="0" smtClean="0">
                <a:latin typeface="Times New Roman" panose="02020603050405020304" pitchFamily="18" charset="0"/>
                <a:cs typeface="Times New Roman" panose="02020603050405020304" pitchFamily="18" charset="0"/>
              </a:rPr>
              <a:t> e s  </a:t>
            </a:r>
            <a:r>
              <a:rPr lang="en-IN" sz="2000" b="1" spc="-315" dirty="0" err="1" smtClean="0">
                <a:latin typeface="Times New Roman" panose="02020603050405020304" pitchFamily="18" charset="0"/>
                <a:cs typeface="Times New Roman" panose="02020603050405020304" pitchFamily="18" charset="0"/>
              </a:rPr>
              <a:t>s</a:t>
            </a:r>
            <a:r>
              <a:rPr lang="en-IN" sz="2000" b="1" spc="-315" dirty="0" smtClean="0">
                <a:latin typeface="Times New Roman" panose="02020603050405020304" pitchFamily="18" charset="0"/>
                <a:cs typeface="Times New Roman" panose="02020603050405020304" pitchFamily="18" charset="0"/>
              </a:rPr>
              <a:t>    </a:t>
            </a:r>
            <a:r>
              <a:rPr lang="en-IN" sz="2000" b="1" spc="-110" dirty="0" smtClean="0">
                <a:latin typeface="Times New Roman" panose="02020603050405020304" pitchFamily="18" charset="0"/>
                <a:cs typeface="Times New Roman" panose="02020603050405020304" pitchFamily="18" charset="0"/>
              </a:rPr>
              <a:t>networks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233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5847" y="1115871"/>
            <a:ext cx="7866759" cy="47332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35807" y="2214372"/>
            <a:ext cx="452755" cy="277495"/>
          </a:xfrm>
          <a:custGeom>
            <a:avLst/>
            <a:gdLst/>
            <a:ahLst/>
            <a:cxnLst/>
            <a:rect l="l" t="t" r="r" b="b"/>
            <a:pathLst>
              <a:path w="452754" h="277494">
                <a:moveTo>
                  <a:pt x="0" y="277367"/>
                </a:moveTo>
                <a:lnTo>
                  <a:pt x="452628" y="277367"/>
                </a:lnTo>
                <a:lnTo>
                  <a:pt x="452628" y="0"/>
                </a:lnTo>
                <a:lnTo>
                  <a:pt x="0" y="0"/>
                </a:lnTo>
                <a:lnTo>
                  <a:pt x="0" y="277367"/>
                </a:lnTo>
                <a:close/>
              </a:path>
            </a:pathLst>
          </a:custGeom>
          <a:solidFill>
            <a:srgbClr val="FFFFFF"/>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5940" y="209297"/>
            <a:ext cx="7195312" cy="689932"/>
          </a:xfrm>
          <a:prstGeom prst="rect">
            <a:avLst/>
          </a:prstGeom>
        </p:spPr>
        <p:txBody>
          <a:bodyPr vert="horz" wrap="square" lIns="0" tIns="12700" rIns="0" bIns="0" rtlCol="0">
            <a:spAutoFit/>
          </a:bodyPr>
          <a:lstStyle/>
          <a:p>
            <a:pPr marL="12700">
              <a:lnSpc>
                <a:spcPct val="100000"/>
              </a:lnSpc>
              <a:spcBef>
                <a:spcPts val="100"/>
              </a:spcBef>
            </a:pPr>
            <a:r>
              <a:rPr b="1" spc="-165" dirty="0" smtClean="0">
                <a:latin typeface="Times New Roman" panose="02020603050405020304" pitchFamily="18" charset="0"/>
                <a:cs typeface="Times New Roman" panose="02020603050405020304" pitchFamily="18" charset="0"/>
              </a:rPr>
              <a:t>Dial-Up</a:t>
            </a:r>
            <a:endParaRPr b="1" dirty="0">
              <a:latin typeface="Times New Roman" panose="02020603050405020304" pitchFamily="18" charset="0"/>
              <a:cs typeface="Times New Roman" panose="02020603050405020304" pitchFamily="18" charset="0"/>
            </a:endParaRPr>
          </a:p>
        </p:txBody>
      </p:sp>
      <p:sp>
        <p:nvSpPr>
          <p:cNvPr id="4" name="object 4"/>
          <p:cNvSpPr/>
          <p:nvPr/>
        </p:nvSpPr>
        <p:spPr>
          <a:xfrm>
            <a:off x="3986784" y="1950720"/>
            <a:ext cx="673735" cy="241300"/>
          </a:xfrm>
          <a:custGeom>
            <a:avLst/>
            <a:gdLst/>
            <a:ahLst/>
            <a:cxnLst/>
            <a:rect l="l" t="t" r="r" b="b"/>
            <a:pathLst>
              <a:path w="673735" h="241300">
                <a:moveTo>
                  <a:pt x="0" y="0"/>
                </a:moveTo>
                <a:lnTo>
                  <a:pt x="0" y="240791"/>
                </a:lnTo>
                <a:lnTo>
                  <a:pt x="673607" y="240791"/>
                </a:lnTo>
              </a:path>
            </a:pathLst>
          </a:custGeom>
          <a:ln w="9144">
            <a:solidFill>
              <a:srgbClr val="EDEBE0"/>
            </a:solidFill>
          </a:ln>
        </p:spPr>
        <p:txBody>
          <a:bodyPr wrap="square" lIns="0" tIns="0" rIns="0" bIns="0" rtlCol="0"/>
          <a:lstStyle/>
          <a:p>
            <a:endParaRPr/>
          </a:p>
        </p:txBody>
      </p:sp>
      <p:sp>
        <p:nvSpPr>
          <p:cNvPr id="5" name="object 5"/>
          <p:cNvSpPr txBox="1"/>
          <p:nvPr/>
        </p:nvSpPr>
        <p:spPr>
          <a:xfrm>
            <a:off x="152400" y="4158925"/>
            <a:ext cx="8991600" cy="2028761"/>
          </a:xfrm>
          <a:prstGeom prst="rect">
            <a:avLst/>
          </a:prstGeom>
        </p:spPr>
        <p:txBody>
          <a:bodyPr vert="horz" wrap="square" lIns="0" tIns="12700" rIns="0" bIns="0" rtlCol="0">
            <a:spAutoFit/>
          </a:bodyPr>
          <a:lstStyle/>
          <a:p>
            <a:pPr marL="299085" indent="-286385">
              <a:lnSpc>
                <a:spcPts val="2000"/>
              </a:lnSpc>
              <a:spcBef>
                <a:spcPts val="100"/>
              </a:spcBef>
              <a:buClr>
                <a:srgbClr val="000099"/>
              </a:buClr>
              <a:buSzPct val="63888"/>
              <a:buFont typeface="Wingdings"/>
              <a:buChar char=""/>
              <a:tabLst>
                <a:tab pos="299085" algn="l"/>
                <a:tab pos="299720" algn="l"/>
              </a:tabLst>
            </a:pPr>
            <a:r>
              <a:rPr sz="2800" spc="-90" dirty="0">
                <a:latin typeface="Times New Roman" panose="02020603050405020304" pitchFamily="18" charset="0"/>
                <a:cs typeface="Times New Roman" panose="02020603050405020304" pitchFamily="18" charset="0"/>
              </a:rPr>
              <a:t>Technology </a:t>
            </a:r>
            <a:r>
              <a:rPr sz="2800" spc="-80" dirty="0">
                <a:latin typeface="Times New Roman" panose="02020603050405020304" pitchFamily="18" charset="0"/>
                <a:cs typeface="Times New Roman" panose="02020603050405020304" pitchFamily="18" charset="0"/>
              </a:rPr>
              <a:t>used </a:t>
            </a:r>
            <a:r>
              <a:rPr sz="2800" spc="-105" dirty="0">
                <a:latin typeface="Times New Roman" panose="02020603050405020304" pitchFamily="18" charset="0"/>
                <a:cs typeface="Times New Roman" panose="02020603050405020304" pitchFamily="18" charset="0"/>
              </a:rPr>
              <a:t>in </a:t>
            </a:r>
            <a:r>
              <a:rPr sz="2800" spc="-45" dirty="0">
                <a:latin typeface="Times New Roman" panose="02020603050405020304" pitchFamily="18" charset="0"/>
                <a:cs typeface="Times New Roman" panose="02020603050405020304" pitchFamily="18" charset="0"/>
              </a:rPr>
              <a:t>1990s </a:t>
            </a:r>
            <a:r>
              <a:rPr sz="3200" spc="-120" dirty="0">
                <a:latin typeface="Times New Roman" panose="02020603050405020304" pitchFamily="18" charset="0"/>
                <a:cs typeface="Times New Roman" panose="02020603050405020304" pitchFamily="18" charset="0"/>
              </a:rPr>
              <a:t>(</a:t>
            </a:r>
            <a:r>
              <a:rPr sz="2400" spc="-120" dirty="0">
                <a:latin typeface="Times New Roman" panose="02020603050405020304" pitchFamily="18" charset="0"/>
                <a:cs typeface="Times New Roman" panose="02020603050405020304" pitchFamily="18" charset="0"/>
              </a:rPr>
              <a:t>Today </a:t>
            </a:r>
            <a:r>
              <a:rPr sz="2400" spc="-80" dirty="0">
                <a:latin typeface="Times New Roman" panose="02020603050405020304" pitchFamily="18" charset="0"/>
                <a:cs typeface="Times New Roman" panose="02020603050405020304" pitchFamily="18" charset="0"/>
              </a:rPr>
              <a:t>rural </a:t>
            </a:r>
            <a:r>
              <a:rPr sz="2400" spc="-110" dirty="0" smtClean="0">
                <a:latin typeface="Times New Roman" panose="02020603050405020304" pitchFamily="18" charset="0"/>
                <a:cs typeface="Times New Roman" panose="02020603050405020304" pitchFamily="18" charset="0"/>
              </a:rPr>
              <a:t>areas</a:t>
            </a:r>
            <a:r>
              <a:rPr lang="en-IN" sz="2400" spc="-110" dirty="0" smtClean="0">
                <a:latin typeface="Times New Roman" panose="02020603050405020304" pitchFamily="18" charset="0"/>
                <a:cs typeface="Times New Roman" panose="02020603050405020304" pitchFamily="18" charset="0"/>
              </a:rPr>
              <a:t>,d</a:t>
            </a:r>
            <a:r>
              <a:rPr sz="2400" spc="-105" dirty="0" smtClean="0">
                <a:latin typeface="Times New Roman" panose="02020603050405020304" pitchFamily="18" charset="0"/>
                <a:cs typeface="Times New Roman" panose="02020603050405020304" pitchFamily="18" charset="0"/>
              </a:rPr>
              <a:t>developing </a:t>
            </a:r>
            <a:r>
              <a:rPr sz="2400" spc="-70" dirty="0">
                <a:latin typeface="Times New Roman" panose="02020603050405020304" pitchFamily="18" charset="0"/>
                <a:cs typeface="Times New Roman" panose="02020603050405020304" pitchFamily="18" charset="0"/>
              </a:rPr>
              <a:t>countries </a:t>
            </a:r>
            <a:r>
              <a:rPr sz="2400" spc="-80" dirty="0">
                <a:latin typeface="Times New Roman" panose="02020603050405020304" pitchFamily="18" charset="0"/>
                <a:cs typeface="Times New Roman" panose="02020603050405020304" pitchFamily="18" charset="0"/>
              </a:rPr>
              <a:t>use </a:t>
            </a:r>
            <a:r>
              <a:rPr lang="en-IN" sz="2400" spc="-80" dirty="0" smtClean="0">
                <a:latin typeface="Times New Roman" panose="02020603050405020304" pitchFamily="18" charset="0"/>
                <a:cs typeface="Times New Roman" panose="02020603050405020304" pitchFamily="18" charset="0"/>
              </a:rPr>
              <a:t>                </a:t>
            </a:r>
          </a:p>
          <a:p>
            <a:pPr marL="12700">
              <a:lnSpc>
                <a:spcPts val="2000"/>
              </a:lnSpc>
              <a:spcBef>
                <a:spcPts val="100"/>
              </a:spcBef>
              <a:buClr>
                <a:srgbClr val="000099"/>
              </a:buClr>
              <a:buSzPct val="63888"/>
              <a:tabLst>
                <a:tab pos="299085" algn="l"/>
                <a:tab pos="299720" algn="l"/>
              </a:tabLst>
            </a:pPr>
            <a:r>
              <a:rPr lang="en-IN" sz="2400" spc="-80" dirty="0">
                <a:latin typeface="Times New Roman" panose="02020603050405020304" pitchFamily="18" charset="0"/>
                <a:cs typeface="Times New Roman" panose="02020603050405020304" pitchFamily="18" charset="0"/>
              </a:rPr>
              <a:t> </a:t>
            </a:r>
            <a:r>
              <a:rPr lang="en-IN" sz="2400" spc="-80" dirty="0" smtClean="0">
                <a:latin typeface="Times New Roman" panose="02020603050405020304" pitchFamily="18" charset="0"/>
                <a:cs typeface="Times New Roman" panose="02020603050405020304" pitchFamily="18" charset="0"/>
              </a:rPr>
              <a:t>                                                                                         </a:t>
            </a:r>
            <a:r>
              <a:rPr sz="2400" spc="-90" dirty="0" smtClean="0">
                <a:latin typeface="Times New Roman" panose="02020603050405020304" pitchFamily="18" charset="0"/>
                <a:cs typeface="Times New Roman" panose="02020603050405020304" pitchFamily="18" charset="0"/>
              </a:rPr>
              <a:t>this</a:t>
            </a:r>
            <a:r>
              <a:rPr sz="2400" spc="40" dirty="0" smtClean="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technology</a:t>
            </a:r>
            <a:r>
              <a:rPr sz="3200" spc="-8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299085" indent="-286385">
              <a:lnSpc>
                <a:spcPct val="100000"/>
              </a:lnSpc>
              <a:spcBef>
                <a:spcPts val="110"/>
              </a:spcBef>
              <a:buClr>
                <a:srgbClr val="000099"/>
              </a:buClr>
              <a:buSzPct val="63888"/>
              <a:buFont typeface="Wingdings"/>
              <a:buChar char=""/>
              <a:tabLst>
                <a:tab pos="299085" algn="l"/>
                <a:tab pos="299720" algn="l"/>
              </a:tabLst>
            </a:pPr>
            <a:r>
              <a:rPr sz="3200" spc="-20" dirty="0">
                <a:latin typeface="Times New Roman" panose="02020603050405020304" pitchFamily="18" charset="0"/>
                <a:cs typeface="Times New Roman" panose="02020603050405020304" pitchFamily="18" charset="0"/>
              </a:rPr>
              <a:t>Use </a:t>
            </a:r>
            <a:r>
              <a:rPr sz="3200" spc="-114" dirty="0">
                <a:latin typeface="Times New Roman" panose="02020603050405020304" pitchFamily="18" charset="0"/>
                <a:cs typeface="Times New Roman" panose="02020603050405020304" pitchFamily="18" charset="0"/>
              </a:rPr>
              <a:t>analog </a:t>
            </a:r>
            <a:r>
              <a:rPr sz="3200" spc="-95" dirty="0">
                <a:latin typeface="Times New Roman" panose="02020603050405020304" pitchFamily="18" charset="0"/>
                <a:cs typeface="Times New Roman" panose="02020603050405020304" pitchFamily="18" charset="0"/>
              </a:rPr>
              <a:t>telephone </a:t>
            </a:r>
            <a:r>
              <a:rPr sz="3200" spc="-105" dirty="0">
                <a:latin typeface="Times New Roman" panose="02020603050405020304" pitchFamily="18" charset="0"/>
                <a:cs typeface="Times New Roman" panose="02020603050405020304" pitchFamily="18" charset="0"/>
              </a:rPr>
              <a:t>lines </a:t>
            </a:r>
            <a:r>
              <a:rPr sz="3200" spc="-95" dirty="0">
                <a:latin typeface="Times New Roman" panose="02020603050405020304" pitchFamily="18" charset="0"/>
                <a:cs typeface="Times New Roman" panose="02020603050405020304" pitchFamily="18" charset="0"/>
              </a:rPr>
              <a:t>using </a:t>
            </a:r>
            <a:r>
              <a:rPr sz="3200" spc="-114" dirty="0">
                <a:latin typeface="Times New Roman" panose="02020603050405020304" pitchFamily="18" charset="0"/>
                <a:cs typeface="Times New Roman" panose="02020603050405020304" pitchFamily="18" charset="0"/>
              </a:rPr>
              <a:t>dial-up </a:t>
            </a:r>
            <a:r>
              <a:rPr sz="3200" spc="-105" dirty="0">
                <a:latin typeface="Times New Roman" panose="02020603050405020304" pitchFamily="18" charset="0"/>
                <a:cs typeface="Times New Roman" panose="02020603050405020304" pitchFamily="18" charset="0"/>
              </a:rPr>
              <a:t>modem.(twisted </a:t>
            </a:r>
            <a:r>
              <a:rPr sz="3200" spc="-100" dirty="0">
                <a:latin typeface="Times New Roman" panose="02020603050405020304" pitchFamily="18" charset="0"/>
                <a:cs typeface="Times New Roman" panose="02020603050405020304" pitchFamily="18" charset="0"/>
              </a:rPr>
              <a:t>pair </a:t>
            </a:r>
            <a:r>
              <a:rPr sz="3200" spc="-65" dirty="0">
                <a:latin typeface="Times New Roman" panose="02020603050405020304" pitchFamily="18" charset="0"/>
                <a:cs typeface="Times New Roman" panose="02020603050405020304" pitchFamily="18" charset="0"/>
              </a:rPr>
              <a:t>copper</a:t>
            </a:r>
            <a:r>
              <a:rPr sz="3200" spc="315" dirty="0">
                <a:latin typeface="Times New Roman" panose="02020603050405020304" pitchFamily="18" charset="0"/>
                <a:cs typeface="Times New Roman" panose="02020603050405020304" pitchFamily="18" charset="0"/>
              </a:rPr>
              <a:t> </a:t>
            </a:r>
            <a:r>
              <a:rPr sz="3200" spc="-80" dirty="0">
                <a:latin typeface="Times New Roman" panose="02020603050405020304" pitchFamily="18" charset="0"/>
                <a:cs typeface="Times New Roman" panose="02020603050405020304" pitchFamily="18" charset="0"/>
              </a:rPr>
              <a:t>wire)</a:t>
            </a:r>
            <a:endParaRPr sz="3200" dirty="0">
              <a:latin typeface="Times New Roman" panose="02020603050405020304" pitchFamily="18" charset="0"/>
              <a:cs typeface="Times New Roman" panose="02020603050405020304" pitchFamily="18" charset="0"/>
            </a:endParaRPr>
          </a:p>
          <a:p>
            <a:pPr marL="299085" indent="-286385">
              <a:lnSpc>
                <a:spcPct val="100000"/>
              </a:lnSpc>
              <a:spcBef>
                <a:spcPts val="105"/>
              </a:spcBef>
              <a:buClr>
                <a:srgbClr val="000099"/>
              </a:buClr>
              <a:buSzPct val="63888"/>
              <a:buFont typeface="Wingdings"/>
              <a:buChar char=""/>
              <a:tabLst>
                <a:tab pos="299085" algn="l"/>
                <a:tab pos="299720" algn="l"/>
              </a:tabLst>
            </a:pPr>
            <a:r>
              <a:rPr sz="3200" spc="-80" dirty="0">
                <a:latin typeface="Times New Roman" panose="02020603050405020304" pitchFamily="18" charset="0"/>
                <a:cs typeface="Times New Roman" panose="02020603050405020304" pitchFamily="18" charset="0"/>
              </a:rPr>
              <a:t>use </a:t>
            </a:r>
            <a:r>
              <a:rPr sz="3200" b="1" i="1" spc="-105" dirty="0">
                <a:solidFill>
                  <a:srgbClr val="FF0000"/>
                </a:solidFill>
                <a:latin typeface="Times New Roman" panose="02020603050405020304" pitchFamily="18" charset="0"/>
                <a:cs typeface="Times New Roman" panose="02020603050405020304" pitchFamily="18" charset="0"/>
              </a:rPr>
              <a:t>existing </a:t>
            </a:r>
            <a:r>
              <a:rPr sz="3200" b="1" spc="-20" dirty="0">
                <a:solidFill>
                  <a:srgbClr val="FF0000"/>
                </a:solidFill>
                <a:latin typeface="Times New Roman" panose="02020603050405020304" pitchFamily="18" charset="0"/>
                <a:cs typeface="Times New Roman" panose="02020603050405020304" pitchFamily="18" charset="0"/>
              </a:rPr>
              <a:t>telephone </a:t>
            </a:r>
            <a:r>
              <a:rPr sz="3200" b="1" spc="-40" dirty="0">
                <a:solidFill>
                  <a:srgbClr val="FF0000"/>
                </a:solidFill>
                <a:latin typeface="Times New Roman" panose="02020603050405020304" pitchFamily="18" charset="0"/>
                <a:cs typeface="Times New Roman" panose="02020603050405020304" pitchFamily="18" charset="0"/>
              </a:rPr>
              <a:t>line </a:t>
            </a:r>
            <a:r>
              <a:rPr sz="3200" spc="-45" dirty="0">
                <a:latin typeface="Times New Roman" panose="02020603050405020304" pitchFamily="18" charset="0"/>
                <a:cs typeface="Times New Roman" panose="02020603050405020304" pitchFamily="18" charset="0"/>
              </a:rPr>
              <a:t>to </a:t>
            </a:r>
            <a:r>
              <a:rPr sz="3200" spc="-95" dirty="0">
                <a:latin typeface="Times New Roman" panose="02020603050405020304" pitchFamily="18" charset="0"/>
                <a:cs typeface="Times New Roman" panose="02020603050405020304" pitchFamily="18" charset="0"/>
              </a:rPr>
              <a:t>access </a:t>
            </a:r>
            <a:r>
              <a:rPr sz="3200" spc="-110" dirty="0">
                <a:latin typeface="Times New Roman" panose="02020603050405020304" pitchFamily="18" charset="0"/>
                <a:cs typeface="Times New Roman" panose="02020603050405020304" pitchFamily="18" charset="0"/>
              </a:rPr>
              <a:t>the</a:t>
            </a:r>
            <a:r>
              <a:rPr sz="3200" spc="-5" dirty="0">
                <a:latin typeface="Times New Roman" panose="02020603050405020304" pitchFamily="18" charset="0"/>
                <a:cs typeface="Times New Roman" panose="02020603050405020304" pitchFamily="18" charset="0"/>
              </a:rPr>
              <a:t> </a:t>
            </a:r>
            <a:r>
              <a:rPr sz="3200" spc="-85" dirty="0" smtClean="0">
                <a:latin typeface="Times New Roman" panose="02020603050405020304" pitchFamily="18" charset="0"/>
                <a:cs typeface="Times New Roman" panose="02020603050405020304" pitchFamily="18" charset="0"/>
              </a:rPr>
              <a:t>Internet</a:t>
            </a:r>
            <a:endParaRPr sz="3200" dirty="0">
              <a:latin typeface="Times New Roman" panose="02020603050405020304" pitchFamily="18" charset="0"/>
              <a:cs typeface="Times New Roman" panose="02020603050405020304" pitchFamily="18" charset="0"/>
            </a:endParaRPr>
          </a:p>
        </p:txBody>
      </p:sp>
      <p:sp>
        <p:nvSpPr>
          <p:cNvPr id="6" name="object 6"/>
          <p:cNvSpPr/>
          <p:nvPr/>
        </p:nvSpPr>
        <p:spPr>
          <a:xfrm>
            <a:off x="304800" y="899229"/>
            <a:ext cx="8458200" cy="303421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60385" cy="677108"/>
          </a:xfrm>
        </p:spPr>
        <p:txBody>
          <a:bodyPr/>
          <a:lstStyle/>
          <a:p>
            <a:r>
              <a:rPr lang="en-IN" b="1" spc="-165" dirty="0">
                <a:latin typeface="Times New Roman" panose="02020603050405020304" pitchFamily="18" charset="0"/>
                <a:cs typeface="Times New Roman" panose="02020603050405020304" pitchFamily="18" charset="0"/>
              </a:rPr>
              <a:t>Dial-Up</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1066800"/>
            <a:ext cx="8457564" cy="5770811"/>
          </a:xfrm>
        </p:spPr>
        <p:txBody>
          <a:bodyPr/>
          <a:lstStyle/>
          <a:p>
            <a:pPr marL="457200" indent="-457200">
              <a:buFont typeface="Arial" panose="020B0604020202020204" pitchFamily="34" charset="0"/>
              <a:buChar char="•"/>
            </a:pPr>
            <a:r>
              <a:rPr lang="en-IN" dirty="0" smtClean="0">
                <a:solidFill>
                  <a:schemeClr val="tx1"/>
                </a:solidFill>
              </a:rPr>
              <a:t>The home modem converts the digital output of the PC into an </a:t>
            </a:r>
            <a:r>
              <a:rPr lang="en-IN" dirty="0" err="1" smtClean="0">
                <a:solidFill>
                  <a:schemeClr val="tx1"/>
                </a:solidFill>
              </a:rPr>
              <a:t>analog</a:t>
            </a:r>
            <a:r>
              <a:rPr lang="en-IN" dirty="0" smtClean="0">
                <a:solidFill>
                  <a:schemeClr val="tx1"/>
                </a:solidFill>
              </a:rPr>
              <a:t> format appropriate for transmission over the </a:t>
            </a:r>
            <a:r>
              <a:rPr lang="en-IN" dirty="0" err="1" smtClean="0">
                <a:solidFill>
                  <a:schemeClr val="tx1"/>
                </a:solidFill>
              </a:rPr>
              <a:t>analog</a:t>
            </a:r>
            <a:r>
              <a:rPr lang="en-IN" dirty="0" smtClean="0">
                <a:solidFill>
                  <a:schemeClr val="tx1"/>
                </a:solidFill>
              </a:rPr>
              <a:t> phone line.</a:t>
            </a:r>
          </a:p>
          <a:p>
            <a:pPr marL="457200" indent="-457200">
              <a:buFont typeface="Arial" panose="020B0604020202020204" pitchFamily="34" charset="0"/>
              <a:buChar char="•"/>
            </a:pPr>
            <a:r>
              <a:rPr lang="en-IN" dirty="0" smtClean="0">
                <a:solidFill>
                  <a:schemeClr val="tx1"/>
                </a:solidFill>
              </a:rPr>
              <a:t>At the other end of the connection, a modem in the ISP converts the </a:t>
            </a:r>
            <a:r>
              <a:rPr lang="en-IN" dirty="0" err="1" smtClean="0">
                <a:solidFill>
                  <a:schemeClr val="tx1"/>
                </a:solidFill>
              </a:rPr>
              <a:t>analog</a:t>
            </a:r>
            <a:r>
              <a:rPr lang="en-IN" dirty="0" smtClean="0">
                <a:solidFill>
                  <a:schemeClr val="tx1"/>
                </a:solidFill>
              </a:rPr>
              <a:t> signal back into digital form for input to the ISP’s router.</a:t>
            </a:r>
          </a:p>
          <a:p>
            <a:pPr marL="299085" indent="-286385">
              <a:lnSpc>
                <a:spcPct val="100000"/>
              </a:lnSpc>
              <a:spcBef>
                <a:spcPts val="110"/>
              </a:spcBef>
              <a:buClr>
                <a:srgbClr val="000099"/>
              </a:buClr>
              <a:buSzPct val="63888"/>
              <a:buFont typeface="Wingdings"/>
              <a:buChar char=""/>
              <a:tabLst>
                <a:tab pos="299085" algn="l"/>
                <a:tab pos="299720" algn="l"/>
              </a:tabLst>
            </a:pPr>
            <a:r>
              <a:rPr lang="en-US" spc="-95" dirty="0">
                <a:latin typeface="Times New Roman" panose="02020603050405020304" pitchFamily="18" charset="0"/>
                <a:cs typeface="Times New Roman" panose="02020603050405020304" pitchFamily="18" charset="0"/>
              </a:rPr>
              <a:t>Two</a:t>
            </a:r>
            <a:r>
              <a:rPr lang="en-US" spc="-65" dirty="0">
                <a:latin typeface="Times New Roman" panose="02020603050405020304" pitchFamily="18" charset="0"/>
                <a:cs typeface="Times New Roman" panose="02020603050405020304" pitchFamily="18" charset="0"/>
              </a:rPr>
              <a:t> </a:t>
            </a:r>
            <a:r>
              <a:rPr lang="en-US" spc="-114" dirty="0">
                <a:latin typeface="Times New Roman" panose="02020603050405020304" pitchFamily="18" charset="0"/>
                <a:cs typeface="Times New Roman" panose="02020603050405020304" pitchFamily="18" charset="0"/>
              </a:rPr>
              <a:t>drawbacks:</a:t>
            </a:r>
            <a:endParaRPr lang="en-US" dirty="0">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spc="-80" dirty="0">
                <a:latin typeface="Times New Roman" panose="02020603050405020304" pitchFamily="18" charset="0"/>
                <a:cs typeface="Times New Roman" panose="02020603050405020304" pitchFamily="18" charset="0"/>
              </a:rPr>
              <a:t>Very </a:t>
            </a:r>
            <a:r>
              <a:rPr lang="en-US" sz="3200" spc="-50" dirty="0">
                <a:latin typeface="Times New Roman" panose="02020603050405020304" pitchFamily="18" charset="0"/>
                <a:cs typeface="Times New Roman" panose="02020603050405020304" pitchFamily="18" charset="0"/>
              </a:rPr>
              <a:t>slow </a:t>
            </a:r>
            <a:r>
              <a:rPr lang="en-US" sz="3200" spc="-35" dirty="0">
                <a:latin typeface="Times New Roman" panose="02020603050405020304" pitchFamily="18" charset="0"/>
                <a:cs typeface="Times New Roman" panose="02020603050405020304" pitchFamily="18" charset="0"/>
              </a:rPr>
              <a:t>(Max </a:t>
            </a:r>
            <a:r>
              <a:rPr lang="en-US" sz="3200" spc="-45" dirty="0">
                <a:latin typeface="Times New Roman" panose="02020603050405020304" pitchFamily="18" charset="0"/>
                <a:cs typeface="Times New Roman" panose="02020603050405020304" pitchFamily="18" charset="0"/>
              </a:rPr>
              <a:t>56</a:t>
            </a:r>
            <a:r>
              <a:rPr lang="en-US" sz="3200" spc="-40" dirty="0">
                <a:latin typeface="Times New Roman" panose="02020603050405020304" pitchFamily="18" charset="0"/>
                <a:cs typeface="Times New Roman" panose="02020603050405020304" pitchFamily="18" charset="0"/>
              </a:rPr>
              <a:t> </a:t>
            </a:r>
            <a:r>
              <a:rPr lang="en-US" sz="3200" spc="-75" dirty="0">
                <a:latin typeface="Times New Roman" panose="02020603050405020304" pitchFamily="18" charset="0"/>
                <a:cs typeface="Times New Roman" panose="02020603050405020304" pitchFamily="18" charset="0"/>
              </a:rPr>
              <a:t>kbps)</a:t>
            </a:r>
            <a:endParaRPr lang="en-US" sz="3200" dirty="0">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b="1" spc="-75" dirty="0">
                <a:latin typeface="Times New Roman" panose="02020603050405020304" pitchFamily="18" charset="0"/>
                <a:cs typeface="Times New Roman" panose="02020603050405020304" pitchFamily="18" charset="0"/>
              </a:rPr>
              <a:t>Phone </a:t>
            </a:r>
            <a:r>
              <a:rPr lang="en-US" sz="3200" b="1" spc="-120" dirty="0">
                <a:latin typeface="Times New Roman" panose="02020603050405020304" pitchFamily="18" charset="0"/>
                <a:cs typeface="Times New Roman" panose="02020603050405020304" pitchFamily="18" charset="0"/>
              </a:rPr>
              <a:t>calls and </a:t>
            </a:r>
            <a:r>
              <a:rPr lang="en-US" sz="3200" b="1" spc="-95" dirty="0">
                <a:latin typeface="Times New Roman" panose="02020603050405020304" pitchFamily="18" charset="0"/>
                <a:cs typeface="Times New Roman" panose="02020603050405020304" pitchFamily="18" charset="0"/>
              </a:rPr>
              <a:t>surfing </a:t>
            </a:r>
            <a:r>
              <a:rPr lang="en-US" sz="3200" spc="-110" dirty="0">
                <a:latin typeface="Times New Roman" panose="02020603050405020304" pitchFamily="18" charset="0"/>
                <a:cs typeface="Times New Roman" panose="02020603050405020304" pitchFamily="18" charset="0"/>
              </a:rPr>
              <a:t>the </a:t>
            </a:r>
            <a:r>
              <a:rPr lang="en-US" sz="3200" spc="-100" dirty="0">
                <a:latin typeface="Times New Roman" panose="02020603050405020304" pitchFamily="18" charset="0"/>
                <a:cs typeface="Times New Roman" panose="02020603050405020304" pitchFamily="18" charset="0"/>
              </a:rPr>
              <a:t>internet </a:t>
            </a:r>
            <a:r>
              <a:rPr lang="en-US" sz="3200" spc="-120" dirty="0">
                <a:latin typeface="Times New Roman" panose="02020603050405020304" pitchFamily="18" charset="0"/>
                <a:cs typeface="Times New Roman" panose="02020603050405020304" pitchFamily="18" charset="0"/>
              </a:rPr>
              <a:t>can </a:t>
            </a:r>
            <a:r>
              <a:rPr lang="en-US" sz="3200" b="1" spc="-60" dirty="0">
                <a:latin typeface="Times New Roman" panose="02020603050405020304" pitchFamily="18" charset="0"/>
                <a:cs typeface="Times New Roman" panose="02020603050405020304" pitchFamily="18" charset="0"/>
              </a:rPr>
              <a:t>not </a:t>
            </a:r>
            <a:r>
              <a:rPr lang="en-US" sz="3200" b="1" spc="-114" dirty="0">
                <a:latin typeface="Times New Roman" panose="02020603050405020304" pitchFamily="18" charset="0"/>
                <a:cs typeface="Times New Roman" panose="02020603050405020304" pitchFamily="18" charset="0"/>
              </a:rPr>
              <a:t>be </a:t>
            </a:r>
            <a:r>
              <a:rPr lang="en-US" sz="3200" b="1" spc="-70" dirty="0">
                <a:latin typeface="Times New Roman" panose="02020603050405020304" pitchFamily="18" charset="0"/>
                <a:cs typeface="Times New Roman" panose="02020603050405020304" pitchFamily="18" charset="0"/>
              </a:rPr>
              <a:t>done</a:t>
            </a:r>
            <a:r>
              <a:rPr lang="en-US" sz="3200" b="1" spc="-20" dirty="0">
                <a:latin typeface="Times New Roman" panose="02020603050405020304" pitchFamily="18" charset="0"/>
                <a:cs typeface="Times New Roman" panose="02020603050405020304" pitchFamily="18" charset="0"/>
              </a:rPr>
              <a:t> </a:t>
            </a:r>
            <a:r>
              <a:rPr lang="en-US" sz="3200" b="1" spc="-120" dirty="0">
                <a:latin typeface="Times New Roman" panose="02020603050405020304" pitchFamily="18" charset="0"/>
                <a:cs typeface="Times New Roman" panose="02020603050405020304" pitchFamily="18" charset="0"/>
              </a:rPr>
              <a:t>simultaneously.</a:t>
            </a:r>
            <a:endParaRPr lang="en-US" sz="3200" b="1" dirty="0">
              <a:latin typeface="Times New Roman" panose="02020603050405020304" pitchFamily="18" charset="0"/>
              <a:cs typeface="Times New Roman" panose="02020603050405020304" pitchFamily="18" charset="0"/>
            </a:endParaRPr>
          </a:p>
          <a:p>
            <a:pPr>
              <a:lnSpc>
                <a:spcPct val="100000"/>
              </a:lnSpc>
              <a:spcBef>
                <a:spcPts val="45"/>
              </a:spcBef>
            </a:pPr>
            <a:endParaRPr lang="en-US" sz="2050" dirty="0"/>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0604981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 y="191325"/>
            <a:ext cx="7815122" cy="571382"/>
          </a:xfrm>
          <a:prstGeom prst="rect">
            <a:avLst/>
          </a:prstGeom>
        </p:spPr>
        <p:txBody>
          <a:bodyPr vert="horz" wrap="square" lIns="0" tIns="12700" rIns="0" bIns="0" rtlCol="0">
            <a:spAutoFit/>
          </a:bodyPr>
          <a:lstStyle/>
          <a:p>
            <a:pPr marL="12700">
              <a:lnSpc>
                <a:spcPct val="100000"/>
              </a:lnSpc>
              <a:spcBef>
                <a:spcPts val="100"/>
              </a:spcBef>
            </a:pPr>
            <a:r>
              <a:rPr lang="en-IN" sz="3600" b="1" spc="-70" dirty="0" smtClean="0">
                <a:latin typeface="Times New Roman" panose="02020603050405020304" pitchFamily="18" charset="0"/>
                <a:cs typeface="Times New Roman" panose="02020603050405020304" pitchFamily="18" charset="0"/>
              </a:rPr>
              <a:t>D</a:t>
            </a:r>
            <a:r>
              <a:rPr sz="3600" b="1" spc="-70" dirty="0" err="1" smtClean="0">
                <a:latin typeface="Times New Roman" panose="02020603050405020304" pitchFamily="18" charset="0"/>
                <a:cs typeface="Times New Roman" panose="02020603050405020304" pitchFamily="18" charset="0"/>
              </a:rPr>
              <a:t>igital</a:t>
            </a:r>
            <a:r>
              <a:rPr sz="3600" b="1" spc="-70" dirty="0" smtClean="0">
                <a:latin typeface="Times New Roman" panose="02020603050405020304" pitchFamily="18" charset="0"/>
                <a:cs typeface="Times New Roman" panose="02020603050405020304" pitchFamily="18" charset="0"/>
              </a:rPr>
              <a:t> </a:t>
            </a:r>
            <a:r>
              <a:rPr lang="en-IN" sz="3600" b="1" spc="-155" dirty="0">
                <a:latin typeface="Times New Roman" panose="02020603050405020304" pitchFamily="18" charset="0"/>
                <a:cs typeface="Times New Roman" panose="02020603050405020304" pitchFamily="18" charset="0"/>
              </a:rPr>
              <a:t>S</a:t>
            </a:r>
            <a:r>
              <a:rPr sz="3600" b="1" spc="-155" dirty="0" err="1" smtClean="0">
                <a:latin typeface="Times New Roman" panose="02020603050405020304" pitchFamily="18" charset="0"/>
                <a:cs typeface="Times New Roman" panose="02020603050405020304" pitchFamily="18" charset="0"/>
              </a:rPr>
              <a:t>ubscriber</a:t>
            </a:r>
            <a:r>
              <a:rPr sz="3600" b="1" spc="-155" dirty="0" smtClean="0">
                <a:latin typeface="Times New Roman" panose="02020603050405020304" pitchFamily="18" charset="0"/>
                <a:cs typeface="Times New Roman" panose="02020603050405020304" pitchFamily="18" charset="0"/>
              </a:rPr>
              <a:t> </a:t>
            </a:r>
            <a:r>
              <a:rPr lang="en-IN" sz="3600" b="1" spc="-70" dirty="0">
                <a:latin typeface="Times New Roman" panose="02020603050405020304" pitchFamily="18" charset="0"/>
                <a:cs typeface="Times New Roman" panose="02020603050405020304" pitchFamily="18" charset="0"/>
              </a:rPr>
              <a:t>L</a:t>
            </a:r>
            <a:r>
              <a:rPr sz="3600" b="1" spc="-70" dirty="0" err="1" smtClean="0">
                <a:latin typeface="Times New Roman" panose="02020603050405020304" pitchFamily="18" charset="0"/>
                <a:cs typeface="Times New Roman" panose="02020603050405020304" pitchFamily="18" charset="0"/>
              </a:rPr>
              <a:t>ine</a:t>
            </a:r>
            <a:r>
              <a:rPr sz="3600" b="1" spc="-400" dirty="0" smtClean="0">
                <a:latin typeface="Times New Roman" panose="02020603050405020304" pitchFamily="18" charset="0"/>
                <a:cs typeface="Times New Roman" panose="02020603050405020304" pitchFamily="18" charset="0"/>
              </a:rPr>
              <a:t> </a:t>
            </a:r>
            <a:r>
              <a:rPr sz="3600" b="1" spc="-375" dirty="0">
                <a:latin typeface="Times New Roman" panose="02020603050405020304" pitchFamily="18" charset="0"/>
                <a:cs typeface="Times New Roman" panose="02020603050405020304" pitchFamily="18" charset="0"/>
              </a:rPr>
              <a:t>(DSL)</a:t>
            </a:r>
            <a:endParaRPr sz="3600" b="1" dirty="0">
              <a:latin typeface="Times New Roman" panose="02020603050405020304" pitchFamily="18" charset="0"/>
              <a:cs typeface="Times New Roman" panose="02020603050405020304" pitchFamily="18" charset="0"/>
            </a:endParaRPr>
          </a:p>
        </p:txBody>
      </p:sp>
      <p:sp>
        <p:nvSpPr>
          <p:cNvPr id="5" name="object 5"/>
          <p:cNvSpPr/>
          <p:nvPr/>
        </p:nvSpPr>
        <p:spPr>
          <a:xfrm>
            <a:off x="4323291" y="1508086"/>
            <a:ext cx="2181225" cy="1454150"/>
          </a:xfrm>
          <a:custGeom>
            <a:avLst/>
            <a:gdLst/>
            <a:ahLst/>
            <a:cxnLst/>
            <a:rect l="l" t="t" r="r" b="b"/>
            <a:pathLst>
              <a:path w="2181225" h="1454150">
                <a:moveTo>
                  <a:pt x="1612278" y="1447457"/>
                </a:moveTo>
                <a:lnTo>
                  <a:pt x="1240705" y="1447457"/>
                </a:lnTo>
                <a:lnTo>
                  <a:pt x="1293435" y="1448080"/>
                </a:lnTo>
                <a:lnTo>
                  <a:pt x="1444685" y="1452911"/>
                </a:lnTo>
                <a:lnTo>
                  <a:pt x="1492943" y="1453632"/>
                </a:lnTo>
                <a:lnTo>
                  <a:pt x="1540198" y="1452971"/>
                </a:lnTo>
                <a:lnTo>
                  <a:pt x="1586498" y="1450363"/>
                </a:lnTo>
                <a:lnTo>
                  <a:pt x="1612278" y="1447457"/>
                </a:lnTo>
                <a:close/>
              </a:path>
              <a:path w="2181225" h="1454150">
                <a:moveTo>
                  <a:pt x="1587230" y="0"/>
                </a:moveTo>
                <a:lnTo>
                  <a:pt x="1540398" y="999"/>
                </a:lnTo>
                <a:lnTo>
                  <a:pt x="1493634" y="4584"/>
                </a:lnTo>
                <a:lnTo>
                  <a:pt x="1438786" y="11283"/>
                </a:lnTo>
                <a:lnTo>
                  <a:pt x="1367705" y="21628"/>
                </a:lnTo>
                <a:lnTo>
                  <a:pt x="1127524" y="61116"/>
                </a:lnTo>
                <a:lnTo>
                  <a:pt x="1072485" y="71300"/>
                </a:lnTo>
                <a:lnTo>
                  <a:pt x="1017429" y="82278"/>
                </a:lnTo>
                <a:lnTo>
                  <a:pt x="963350" y="94063"/>
                </a:lnTo>
                <a:lnTo>
                  <a:pt x="911241" y="106670"/>
                </a:lnTo>
                <a:lnTo>
                  <a:pt x="862095" y="120113"/>
                </a:lnTo>
                <a:lnTo>
                  <a:pt x="816906" y="134404"/>
                </a:lnTo>
                <a:lnTo>
                  <a:pt x="765152" y="153424"/>
                </a:lnTo>
                <a:lnTo>
                  <a:pt x="715653" y="175089"/>
                </a:lnTo>
                <a:lnTo>
                  <a:pt x="668302" y="198628"/>
                </a:lnTo>
                <a:lnTo>
                  <a:pt x="622992" y="223271"/>
                </a:lnTo>
                <a:lnTo>
                  <a:pt x="579617" y="248248"/>
                </a:lnTo>
                <a:lnTo>
                  <a:pt x="498245" y="296119"/>
                </a:lnTo>
                <a:lnTo>
                  <a:pt x="460035" y="317474"/>
                </a:lnTo>
                <a:lnTo>
                  <a:pt x="423333" y="336080"/>
                </a:lnTo>
                <a:lnTo>
                  <a:pt x="371551" y="356416"/>
                </a:lnTo>
                <a:lnTo>
                  <a:pt x="323953" y="369650"/>
                </a:lnTo>
                <a:lnTo>
                  <a:pt x="280236" y="380324"/>
                </a:lnTo>
                <a:lnTo>
                  <a:pt x="240095" y="392976"/>
                </a:lnTo>
                <a:lnTo>
                  <a:pt x="203229" y="412148"/>
                </a:lnTo>
                <a:lnTo>
                  <a:pt x="169333" y="442379"/>
                </a:lnTo>
                <a:lnTo>
                  <a:pt x="142413" y="477967"/>
                </a:lnTo>
                <a:lnTo>
                  <a:pt x="117589" y="519908"/>
                </a:lnTo>
                <a:lnTo>
                  <a:pt x="94995" y="566983"/>
                </a:lnTo>
                <a:lnTo>
                  <a:pt x="74750" y="618022"/>
                </a:lnTo>
                <a:lnTo>
                  <a:pt x="57040" y="671657"/>
                </a:lnTo>
                <a:lnTo>
                  <a:pt x="41950" y="726816"/>
                </a:lnTo>
                <a:lnTo>
                  <a:pt x="29633" y="782231"/>
                </a:lnTo>
                <a:lnTo>
                  <a:pt x="21362" y="828048"/>
                </a:lnTo>
                <a:lnTo>
                  <a:pt x="13797" y="878538"/>
                </a:lnTo>
                <a:lnTo>
                  <a:pt x="7408" y="931912"/>
                </a:lnTo>
                <a:lnTo>
                  <a:pt x="2665" y="986381"/>
                </a:lnTo>
                <a:lnTo>
                  <a:pt x="39" y="1040154"/>
                </a:lnTo>
                <a:lnTo>
                  <a:pt x="0" y="1091443"/>
                </a:lnTo>
                <a:lnTo>
                  <a:pt x="3018" y="1138458"/>
                </a:lnTo>
                <a:lnTo>
                  <a:pt x="9564" y="1179409"/>
                </a:lnTo>
                <a:lnTo>
                  <a:pt x="44699" y="1245198"/>
                </a:lnTo>
                <a:lnTo>
                  <a:pt x="117914" y="1270673"/>
                </a:lnTo>
                <a:lnTo>
                  <a:pt x="163439" y="1274493"/>
                </a:lnTo>
                <a:lnTo>
                  <a:pt x="212845" y="1279723"/>
                </a:lnTo>
                <a:lnTo>
                  <a:pt x="264583" y="1291882"/>
                </a:lnTo>
                <a:lnTo>
                  <a:pt x="304534" y="1306597"/>
                </a:lnTo>
                <a:lnTo>
                  <a:pt x="346065" y="1323880"/>
                </a:lnTo>
                <a:lnTo>
                  <a:pt x="389567" y="1342726"/>
                </a:lnTo>
                <a:lnTo>
                  <a:pt x="435430" y="1362129"/>
                </a:lnTo>
                <a:lnTo>
                  <a:pt x="484042" y="1381086"/>
                </a:lnTo>
                <a:lnTo>
                  <a:pt x="535795" y="1398592"/>
                </a:lnTo>
                <a:lnTo>
                  <a:pt x="591079" y="1413642"/>
                </a:lnTo>
                <a:lnTo>
                  <a:pt x="650282" y="1425232"/>
                </a:lnTo>
                <a:lnTo>
                  <a:pt x="692842" y="1431005"/>
                </a:lnTo>
                <a:lnTo>
                  <a:pt x="738432" y="1435698"/>
                </a:lnTo>
                <a:lnTo>
                  <a:pt x="786505" y="1439420"/>
                </a:lnTo>
                <a:lnTo>
                  <a:pt x="836516" y="1442283"/>
                </a:lnTo>
                <a:lnTo>
                  <a:pt x="887916" y="1444396"/>
                </a:lnTo>
                <a:lnTo>
                  <a:pt x="940159" y="1445870"/>
                </a:lnTo>
                <a:lnTo>
                  <a:pt x="992699" y="1446814"/>
                </a:lnTo>
                <a:lnTo>
                  <a:pt x="1146628" y="1447575"/>
                </a:lnTo>
                <a:lnTo>
                  <a:pt x="1612278" y="1447457"/>
                </a:lnTo>
                <a:lnTo>
                  <a:pt x="1676418" y="1437057"/>
                </a:lnTo>
                <a:lnTo>
                  <a:pt x="1720130" y="1425232"/>
                </a:lnTo>
                <a:lnTo>
                  <a:pt x="1768931" y="1408130"/>
                </a:lnTo>
                <a:lnTo>
                  <a:pt x="1818433" y="1387666"/>
                </a:lnTo>
                <a:lnTo>
                  <a:pt x="1867680" y="1364126"/>
                </a:lnTo>
                <a:lnTo>
                  <a:pt x="1915717" y="1337799"/>
                </a:lnTo>
                <a:lnTo>
                  <a:pt x="1961587" y="1308971"/>
                </a:lnTo>
                <a:lnTo>
                  <a:pt x="2004337" y="1277931"/>
                </a:lnTo>
                <a:lnTo>
                  <a:pt x="2043010" y="1244965"/>
                </a:lnTo>
                <a:lnTo>
                  <a:pt x="2076651" y="1210361"/>
                </a:lnTo>
                <a:lnTo>
                  <a:pt x="2104305" y="1174407"/>
                </a:lnTo>
                <a:lnTo>
                  <a:pt x="2125077" y="1136410"/>
                </a:lnTo>
                <a:lnTo>
                  <a:pt x="2139486" y="1095729"/>
                </a:lnTo>
                <a:lnTo>
                  <a:pt x="2148694" y="1052727"/>
                </a:lnTo>
                <a:lnTo>
                  <a:pt x="2153862" y="1007768"/>
                </a:lnTo>
                <a:lnTo>
                  <a:pt x="2156154" y="961217"/>
                </a:lnTo>
                <a:lnTo>
                  <a:pt x="2156732" y="913436"/>
                </a:lnTo>
                <a:lnTo>
                  <a:pt x="2156758" y="864790"/>
                </a:lnTo>
                <a:lnTo>
                  <a:pt x="2157395" y="815642"/>
                </a:lnTo>
                <a:lnTo>
                  <a:pt x="2159804" y="766356"/>
                </a:lnTo>
                <a:lnTo>
                  <a:pt x="2163155" y="719702"/>
                </a:lnTo>
                <a:lnTo>
                  <a:pt x="2167183" y="669931"/>
                </a:lnTo>
                <a:lnTo>
                  <a:pt x="2171425" y="617972"/>
                </a:lnTo>
                <a:lnTo>
                  <a:pt x="2175403" y="564958"/>
                </a:lnTo>
                <a:lnTo>
                  <a:pt x="2178663" y="511721"/>
                </a:lnTo>
                <a:lnTo>
                  <a:pt x="2180734" y="459291"/>
                </a:lnTo>
                <a:lnTo>
                  <a:pt x="2181151" y="408651"/>
                </a:lnTo>
                <a:lnTo>
                  <a:pt x="2179445" y="360781"/>
                </a:lnTo>
                <a:lnTo>
                  <a:pt x="2175152" y="316663"/>
                </a:lnTo>
                <a:lnTo>
                  <a:pt x="2167805" y="277279"/>
                </a:lnTo>
                <a:lnTo>
                  <a:pt x="2149493" y="220254"/>
                </a:lnTo>
                <a:lnTo>
                  <a:pt x="2125194" y="171004"/>
                </a:lnTo>
                <a:lnTo>
                  <a:pt x="2095526" y="128816"/>
                </a:lnTo>
                <a:lnTo>
                  <a:pt x="2061106" y="92979"/>
                </a:lnTo>
                <a:lnTo>
                  <a:pt x="2022552" y="62778"/>
                </a:lnTo>
                <a:lnTo>
                  <a:pt x="1980480" y="37503"/>
                </a:lnTo>
                <a:lnTo>
                  <a:pt x="1939086" y="21655"/>
                </a:lnTo>
                <a:lnTo>
                  <a:pt x="1892326" y="11394"/>
                </a:lnTo>
                <a:lnTo>
                  <a:pt x="1842037" y="5496"/>
                </a:lnTo>
                <a:lnTo>
                  <a:pt x="1790052" y="2737"/>
                </a:lnTo>
                <a:lnTo>
                  <a:pt x="1738208" y="1893"/>
                </a:lnTo>
                <a:lnTo>
                  <a:pt x="1688338" y="1740"/>
                </a:lnTo>
                <a:lnTo>
                  <a:pt x="1587230" y="0"/>
                </a:lnTo>
                <a:close/>
              </a:path>
            </a:pathLst>
          </a:custGeom>
          <a:solidFill>
            <a:srgbClr val="00CCFF"/>
          </a:solidFill>
        </p:spPr>
        <p:txBody>
          <a:bodyPr wrap="square" lIns="0" tIns="0" rIns="0" bIns="0" rtlCol="0"/>
          <a:lstStyle/>
          <a:p>
            <a:endParaRPr/>
          </a:p>
        </p:txBody>
      </p:sp>
      <p:sp>
        <p:nvSpPr>
          <p:cNvPr id="6" name="object 6"/>
          <p:cNvSpPr/>
          <p:nvPr/>
        </p:nvSpPr>
        <p:spPr>
          <a:xfrm>
            <a:off x="5300471" y="2203704"/>
            <a:ext cx="202691" cy="2026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681471" y="1831848"/>
            <a:ext cx="202691" cy="2026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93435" y="1978151"/>
            <a:ext cx="317500" cy="337185"/>
          </a:xfrm>
          <a:custGeom>
            <a:avLst/>
            <a:gdLst/>
            <a:ahLst/>
            <a:cxnLst/>
            <a:rect l="l" t="t" r="r" b="b"/>
            <a:pathLst>
              <a:path w="317500" h="337185">
                <a:moveTo>
                  <a:pt x="0" y="336803"/>
                </a:moveTo>
                <a:lnTo>
                  <a:pt x="316991" y="0"/>
                </a:lnTo>
              </a:path>
            </a:pathLst>
          </a:custGeom>
          <a:ln w="9144">
            <a:solidFill>
              <a:srgbClr val="000000"/>
            </a:solidFill>
          </a:ln>
        </p:spPr>
        <p:txBody>
          <a:bodyPr wrap="square" lIns="0" tIns="0" rIns="0" bIns="0" rtlCol="0"/>
          <a:lstStyle/>
          <a:p>
            <a:endParaRPr/>
          </a:p>
        </p:txBody>
      </p:sp>
      <p:sp>
        <p:nvSpPr>
          <p:cNvPr id="9" name="object 9"/>
          <p:cNvSpPr/>
          <p:nvPr/>
        </p:nvSpPr>
        <p:spPr>
          <a:xfrm>
            <a:off x="5786628" y="1953767"/>
            <a:ext cx="399415" cy="591820"/>
          </a:xfrm>
          <a:custGeom>
            <a:avLst/>
            <a:gdLst/>
            <a:ahLst/>
            <a:cxnLst/>
            <a:rect l="l" t="t" r="r" b="b"/>
            <a:pathLst>
              <a:path w="399414" h="591819">
                <a:moveTo>
                  <a:pt x="0" y="0"/>
                </a:moveTo>
                <a:lnTo>
                  <a:pt x="399288" y="591312"/>
                </a:lnTo>
              </a:path>
            </a:pathLst>
          </a:custGeom>
          <a:ln w="9144">
            <a:solidFill>
              <a:srgbClr val="000000"/>
            </a:solidFill>
            <a:prstDash val="sysDash"/>
          </a:ln>
        </p:spPr>
        <p:txBody>
          <a:bodyPr wrap="square" lIns="0" tIns="0" rIns="0" bIns="0" rtlCol="0"/>
          <a:lstStyle/>
          <a:p>
            <a:endParaRPr/>
          </a:p>
        </p:txBody>
      </p:sp>
      <p:sp>
        <p:nvSpPr>
          <p:cNvPr id="10" name="object 10"/>
          <p:cNvSpPr/>
          <p:nvPr/>
        </p:nvSpPr>
        <p:spPr>
          <a:xfrm>
            <a:off x="4584191" y="1956816"/>
            <a:ext cx="955675" cy="701040"/>
          </a:xfrm>
          <a:custGeom>
            <a:avLst/>
            <a:gdLst/>
            <a:ahLst/>
            <a:cxnLst/>
            <a:rect l="l" t="t" r="r" b="b"/>
            <a:pathLst>
              <a:path w="955675" h="701039">
                <a:moveTo>
                  <a:pt x="0" y="701039"/>
                </a:moveTo>
                <a:lnTo>
                  <a:pt x="955548" y="701039"/>
                </a:lnTo>
                <a:lnTo>
                  <a:pt x="955548" y="0"/>
                </a:lnTo>
                <a:lnTo>
                  <a:pt x="0" y="0"/>
                </a:lnTo>
                <a:lnTo>
                  <a:pt x="0" y="701039"/>
                </a:lnTo>
                <a:close/>
              </a:path>
            </a:pathLst>
          </a:custGeom>
          <a:ln w="9144">
            <a:solidFill>
              <a:srgbClr val="000000"/>
            </a:solidFill>
            <a:prstDash val="sysDashDot"/>
          </a:ln>
        </p:spPr>
        <p:txBody>
          <a:bodyPr wrap="square" lIns="0" tIns="0" rIns="0" bIns="0" rtlCol="0"/>
          <a:lstStyle/>
          <a:p>
            <a:endParaRPr/>
          </a:p>
        </p:txBody>
      </p:sp>
      <p:sp>
        <p:nvSpPr>
          <p:cNvPr id="11" name="object 11"/>
          <p:cNvSpPr txBox="1"/>
          <p:nvPr/>
        </p:nvSpPr>
        <p:spPr>
          <a:xfrm>
            <a:off x="4451096" y="1453387"/>
            <a:ext cx="110426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Arial"/>
                <a:cs typeface="Arial"/>
              </a:rPr>
              <a:t>central</a:t>
            </a:r>
            <a:r>
              <a:rPr sz="1600" spc="-135" dirty="0">
                <a:latin typeface="Arial"/>
                <a:cs typeface="Arial"/>
              </a:rPr>
              <a:t> </a:t>
            </a:r>
            <a:r>
              <a:rPr sz="1600" spc="-35" dirty="0">
                <a:latin typeface="Arial"/>
                <a:cs typeface="Arial"/>
              </a:rPr>
              <a:t>office</a:t>
            </a:r>
            <a:endParaRPr sz="1600">
              <a:latin typeface="Arial"/>
              <a:cs typeface="Arial"/>
            </a:endParaRPr>
          </a:p>
        </p:txBody>
      </p:sp>
      <p:sp>
        <p:nvSpPr>
          <p:cNvPr id="12" name="object 12"/>
          <p:cNvSpPr/>
          <p:nvPr/>
        </p:nvSpPr>
        <p:spPr>
          <a:xfrm>
            <a:off x="5177208" y="2920219"/>
            <a:ext cx="2129827" cy="110432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974079" y="3259835"/>
            <a:ext cx="167640" cy="120650"/>
          </a:xfrm>
          <a:custGeom>
            <a:avLst/>
            <a:gdLst/>
            <a:ahLst/>
            <a:cxnLst/>
            <a:rect l="l" t="t" r="r" b="b"/>
            <a:pathLst>
              <a:path w="167639" h="120650">
                <a:moveTo>
                  <a:pt x="0" y="120396"/>
                </a:moveTo>
                <a:lnTo>
                  <a:pt x="167640" y="0"/>
                </a:lnTo>
              </a:path>
            </a:pathLst>
          </a:custGeom>
          <a:ln w="9144">
            <a:solidFill>
              <a:srgbClr val="000000"/>
            </a:solidFill>
          </a:ln>
        </p:spPr>
        <p:txBody>
          <a:bodyPr wrap="square" lIns="0" tIns="0" rIns="0" bIns="0" rtlCol="0"/>
          <a:lstStyle/>
          <a:p>
            <a:endParaRPr/>
          </a:p>
        </p:txBody>
      </p:sp>
      <p:sp>
        <p:nvSpPr>
          <p:cNvPr id="14" name="object 14"/>
          <p:cNvSpPr/>
          <p:nvPr/>
        </p:nvSpPr>
        <p:spPr>
          <a:xfrm>
            <a:off x="5740908" y="3499103"/>
            <a:ext cx="0" cy="114300"/>
          </a:xfrm>
          <a:custGeom>
            <a:avLst/>
            <a:gdLst/>
            <a:ahLst/>
            <a:cxnLst/>
            <a:rect l="l" t="t" r="r" b="b"/>
            <a:pathLst>
              <a:path h="114300">
                <a:moveTo>
                  <a:pt x="0" y="0"/>
                </a:moveTo>
                <a:lnTo>
                  <a:pt x="0" y="114300"/>
                </a:lnTo>
              </a:path>
            </a:pathLst>
          </a:custGeom>
          <a:ln w="9144">
            <a:solidFill>
              <a:srgbClr val="000000"/>
            </a:solidFill>
          </a:ln>
        </p:spPr>
        <p:txBody>
          <a:bodyPr wrap="square" lIns="0" tIns="0" rIns="0" bIns="0" rtlCol="0"/>
          <a:lstStyle/>
          <a:p>
            <a:endParaRPr/>
          </a:p>
        </p:txBody>
      </p:sp>
      <p:sp>
        <p:nvSpPr>
          <p:cNvPr id="15" name="object 15"/>
          <p:cNvSpPr/>
          <p:nvPr/>
        </p:nvSpPr>
        <p:spPr>
          <a:xfrm>
            <a:off x="5974079" y="3355847"/>
            <a:ext cx="358140" cy="401320"/>
          </a:xfrm>
          <a:custGeom>
            <a:avLst/>
            <a:gdLst/>
            <a:ahLst/>
            <a:cxnLst/>
            <a:rect l="l" t="t" r="r" b="b"/>
            <a:pathLst>
              <a:path w="358139" h="401320">
                <a:moveTo>
                  <a:pt x="0" y="400812"/>
                </a:moveTo>
                <a:lnTo>
                  <a:pt x="358140" y="0"/>
                </a:lnTo>
              </a:path>
            </a:pathLst>
          </a:custGeom>
          <a:ln w="9144">
            <a:solidFill>
              <a:srgbClr val="000000"/>
            </a:solidFill>
          </a:ln>
        </p:spPr>
        <p:txBody>
          <a:bodyPr wrap="square" lIns="0" tIns="0" rIns="0" bIns="0" rtlCol="0"/>
          <a:lstStyle/>
          <a:p>
            <a:endParaRPr/>
          </a:p>
        </p:txBody>
      </p:sp>
      <p:sp>
        <p:nvSpPr>
          <p:cNvPr id="16" name="object 16"/>
          <p:cNvSpPr/>
          <p:nvPr/>
        </p:nvSpPr>
        <p:spPr>
          <a:xfrm>
            <a:off x="6470903" y="3354323"/>
            <a:ext cx="0" cy="271780"/>
          </a:xfrm>
          <a:custGeom>
            <a:avLst/>
            <a:gdLst/>
            <a:ahLst/>
            <a:cxnLst/>
            <a:rect l="l" t="t" r="r" b="b"/>
            <a:pathLst>
              <a:path h="271779">
                <a:moveTo>
                  <a:pt x="0" y="0"/>
                </a:moveTo>
                <a:lnTo>
                  <a:pt x="0" y="271271"/>
                </a:lnTo>
              </a:path>
            </a:pathLst>
          </a:custGeom>
          <a:ln w="9144">
            <a:solidFill>
              <a:srgbClr val="000000"/>
            </a:solidFill>
          </a:ln>
        </p:spPr>
        <p:txBody>
          <a:bodyPr wrap="square" lIns="0" tIns="0" rIns="0" bIns="0" rtlCol="0"/>
          <a:lstStyle/>
          <a:p>
            <a:endParaRPr/>
          </a:p>
        </p:txBody>
      </p:sp>
      <p:sp>
        <p:nvSpPr>
          <p:cNvPr id="17" name="object 17"/>
          <p:cNvSpPr/>
          <p:nvPr/>
        </p:nvSpPr>
        <p:spPr>
          <a:xfrm>
            <a:off x="5998464" y="3777996"/>
            <a:ext cx="257810" cy="0"/>
          </a:xfrm>
          <a:custGeom>
            <a:avLst/>
            <a:gdLst/>
            <a:ahLst/>
            <a:cxnLst/>
            <a:rect l="l" t="t" r="r" b="b"/>
            <a:pathLst>
              <a:path w="257810">
                <a:moveTo>
                  <a:pt x="0" y="0"/>
                </a:moveTo>
                <a:lnTo>
                  <a:pt x="257556" y="0"/>
                </a:lnTo>
              </a:path>
            </a:pathLst>
          </a:custGeom>
          <a:ln w="9144">
            <a:solidFill>
              <a:srgbClr val="000000"/>
            </a:solidFill>
          </a:ln>
        </p:spPr>
        <p:txBody>
          <a:bodyPr wrap="square" lIns="0" tIns="0" rIns="0" bIns="0" rtlCol="0"/>
          <a:lstStyle/>
          <a:p>
            <a:endParaRPr/>
          </a:p>
        </p:txBody>
      </p:sp>
      <p:sp>
        <p:nvSpPr>
          <p:cNvPr id="18" name="object 18"/>
          <p:cNvSpPr/>
          <p:nvPr/>
        </p:nvSpPr>
        <p:spPr>
          <a:xfrm>
            <a:off x="6754368" y="3765803"/>
            <a:ext cx="242570" cy="0"/>
          </a:xfrm>
          <a:custGeom>
            <a:avLst/>
            <a:gdLst/>
            <a:ahLst/>
            <a:cxnLst/>
            <a:rect l="l" t="t" r="r" b="b"/>
            <a:pathLst>
              <a:path w="242570">
                <a:moveTo>
                  <a:pt x="0" y="0"/>
                </a:moveTo>
                <a:lnTo>
                  <a:pt x="242315" y="0"/>
                </a:lnTo>
              </a:path>
            </a:pathLst>
          </a:custGeom>
          <a:ln w="9144">
            <a:solidFill>
              <a:srgbClr val="000000"/>
            </a:solidFill>
          </a:ln>
        </p:spPr>
        <p:txBody>
          <a:bodyPr wrap="square" lIns="0" tIns="0" rIns="0" bIns="0" rtlCol="0"/>
          <a:lstStyle/>
          <a:p>
            <a:endParaRPr/>
          </a:p>
        </p:txBody>
      </p:sp>
      <p:sp>
        <p:nvSpPr>
          <p:cNvPr id="19" name="object 19"/>
          <p:cNvSpPr/>
          <p:nvPr/>
        </p:nvSpPr>
        <p:spPr>
          <a:xfrm>
            <a:off x="6129528" y="3229355"/>
            <a:ext cx="527303" cy="13106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6129528" y="3229355"/>
            <a:ext cx="527685" cy="131445"/>
          </a:xfrm>
          <a:custGeom>
            <a:avLst/>
            <a:gdLst/>
            <a:ahLst/>
            <a:cxnLst/>
            <a:rect l="l" t="t" r="r" b="b"/>
            <a:pathLst>
              <a:path w="527684" h="131445">
                <a:moveTo>
                  <a:pt x="0" y="65532"/>
                </a:moveTo>
                <a:lnTo>
                  <a:pt x="35983" y="32455"/>
                </a:lnTo>
                <a:lnTo>
                  <a:pt x="77200" y="19192"/>
                </a:lnTo>
                <a:lnTo>
                  <a:pt x="130555" y="8946"/>
                </a:lnTo>
                <a:lnTo>
                  <a:pt x="193542" y="2340"/>
                </a:lnTo>
                <a:lnTo>
                  <a:pt x="263651" y="0"/>
                </a:lnTo>
                <a:lnTo>
                  <a:pt x="333761" y="2340"/>
                </a:lnTo>
                <a:lnTo>
                  <a:pt x="396748" y="8946"/>
                </a:lnTo>
                <a:lnTo>
                  <a:pt x="450103" y="19192"/>
                </a:lnTo>
                <a:lnTo>
                  <a:pt x="491320" y="32455"/>
                </a:lnTo>
                <a:lnTo>
                  <a:pt x="527303" y="65532"/>
                </a:lnTo>
                <a:lnTo>
                  <a:pt x="517890" y="82953"/>
                </a:lnTo>
                <a:lnTo>
                  <a:pt x="450103" y="111871"/>
                </a:lnTo>
                <a:lnTo>
                  <a:pt x="396748" y="122117"/>
                </a:lnTo>
                <a:lnTo>
                  <a:pt x="333761" y="128723"/>
                </a:lnTo>
                <a:lnTo>
                  <a:pt x="263651" y="131064"/>
                </a:lnTo>
                <a:lnTo>
                  <a:pt x="193542" y="128723"/>
                </a:lnTo>
                <a:lnTo>
                  <a:pt x="130555" y="122117"/>
                </a:lnTo>
                <a:lnTo>
                  <a:pt x="77200" y="111871"/>
                </a:lnTo>
                <a:lnTo>
                  <a:pt x="35983" y="98608"/>
                </a:lnTo>
                <a:lnTo>
                  <a:pt x="0" y="65532"/>
                </a:lnTo>
                <a:close/>
              </a:path>
            </a:pathLst>
          </a:custGeom>
          <a:ln w="9144">
            <a:solidFill>
              <a:srgbClr val="000000"/>
            </a:solidFill>
          </a:ln>
        </p:spPr>
        <p:txBody>
          <a:bodyPr wrap="square" lIns="0" tIns="0" rIns="0" bIns="0" rtlCol="0"/>
          <a:lstStyle/>
          <a:p>
            <a:endParaRPr/>
          </a:p>
        </p:txBody>
      </p:sp>
      <p:sp>
        <p:nvSpPr>
          <p:cNvPr id="21" name="object 21"/>
          <p:cNvSpPr/>
          <p:nvPr/>
        </p:nvSpPr>
        <p:spPr>
          <a:xfrm>
            <a:off x="6128003" y="3125723"/>
            <a:ext cx="531876" cy="170687"/>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128003" y="3125723"/>
            <a:ext cx="527685" cy="154305"/>
          </a:xfrm>
          <a:custGeom>
            <a:avLst/>
            <a:gdLst/>
            <a:ahLst/>
            <a:cxnLst/>
            <a:rect l="l" t="t" r="r" b="b"/>
            <a:pathLst>
              <a:path w="527684" h="154304">
                <a:moveTo>
                  <a:pt x="0" y="76962"/>
                </a:moveTo>
                <a:lnTo>
                  <a:pt x="35983" y="38100"/>
                </a:lnTo>
                <a:lnTo>
                  <a:pt x="77200" y="22526"/>
                </a:lnTo>
                <a:lnTo>
                  <a:pt x="130555" y="10498"/>
                </a:lnTo>
                <a:lnTo>
                  <a:pt x="193542" y="2746"/>
                </a:lnTo>
                <a:lnTo>
                  <a:pt x="263651" y="0"/>
                </a:lnTo>
                <a:lnTo>
                  <a:pt x="333761" y="2746"/>
                </a:lnTo>
                <a:lnTo>
                  <a:pt x="396748" y="10498"/>
                </a:lnTo>
                <a:lnTo>
                  <a:pt x="450103" y="22526"/>
                </a:lnTo>
                <a:lnTo>
                  <a:pt x="491320" y="38100"/>
                </a:lnTo>
                <a:lnTo>
                  <a:pt x="527303" y="76962"/>
                </a:lnTo>
                <a:lnTo>
                  <a:pt x="517890" y="97435"/>
                </a:lnTo>
                <a:lnTo>
                  <a:pt x="450103" y="131397"/>
                </a:lnTo>
                <a:lnTo>
                  <a:pt x="396748" y="143425"/>
                </a:lnTo>
                <a:lnTo>
                  <a:pt x="333761" y="151177"/>
                </a:lnTo>
                <a:lnTo>
                  <a:pt x="263651" y="153924"/>
                </a:lnTo>
                <a:lnTo>
                  <a:pt x="193542" y="151177"/>
                </a:lnTo>
                <a:lnTo>
                  <a:pt x="130555" y="143425"/>
                </a:lnTo>
                <a:lnTo>
                  <a:pt x="77200" y="131397"/>
                </a:lnTo>
                <a:lnTo>
                  <a:pt x="35983" y="115824"/>
                </a:lnTo>
                <a:lnTo>
                  <a:pt x="0" y="76962"/>
                </a:lnTo>
                <a:close/>
              </a:path>
            </a:pathLst>
          </a:custGeom>
          <a:ln w="9144">
            <a:solidFill>
              <a:srgbClr val="000000"/>
            </a:solidFill>
          </a:ln>
        </p:spPr>
        <p:txBody>
          <a:bodyPr wrap="square" lIns="0" tIns="0" rIns="0" bIns="0" rtlCol="0"/>
          <a:lstStyle/>
          <a:p>
            <a:endParaRPr/>
          </a:p>
        </p:txBody>
      </p:sp>
      <p:sp>
        <p:nvSpPr>
          <p:cNvPr id="23" name="object 23"/>
          <p:cNvSpPr/>
          <p:nvPr/>
        </p:nvSpPr>
        <p:spPr>
          <a:xfrm>
            <a:off x="6233159" y="3165348"/>
            <a:ext cx="299085" cy="71755"/>
          </a:xfrm>
          <a:custGeom>
            <a:avLst/>
            <a:gdLst/>
            <a:ahLst/>
            <a:cxnLst/>
            <a:rect l="l" t="t" r="r" b="b"/>
            <a:pathLst>
              <a:path w="299084" h="71755">
                <a:moveTo>
                  <a:pt x="0" y="71627"/>
                </a:moveTo>
                <a:lnTo>
                  <a:pt x="92455" y="71627"/>
                </a:lnTo>
                <a:lnTo>
                  <a:pt x="185038" y="0"/>
                </a:lnTo>
                <a:lnTo>
                  <a:pt x="298704" y="0"/>
                </a:lnTo>
              </a:path>
            </a:pathLst>
          </a:custGeom>
          <a:ln w="12192">
            <a:solidFill>
              <a:srgbClr val="000000"/>
            </a:solidFill>
          </a:ln>
        </p:spPr>
        <p:txBody>
          <a:bodyPr wrap="square" lIns="0" tIns="0" rIns="0" bIns="0" rtlCol="0"/>
          <a:lstStyle/>
          <a:p>
            <a:endParaRPr/>
          </a:p>
        </p:txBody>
      </p:sp>
      <p:sp>
        <p:nvSpPr>
          <p:cNvPr id="24" name="object 24"/>
          <p:cNvSpPr/>
          <p:nvPr/>
        </p:nvSpPr>
        <p:spPr>
          <a:xfrm>
            <a:off x="6246876" y="3165348"/>
            <a:ext cx="271780" cy="71755"/>
          </a:xfrm>
          <a:custGeom>
            <a:avLst/>
            <a:gdLst/>
            <a:ahLst/>
            <a:cxnLst/>
            <a:rect l="l" t="t" r="r" b="b"/>
            <a:pathLst>
              <a:path w="271779" h="71755">
                <a:moveTo>
                  <a:pt x="0" y="0"/>
                </a:moveTo>
                <a:lnTo>
                  <a:pt x="92328" y="0"/>
                </a:lnTo>
                <a:lnTo>
                  <a:pt x="184658" y="71627"/>
                </a:lnTo>
                <a:lnTo>
                  <a:pt x="271272" y="71627"/>
                </a:lnTo>
              </a:path>
            </a:pathLst>
          </a:custGeom>
          <a:ln w="12192">
            <a:solidFill>
              <a:srgbClr val="000000"/>
            </a:solidFill>
          </a:ln>
        </p:spPr>
        <p:txBody>
          <a:bodyPr wrap="square" lIns="0" tIns="0" rIns="0" bIns="0" rtlCol="0"/>
          <a:lstStyle/>
          <a:p>
            <a:endParaRPr/>
          </a:p>
        </p:txBody>
      </p:sp>
      <p:sp>
        <p:nvSpPr>
          <p:cNvPr id="25" name="object 25"/>
          <p:cNvSpPr/>
          <p:nvPr/>
        </p:nvSpPr>
        <p:spPr>
          <a:xfrm>
            <a:off x="6129528" y="3197351"/>
            <a:ext cx="0" cy="104139"/>
          </a:xfrm>
          <a:custGeom>
            <a:avLst/>
            <a:gdLst/>
            <a:ahLst/>
            <a:cxnLst/>
            <a:rect l="l" t="t" r="r" b="b"/>
            <a:pathLst>
              <a:path h="104139">
                <a:moveTo>
                  <a:pt x="0" y="0"/>
                </a:moveTo>
                <a:lnTo>
                  <a:pt x="0" y="103632"/>
                </a:lnTo>
              </a:path>
            </a:pathLst>
          </a:custGeom>
          <a:ln w="9144">
            <a:solidFill>
              <a:srgbClr val="000000"/>
            </a:solidFill>
          </a:ln>
        </p:spPr>
        <p:txBody>
          <a:bodyPr wrap="square" lIns="0" tIns="0" rIns="0" bIns="0" rtlCol="0"/>
          <a:lstStyle/>
          <a:p>
            <a:endParaRPr/>
          </a:p>
        </p:txBody>
      </p:sp>
      <p:sp>
        <p:nvSpPr>
          <p:cNvPr id="26" name="object 26"/>
          <p:cNvSpPr/>
          <p:nvPr/>
        </p:nvSpPr>
        <p:spPr>
          <a:xfrm>
            <a:off x="6655307" y="3201923"/>
            <a:ext cx="0" cy="102235"/>
          </a:xfrm>
          <a:custGeom>
            <a:avLst/>
            <a:gdLst/>
            <a:ahLst/>
            <a:cxnLst/>
            <a:rect l="l" t="t" r="r" b="b"/>
            <a:pathLst>
              <a:path h="102235">
                <a:moveTo>
                  <a:pt x="0" y="0"/>
                </a:moveTo>
                <a:lnTo>
                  <a:pt x="0" y="102108"/>
                </a:lnTo>
              </a:path>
            </a:pathLst>
          </a:custGeom>
          <a:ln w="9144">
            <a:solidFill>
              <a:srgbClr val="000000"/>
            </a:solidFill>
          </a:ln>
        </p:spPr>
        <p:txBody>
          <a:bodyPr wrap="square" lIns="0" tIns="0" rIns="0" bIns="0" rtlCol="0"/>
          <a:lstStyle/>
          <a:p>
            <a:endParaRPr/>
          </a:p>
        </p:txBody>
      </p:sp>
      <p:sp>
        <p:nvSpPr>
          <p:cNvPr id="27" name="object 27"/>
          <p:cNvSpPr/>
          <p:nvPr/>
        </p:nvSpPr>
        <p:spPr>
          <a:xfrm>
            <a:off x="6228588" y="3733800"/>
            <a:ext cx="528828" cy="137160"/>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6228588" y="3733800"/>
            <a:ext cx="528955" cy="137160"/>
          </a:xfrm>
          <a:custGeom>
            <a:avLst/>
            <a:gdLst/>
            <a:ahLst/>
            <a:cxnLst/>
            <a:rect l="l" t="t" r="r" b="b"/>
            <a:pathLst>
              <a:path w="528954" h="137160">
                <a:moveTo>
                  <a:pt x="0" y="68580"/>
                </a:moveTo>
                <a:lnTo>
                  <a:pt x="36096" y="33979"/>
                </a:lnTo>
                <a:lnTo>
                  <a:pt x="77438" y="20097"/>
                </a:lnTo>
                <a:lnTo>
                  <a:pt x="130951" y="9369"/>
                </a:lnTo>
                <a:lnTo>
                  <a:pt x="194115" y="2451"/>
                </a:lnTo>
                <a:lnTo>
                  <a:pt x="264413" y="0"/>
                </a:lnTo>
                <a:lnTo>
                  <a:pt x="334712" y="2451"/>
                </a:lnTo>
                <a:lnTo>
                  <a:pt x="397876" y="9369"/>
                </a:lnTo>
                <a:lnTo>
                  <a:pt x="451389" y="20097"/>
                </a:lnTo>
                <a:lnTo>
                  <a:pt x="492731" y="33979"/>
                </a:lnTo>
                <a:lnTo>
                  <a:pt x="528828" y="68580"/>
                </a:lnTo>
                <a:lnTo>
                  <a:pt x="519384" y="86800"/>
                </a:lnTo>
                <a:lnTo>
                  <a:pt x="451389" y="117062"/>
                </a:lnTo>
                <a:lnTo>
                  <a:pt x="397876" y="127790"/>
                </a:lnTo>
                <a:lnTo>
                  <a:pt x="334712" y="134708"/>
                </a:lnTo>
                <a:lnTo>
                  <a:pt x="264413" y="137160"/>
                </a:lnTo>
                <a:lnTo>
                  <a:pt x="194115" y="134708"/>
                </a:lnTo>
                <a:lnTo>
                  <a:pt x="130951" y="127790"/>
                </a:lnTo>
                <a:lnTo>
                  <a:pt x="77438" y="117062"/>
                </a:lnTo>
                <a:lnTo>
                  <a:pt x="36096" y="103180"/>
                </a:lnTo>
                <a:lnTo>
                  <a:pt x="0" y="68580"/>
                </a:lnTo>
                <a:close/>
              </a:path>
            </a:pathLst>
          </a:custGeom>
          <a:ln w="9143">
            <a:solidFill>
              <a:srgbClr val="000000"/>
            </a:solidFill>
          </a:ln>
        </p:spPr>
        <p:txBody>
          <a:bodyPr wrap="square" lIns="0" tIns="0" rIns="0" bIns="0" rtlCol="0"/>
          <a:lstStyle/>
          <a:p>
            <a:endParaRPr/>
          </a:p>
        </p:txBody>
      </p:sp>
      <p:sp>
        <p:nvSpPr>
          <p:cNvPr id="29" name="object 29"/>
          <p:cNvSpPr/>
          <p:nvPr/>
        </p:nvSpPr>
        <p:spPr>
          <a:xfrm>
            <a:off x="6225540" y="3625596"/>
            <a:ext cx="533400" cy="178308"/>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6225540" y="3625596"/>
            <a:ext cx="530860" cy="160020"/>
          </a:xfrm>
          <a:custGeom>
            <a:avLst/>
            <a:gdLst/>
            <a:ahLst/>
            <a:cxnLst/>
            <a:rect l="l" t="t" r="r" b="b"/>
            <a:pathLst>
              <a:path w="530859" h="160020">
                <a:moveTo>
                  <a:pt x="0" y="80009"/>
                </a:moveTo>
                <a:lnTo>
                  <a:pt x="36209" y="39623"/>
                </a:lnTo>
                <a:lnTo>
                  <a:pt x="77676" y="23431"/>
                </a:lnTo>
                <a:lnTo>
                  <a:pt x="131346" y="10921"/>
                </a:lnTo>
                <a:lnTo>
                  <a:pt x="194689" y="2857"/>
                </a:lnTo>
                <a:lnTo>
                  <a:pt x="265175" y="0"/>
                </a:lnTo>
                <a:lnTo>
                  <a:pt x="335662" y="2857"/>
                </a:lnTo>
                <a:lnTo>
                  <a:pt x="399005" y="10921"/>
                </a:lnTo>
                <a:lnTo>
                  <a:pt x="452675" y="23431"/>
                </a:lnTo>
                <a:lnTo>
                  <a:pt x="494142" y="39623"/>
                </a:lnTo>
                <a:lnTo>
                  <a:pt x="530352" y="80009"/>
                </a:lnTo>
                <a:lnTo>
                  <a:pt x="520878" y="101282"/>
                </a:lnTo>
                <a:lnTo>
                  <a:pt x="452675" y="136588"/>
                </a:lnTo>
                <a:lnTo>
                  <a:pt x="399005" y="149098"/>
                </a:lnTo>
                <a:lnTo>
                  <a:pt x="335662" y="157162"/>
                </a:lnTo>
                <a:lnTo>
                  <a:pt x="265175" y="160019"/>
                </a:lnTo>
                <a:lnTo>
                  <a:pt x="194689" y="157162"/>
                </a:lnTo>
                <a:lnTo>
                  <a:pt x="131346" y="149098"/>
                </a:lnTo>
                <a:lnTo>
                  <a:pt x="77676" y="136588"/>
                </a:lnTo>
                <a:lnTo>
                  <a:pt x="36209" y="120395"/>
                </a:lnTo>
                <a:lnTo>
                  <a:pt x="0" y="80009"/>
                </a:lnTo>
                <a:close/>
              </a:path>
            </a:pathLst>
          </a:custGeom>
          <a:ln w="9143">
            <a:solidFill>
              <a:srgbClr val="000000"/>
            </a:solidFill>
          </a:ln>
        </p:spPr>
        <p:txBody>
          <a:bodyPr wrap="square" lIns="0" tIns="0" rIns="0" bIns="0" rtlCol="0"/>
          <a:lstStyle/>
          <a:p>
            <a:endParaRPr/>
          </a:p>
        </p:txBody>
      </p:sp>
      <p:sp>
        <p:nvSpPr>
          <p:cNvPr id="31" name="object 31"/>
          <p:cNvSpPr/>
          <p:nvPr/>
        </p:nvSpPr>
        <p:spPr>
          <a:xfrm>
            <a:off x="6332220" y="3666744"/>
            <a:ext cx="299085" cy="74930"/>
          </a:xfrm>
          <a:custGeom>
            <a:avLst/>
            <a:gdLst/>
            <a:ahLst/>
            <a:cxnLst/>
            <a:rect l="l" t="t" r="r" b="b"/>
            <a:pathLst>
              <a:path w="299084" h="74929">
                <a:moveTo>
                  <a:pt x="0" y="74675"/>
                </a:moveTo>
                <a:lnTo>
                  <a:pt x="92455" y="74675"/>
                </a:lnTo>
                <a:lnTo>
                  <a:pt x="185038" y="0"/>
                </a:lnTo>
                <a:lnTo>
                  <a:pt x="298703" y="0"/>
                </a:lnTo>
              </a:path>
            </a:pathLst>
          </a:custGeom>
          <a:ln w="12192">
            <a:solidFill>
              <a:srgbClr val="000000"/>
            </a:solidFill>
          </a:ln>
        </p:spPr>
        <p:txBody>
          <a:bodyPr wrap="square" lIns="0" tIns="0" rIns="0" bIns="0" rtlCol="0"/>
          <a:lstStyle/>
          <a:p>
            <a:endParaRPr/>
          </a:p>
        </p:txBody>
      </p:sp>
      <p:sp>
        <p:nvSpPr>
          <p:cNvPr id="32" name="object 32"/>
          <p:cNvSpPr/>
          <p:nvPr/>
        </p:nvSpPr>
        <p:spPr>
          <a:xfrm>
            <a:off x="6345935" y="3666744"/>
            <a:ext cx="273050" cy="74930"/>
          </a:xfrm>
          <a:custGeom>
            <a:avLst/>
            <a:gdLst/>
            <a:ahLst/>
            <a:cxnLst/>
            <a:rect l="l" t="t" r="r" b="b"/>
            <a:pathLst>
              <a:path w="273050" h="74929">
                <a:moveTo>
                  <a:pt x="0" y="0"/>
                </a:moveTo>
                <a:lnTo>
                  <a:pt x="92837" y="0"/>
                </a:lnTo>
                <a:lnTo>
                  <a:pt x="185673" y="74675"/>
                </a:lnTo>
                <a:lnTo>
                  <a:pt x="272795" y="74675"/>
                </a:lnTo>
              </a:path>
            </a:pathLst>
          </a:custGeom>
          <a:ln w="12191">
            <a:solidFill>
              <a:srgbClr val="000000"/>
            </a:solidFill>
          </a:ln>
        </p:spPr>
        <p:txBody>
          <a:bodyPr wrap="square" lIns="0" tIns="0" rIns="0" bIns="0" rtlCol="0"/>
          <a:lstStyle/>
          <a:p>
            <a:endParaRPr/>
          </a:p>
        </p:txBody>
      </p:sp>
      <p:sp>
        <p:nvSpPr>
          <p:cNvPr id="33" name="object 33"/>
          <p:cNvSpPr/>
          <p:nvPr/>
        </p:nvSpPr>
        <p:spPr>
          <a:xfrm>
            <a:off x="6228588" y="3700271"/>
            <a:ext cx="0" cy="108585"/>
          </a:xfrm>
          <a:custGeom>
            <a:avLst/>
            <a:gdLst/>
            <a:ahLst/>
            <a:cxnLst/>
            <a:rect l="l" t="t" r="r" b="b"/>
            <a:pathLst>
              <a:path h="108585">
                <a:moveTo>
                  <a:pt x="0" y="0"/>
                </a:moveTo>
                <a:lnTo>
                  <a:pt x="0" y="108203"/>
                </a:lnTo>
              </a:path>
            </a:pathLst>
          </a:custGeom>
          <a:ln w="9144">
            <a:solidFill>
              <a:srgbClr val="000000"/>
            </a:solidFill>
          </a:ln>
        </p:spPr>
        <p:txBody>
          <a:bodyPr wrap="square" lIns="0" tIns="0" rIns="0" bIns="0" rtlCol="0"/>
          <a:lstStyle/>
          <a:p>
            <a:endParaRPr/>
          </a:p>
        </p:txBody>
      </p:sp>
      <p:sp>
        <p:nvSpPr>
          <p:cNvPr id="34" name="object 34"/>
          <p:cNvSpPr/>
          <p:nvPr/>
        </p:nvSpPr>
        <p:spPr>
          <a:xfrm>
            <a:off x="6755892" y="3706367"/>
            <a:ext cx="0" cy="105410"/>
          </a:xfrm>
          <a:custGeom>
            <a:avLst/>
            <a:gdLst/>
            <a:ahLst/>
            <a:cxnLst/>
            <a:rect l="l" t="t" r="r" b="b"/>
            <a:pathLst>
              <a:path h="105410">
                <a:moveTo>
                  <a:pt x="0" y="0"/>
                </a:moveTo>
                <a:lnTo>
                  <a:pt x="0" y="105155"/>
                </a:lnTo>
              </a:path>
            </a:pathLst>
          </a:custGeom>
          <a:ln w="9144">
            <a:solidFill>
              <a:srgbClr val="000000"/>
            </a:solidFill>
          </a:ln>
        </p:spPr>
        <p:txBody>
          <a:bodyPr wrap="square" lIns="0" tIns="0" rIns="0" bIns="0" rtlCol="0"/>
          <a:lstStyle/>
          <a:p>
            <a:endParaRPr/>
          </a:p>
        </p:txBody>
      </p:sp>
      <p:sp>
        <p:nvSpPr>
          <p:cNvPr id="35" name="object 35"/>
          <p:cNvSpPr/>
          <p:nvPr/>
        </p:nvSpPr>
        <p:spPr>
          <a:xfrm>
            <a:off x="5468111" y="3364991"/>
            <a:ext cx="527303" cy="132587"/>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5468111" y="3364991"/>
            <a:ext cx="527685" cy="132715"/>
          </a:xfrm>
          <a:custGeom>
            <a:avLst/>
            <a:gdLst/>
            <a:ahLst/>
            <a:cxnLst/>
            <a:rect l="l" t="t" r="r" b="b"/>
            <a:pathLst>
              <a:path w="527685" h="132714">
                <a:moveTo>
                  <a:pt x="0" y="66294"/>
                </a:moveTo>
                <a:lnTo>
                  <a:pt x="35983" y="32850"/>
                </a:lnTo>
                <a:lnTo>
                  <a:pt x="77200" y="19431"/>
                </a:lnTo>
                <a:lnTo>
                  <a:pt x="130555" y="9059"/>
                </a:lnTo>
                <a:lnTo>
                  <a:pt x="193542" y="2370"/>
                </a:lnTo>
                <a:lnTo>
                  <a:pt x="263651" y="0"/>
                </a:lnTo>
                <a:lnTo>
                  <a:pt x="333761" y="2370"/>
                </a:lnTo>
                <a:lnTo>
                  <a:pt x="396748" y="9059"/>
                </a:lnTo>
                <a:lnTo>
                  <a:pt x="450103" y="19431"/>
                </a:lnTo>
                <a:lnTo>
                  <a:pt x="491320" y="32850"/>
                </a:lnTo>
                <a:lnTo>
                  <a:pt x="527303" y="66294"/>
                </a:lnTo>
                <a:lnTo>
                  <a:pt x="517890" y="83904"/>
                </a:lnTo>
                <a:lnTo>
                  <a:pt x="450103" y="113157"/>
                </a:lnTo>
                <a:lnTo>
                  <a:pt x="396748" y="123528"/>
                </a:lnTo>
                <a:lnTo>
                  <a:pt x="333761" y="130217"/>
                </a:lnTo>
                <a:lnTo>
                  <a:pt x="263651" y="132587"/>
                </a:lnTo>
                <a:lnTo>
                  <a:pt x="193542" y="130217"/>
                </a:lnTo>
                <a:lnTo>
                  <a:pt x="130555" y="123528"/>
                </a:lnTo>
                <a:lnTo>
                  <a:pt x="77200" y="113157"/>
                </a:lnTo>
                <a:lnTo>
                  <a:pt x="35983" y="99737"/>
                </a:lnTo>
                <a:lnTo>
                  <a:pt x="0" y="66294"/>
                </a:lnTo>
                <a:close/>
              </a:path>
            </a:pathLst>
          </a:custGeom>
          <a:ln w="9144">
            <a:solidFill>
              <a:srgbClr val="000000"/>
            </a:solidFill>
          </a:ln>
        </p:spPr>
        <p:txBody>
          <a:bodyPr wrap="square" lIns="0" tIns="0" rIns="0" bIns="0" rtlCol="0"/>
          <a:lstStyle/>
          <a:p>
            <a:endParaRPr/>
          </a:p>
        </p:txBody>
      </p:sp>
      <p:sp>
        <p:nvSpPr>
          <p:cNvPr id="37" name="object 37"/>
          <p:cNvSpPr/>
          <p:nvPr/>
        </p:nvSpPr>
        <p:spPr>
          <a:xfrm>
            <a:off x="5465064" y="3261359"/>
            <a:ext cx="531876" cy="170687"/>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5465064" y="3261359"/>
            <a:ext cx="528955" cy="154305"/>
          </a:xfrm>
          <a:custGeom>
            <a:avLst/>
            <a:gdLst/>
            <a:ahLst/>
            <a:cxnLst/>
            <a:rect l="l" t="t" r="r" b="b"/>
            <a:pathLst>
              <a:path w="528954" h="154304">
                <a:moveTo>
                  <a:pt x="0" y="76962"/>
                </a:moveTo>
                <a:lnTo>
                  <a:pt x="36096" y="38100"/>
                </a:lnTo>
                <a:lnTo>
                  <a:pt x="77438" y="22526"/>
                </a:lnTo>
                <a:lnTo>
                  <a:pt x="130951" y="10498"/>
                </a:lnTo>
                <a:lnTo>
                  <a:pt x="194115" y="2746"/>
                </a:lnTo>
                <a:lnTo>
                  <a:pt x="264413" y="0"/>
                </a:lnTo>
                <a:lnTo>
                  <a:pt x="334712" y="2746"/>
                </a:lnTo>
                <a:lnTo>
                  <a:pt x="397876" y="10498"/>
                </a:lnTo>
                <a:lnTo>
                  <a:pt x="451389" y="22526"/>
                </a:lnTo>
                <a:lnTo>
                  <a:pt x="492731" y="38100"/>
                </a:lnTo>
                <a:lnTo>
                  <a:pt x="528827" y="76962"/>
                </a:lnTo>
                <a:lnTo>
                  <a:pt x="519384" y="97435"/>
                </a:lnTo>
                <a:lnTo>
                  <a:pt x="451389" y="131397"/>
                </a:lnTo>
                <a:lnTo>
                  <a:pt x="397876" y="143425"/>
                </a:lnTo>
                <a:lnTo>
                  <a:pt x="334712" y="151177"/>
                </a:lnTo>
                <a:lnTo>
                  <a:pt x="264413" y="153924"/>
                </a:lnTo>
                <a:lnTo>
                  <a:pt x="194115" y="151177"/>
                </a:lnTo>
                <a:lnTo>
                  <a:pt x="130951" y="143425"/>
                </a:lnTo>
                <a:lnTo>
                  <a:pt x="77438" y="131397"/>
                </a:lnTo>
                <a:lnTo>
                  <a:pt x="36096" y="115824"/>
                </a:lnTo>
                <a:lnTo>
                  <a:pt x="0" y="76962"/>
                </a:lnTo>
                <a:close/>
              </a:path>
            </a:pathLst>
          </a:custGeom>
          <a:ln w="9144">
            <a:solidFill>
              <a:srgbClr val="000000"/>
            </a:solidFill>
          </a:ln>
        </p:spPr>
        <p:txBody>
          <a:bodyPr wrap="square" lIns="0" tIns="0" rIns="0" bIns="0" rtlCol="0"/>
          <a:lstStyle/>
          <a:p>
            <a:endParaRPr/>
          </a:p>
        </p:txBody>
      </p:sp>
      <p:sp>
        <p:nvSpPr>
          <p:cNvPr id="39" name="object 39"/>
          <p:cNvSpPr/>
          <p:nvPr/>
        </p:nvSpPr>
        <p:spPr>
          <a:xfrm>
            <a:off x="5571744" y="3300984"/>
            <a:ext cx="299085" cy="71755"/>
          </a:xfrm>
          <a:custGeom>
            <a:avLst/>
            <a:gdLst/>
            <a:ahLst/>
            <a:cxnLst/>
            <a:rect l="l" t="t" r="r" b="b"/>
            <a:pathLst>
              <a:path w="299085" h="71754">
                <a:moveTo>
                  <a:pt x="0" y="71627"/>
                </a:moveTo>
                <a:lnTo>
                  <a:pt x="92455" y="71627"/>
                </a:lnTo>
                <a:lnTo>
                  <a:pt x="185038" y="0"/>
                </a:lnTo>
                <a:lnTo>
                  <a:pt x="298703" y="0"/>
                </a:lnTo>
              </a:path>
            </a:pathLst>
          </a:custGeom>
          <a:ln w="12192">
            <a:solidFill>
              <a:srgbClr val="000000"/>
            </a:solidFill>
          </a:ln>
        </p:spPr>
        <p:txBody>
          <a:bodyPr wrap="square" lIns="0" tIns="0" rIns="0" bIns="0" rtlCol="0"/>
          <a:lstStyle/>
          <a:p>
            <a:endParaRPr/>
          </a:p>
        </p:txBody>
      </p:sp>
      <p:sp>
        <p:nvSpPr>
          <p:cNvPr id="40" name="object 40"/>
          <p:cNvSpPr/>
          <p:nvPr/>
        </p:nvSpPr>
        <p:spPr>
          <a:xfrm>
            <a:off x="5585459" y="3300984"/>
            <a:ext cx="271780" cy="71755"/>
          </a:xfrm>
          <a:custGeom>
            <a:avLst/>
            <a:gdLst/>
            <a:ahLst/>
            <a:cxnLst/>
            <a:rect l="l" t="t" r="r" b="b"/>
            <a:pathLst>
              <a:path w="271779" h="71754">
                <a:moveTo>
                  <a:pt x="0" y="0"/>
                </a:moveTo>
                <a:lnTo>
                  <a:pt x="92328" y="0"/>
                </a:lnTo>
                <a:lnTo>
                  <a:pt x="184657" y="71627"/>
                </a:lnTo>
                <a:lnTo>
                  <a:pt x="271272" y="71627"/>
                </a:lnTo>
              </a:path>
            </a:pathLst>
          </a:custGeom>
          <a:ln w="12192">
            <a:solidFill>
              <a:srgbClr val="000000"/>
            </a:solidFill>
          </a:ln>
        </p:spPr>
        <p:txBody>
          <a:bodyPr wrap="square" lIns="0" tIns="0" rIns="0" bIns="0" rtlCol="0"/>
          <a:lstStyle/>
          <a:p>
            <a:endParaRPr/>
          </a:p>
        </p:txBody>
      </p:sp>
      <p:sp>
        <p:nvSpPr>
          <p:cNvPr id="41" name="object 41"/>
          <p:cNvSpPr/>
          <p:nvPr/>
        </p:nvSpPr>
        <p:spPr>
          <a:xfrm>
            <a:off x="5468111" y="3332988"/>
            <a:ext cx="0" cy="105410"/>
          </a:xfrm>
          <a:custGeom>
            <a:avLst/>
            <a:gdLst/>
            <a:ahLst/>
            <a:cxnLst/>
            <a:rect l="l" t="t" r="r" b="b"/>
            <a:pathLst>
              <a:path h="105410">
                <a:moveTo>
                  <a:pt x="0" y="0"/>
                </a:moveTo>
                <a:lnTo>
                  <a:pt x="0" y="105156"/>
                </a:lnTo>
              </a:path>
            </a:pathLst>
          </a:custGeom>
          <a:ln w="9144">
            <a:solidFill>
              <a:srgbClr val="000000"/>
            </a:solidFill>
          </a:ln>
        </p:spPr>
        <p:txBody>
          <a:bodyPr wrap="square" lIns="0" tIns="0" rIns="0" bIns="0" rtlCol="0"/>
          <a:lstStyle/>
          <a:p>
            <a:endParaRPr/>
          </a:p>
        </p:txBody>
      </p:sp>
      <p:sp>
        <p:nvSpPr>
          <p:cNvPr id="42" name="object 42"/>
          <p:cNvSpPr/>
          <p:nvPr/>
        </p:nvSpPr>
        <p:spPr>
          <a:xfrm>
            <a:off x="5993891" y="3337559"/>
            <a:ext cx="0" cy="102235"/>
          </a:xfrm>
          <a:custGeom>
            <a:avLst/>
            <a:gdLst/>
            <a:ahLst/>
            <a:cxnLst/>
            <a:rect l="l" t="t" r="r" b="b"/>
            <a:pathLst>
              <a:path h="102235">
                <a:moveTo>
                  <a:pt x="0" y="0"/>
                </a:moveTo>
                <a:lnTo>
                  <a:pt x="0" y="102107"/>
                </a:lnTo>
              </a:path>
            </a:pathLst>
          </a:custGeom>
          <a:ln w="9144">
            <a:solidFill>
              <a:srgbClr val="000000"/>
            </a:solidFill>
          </a:ln>
        </p:spPr>
        <p:txBody>
          <a:bodyPr wrap="square" lIns="0" tIns="0" rIns="0" bIns="0" rtlCol="0"/>
          <a:lstStyle/>
          <a:p>
            <a:endParaRPr/>
          </a:p>
        </p:txBody>
      </p:sp>
      <p:sp>
        <p:nvSpPr>
          <p:cNvPr id="43" name="object 43"/>
          <p:cNvSpPr/>
          <p:nvPr/>
        </p:nvSpPr>
        <p:spPr>
          <a:xfrm>
            <a:off x="5481828" y="3729228"/>
            <a:ext cx="528827" cy="131064"/>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5481828" y="3729228"/>
            <a:ext cx="528955" cy="131445"/>
          </a:xfrm>
          <a:custGeom>
            <a:avLst/>
            <a:gdLst/>
            <a:ahLst/>
            <a:cxnLst/>
            <a:rect l="l" t="t" r="r" b="b"/>
            <a:pathLst>
              <a:path w="528954" h="131445">
                <a:moveTo>
                  <a:pt x="0" y="65532"/>
                </a:moveTo>
                <a:lnTo>
                  <a:pt x="36096" y="32455"/>
                </a:lnTo>
                <a:lnTo>
                  <a:pt x="77438" y="19192"/>
                </a:lnTo>
                <a:lnTo>
                  <a:pt x="130951" y="8946"/>
                </a:lnTo>
                <a:lnTo>
                  <a:pt x="194115" y="2340"/>
                </a:lnTo>
                <a:lnTo>
                  <a:pt x="264413" y="0"/>
                </a:lnTo>
                <a:lnTo>
                  <a:pt x="334712" y="2340"/>
                </a:lnTo>
                <a:lnTo>
                  <a:pt x="397876" y="8946"/>
                </a:lnTo>
                <a:lnTo>
                  <a:pt x="451389" y="19192"/>
                </a:lnTo>
                <a:lnTo>
                  <a:pt x="492731" y="32455"/>
                </a:lnTo>
                <a:lnTo>
                  <a:pt x="528827" y="65532"/>
                </a:lnTo>
                <a:lnTo>
                  <a:pt x="519384" y="82953"/>
                </a:lnTo>
                <a:lnTo>
                  <a:pt x="451389" y="111871"/>
                </a:lnTo>
                <a:lnTo>
                  <a:pt x="397876" y="122117"/>
                </a:lnTo>
                <a:lnTo>
                  <a:pt x="334712" y="128723"/>
                </a:lnTo>
                <a:lnTo>
                  <a:pt x="264413" y="131064"/>
                </a:lnTo>
                <a:lnTo>
                  <a:pt x="194115" y="128723"/>
                </a:lnTo>
                <a:lnTo>
                  <a:pt x="130951" y="122117"/>
                </a:lnTo>
                <a:lnTo>
                  <a:pt x="77438" y="111871"/>
                </a:lnTo>
                <a:lnTo>
                  <a:pt x="36096" y="98608"/>
                </a:lnTo>
                <a:lnTo>
                  <a:pt x="0" y="65532"/>
                </a:lnTo>
                <a:close/>
              </a:path>
            </a:pathLst>
          </a:custGeom>
          <a:ln w="9144">
            <a:solidFill>
              <a:srgbClr val="000000"/>
            </a:solidFill>
          </a:ln>
        </p:spPr>
        <p:txBody>
          <a:bodyPr wrap="square" lIns="0" tIns="0" rIns="0" bIns="0" rtlCol="0"/>
          <a:lstStyle/>
          <a:p>
            <a:endParaRPr/>
          </a:p>
        </p:txBody>
      </p:sp>
      <p:sp>
        <p:nvSpPr>
          <p:cNvPr id="45" name="object 45"/>
          <p:cNvSpPr/>
          <p:nvPr/>
        </p:nvSpPr>
        <p:spPr>
          <a:xfrm>
            <a:off x="5480303" y="3625596"/>
            <a:ext cx="533400" cy="170687"/>
          </a:xfrm>
          <a:prstGeom prst="rect">
            <a:avLst/>
          </a:prstGeom>
          <a:blipFill>
            <a:blip r:embed="rId11" cstate="print"/>
            <a:stretch>
              <a:fillRect/>
            </a:stretch>
          </a:blipFill>
        </p:spPr>
        <p:txBody>
          <a:bodyPr wrap="square" lIns="0" tIns="0" rIns="0" bIns="0" rtlCol="0"/>
          <a:lstStyle/>
          <a:p>
            <a:endParaRPr/>
          </a:p>
        </p:txBody>
      </p:sp>
      <p:sp>
        <p:nvSpPr>
          <p:cNvPr id="46" name="object 46"/>
          <p:cNvSpPr/>
          <p:nvPr/>
        </p:nvSpPr>
        <p:spPr>
          <a:xfrm>
            <a:off x="5480303" y="3625596"/>
            <a:ext cx="528955" cy="154305"/>
          </a:xfrm>
          <a:custGeom>
            <a:avLst/>
            <a:gdLst/>
            <a:ahLst/>
            <a:cxnLst/>
            <a:rect l="l" t="t" r="r" b="b"/>
            <a:pathLst>
              <a:path w="528954" h="154304">
                <a:moveTo>
                  <a:pt x="0" y="76961"/>
                </a:moveTo>
                <a:lnTo>
                  <a:pt x="36096" y="38099"/>
                </a:lnTo>
                <a:lnTo>
                  <a:pt x="77438" y="22526"/>
                </a:lnTo>
                <a:lnTo>
                  <a:pt x="130951" y="10498"/>
                </a:lnTo>
                <a:lnTo>
                  <a:pt x="194115" y="2746"/>
                </a:lnTo>
                <a:lnTo>
                  <a:pt x="264413" y="0"/>
                </a:lnTo>
                <a:lnTo>
                  <a:pt x="334712" y="2746"/>
                </a:lnTo>
                <a:lnTo>
                  <a:pt x="397876" y="10498"/>
                </a:lnTo>
                <a:lnTo>
                  <a:pt x="451389" y="22526"/>
                </a:lnTo>
                <a:lnTo>
                  <a:pt x="492731" y="38099"/>
                </a:lnTo>
                <a:lnTo>
                  <a:pt x="528828" y="76961"/>
                </a:lnTo>
                <a:lnTo>
                  <a:pt x="519384" y="97435"/>
                </a:lnTo>
                <a:lnTo>
                  <a:pt x="451389" y="131397"/>
                </a:lnTo>
                <a:lnTo>
                  <a:pt x="397876" y="143425"/>
                </a:lnTo>
                <a:lnTo>
                  <a:pt x="334712" y="151177"/>
                </a:lnTo>
                <a:lnTo>
                  <a:pt x="264413" y="153923"/>
                </a:lnTo>
                <a:lnTo>
                  <a:pt x="194115" y="151177"/>
                </a:lnTo>
                <a:lnTo>
                  <a:pt x="130951" y="143425"/>
                </a:lnTo>
                <a:lnTo>
                  <a:pt x="77438" y="131397"/>
                </a:lnTo>
                <a:lnTo>
                  <a:pt x="36096" y="115823"/>
                </a:lnTo>
                <a:lnTo>
                  <a:pt x="0" y="76961"/>
                </a:lnTo>
                <a:close/>
              </a:path>
            </a:pathLst>
          </a:custGeom>
          <a:ln w="9144">
            <a:solidFill>
              <a:srgbClr val="000000"/>
            </a:solidFill>
          </a:ln>
        </p:spPr>
        <p:txBody>
          <a:bodyPr wrap="square" lIns="0" tIns="0" rIns="0" bIns="0" rtlCol="0"/>
          <a:lstStyle/>
          <a:p>
            <a:endParaRPr/>
          </a:p>
        </p:txBody>
      </p:sp>
      <p:sp>
        <p:nvSpPr>
          <p:cNvPr id="47" name="object 47"/>
          <p:cNvSpPr/>
          <p:nvPr/>
        </p:nvSpPr>
        <p:spPr>
          <a:xfrm>
            <a:off x="5586984" y="3665220"/>
            <a:ext cx="299085" cy="71755"/>
          </a:xfrm>
          <a:custGeom>
            <a:avLst/>
            <a:gdLst/>
            <a:ahLst/>
            <a:cxnLst/>
            <a:rect l="l" t="t" r="r" b="b"/>
            <a:pathLst>
              <a:path w="299085" h="71754">
                <a:moveTo>
                  <a:pt x="0" y="71627"/>
                </a:moveTo>
                <a:lnTo>
                  <a:pt x="92455" y="71627"/>
                </a:lnTo>
                <a:lnTo>
                  <a:pt x="185038" y="0"/>
                </a:lnTo>
                <a:lnTo>
                  <a:pt x="298703" y="0"/>
                </a:lnTo>
              </a:path>
            </a:pathLst>
          </a:custGeom>
          <a:ln w="12192">
            <a:solidFill>
              <a:srgbClr val="000000"/>
            </a:solidFill>
          </a:ln>
        </p:spPr>
        <p:txBody>
          <a:bodyPr wrap="square" lIns="0" tIns="0" rIns="0" bIns="0" rtlCol="0"/>
          <a:lstStyle/>
          <a:p>
            <a:endParaRPr/>
          </a:p>
        </p:txBody>
      </p:sp>
      <p:sp>
        <p:nvSpPr>
          <p:cNvPr id="48" name="object 48"/>
          <p:cNvSpPr/>
          <p:nvPr/>
        </p:nvSpPr>
        <p:spPr>
          <a:xfrm>
            <a:off x="5599176" y="3665220"/>
            <a:ext cx="273050" cy="71755"/>
          </a:xfrm>
          <a:custGeom>
            <a:avLst/>
            <a:gdLst/>
            <a:ahLst/>
            <a:cxnLst/>
            <a:rect l="l" t="t" r="r" b="b"/>
            <a:pathLst>
              <a:path w="273050" h="71754">
                <a:moveTo>
                  <a:pt x="0" y="0"/>
                </a:moveTo>
                <a:lnTo>
                  <a:pt x="92837" y="0"/>
                </a:lnTo>
                <a:lnTo>
                  <a:pt x="185674" y="71627"/>
                </a:lnTo>
                <a:lnTo>
                  <a:pt x="272796" y="71627"/>
                </a:lnTo>
              </a:path>
            </a:pathLst>
          </a:custGeom>
          <a:ln w="12192">
            <a:solidFill>
              <a:srgbClr val="000000"/>
            </a:solidFill>
          </a:ln>
        </p:spPr>
        <p:txBody>
          <a:bodyPr wrap="square" lIns="0" tIns="0" rIns="0" bIns="0" rtlCol="0"/>
          <a:lstStyle/>
          <a:p>
            <a:endParaRPr/>
          </a:p>
        </p:txBody>
      </p:sp>
      <p:sp>
        <p:nvSpPr>
          <p:cNvPr id="49" name="object 49"/>
          <p:cNvSpPr/>
          <p:nvPr/>
        </p:nvSpPr>
        <p:spPr>
          <a:xfrm>
            <a:off x="5481828" y="3697223"/>
            <a:ext cx="0" cy="104139"/>
          </a:xfrm>
          <a:custGeom>
            <a:avLst/>
            <a:gdLst/>
            <a:ahLst/>
            <a:cxnLst/>
            <a:rect l="l" t="t" r="r" b="b"/>
            <a:pathLst>
              <a:path h="104139">
                <a:moveTo>
                  <a:pt x="0" y="0"/>
                </a:moveTo>
                <a:lnTo>
                  <a:pt x="0" y="103631"/>
                </a:lnTo>
              </a:path>
            </a:pathLst>
          </a:custGeom>
          <a:ln w="9144">
            <a:solidFill>
              <a:srgbClr val="000000"/>
            </a:solidFill>
          </a:ln>
        </p:spPr>
        <p:txBody>
          <a:bodyPr wrap="square" lIns="0" tIns="0" rIns="0" bIns="0" rtlCol="0"/>
          <a:lstStyle/>
          <a:p>
            <a:endParaRPr/>
          </a:p>
        </p:txBody>
      </p:sp>
      <p:sp>
        <p:nvSpPr>
          <p:cNvPr id="50" name="object 50"/>
          <p:cNvSpPr/>
          <p:nvPr/>
        </p:nvSpPr>
        <p:spPr>
          <a:xfrm>
            <a:off x="6009132" y="3701796"/>
            <a:ext cx="0" cy="102235"/>
          </a:xfrm>
          <a:custGeom>
            <a:avLst/>
            <a:gdLst/>
            <a:ahLst/>
            <a:cxnLst/>
            <a:rect l="l" t="t" r="r" b="b"/>
            <a:pathLst>
              <a:path h="102235">
                <a:moveTo>
                  <a:pt x="0" y="0"/>
                </a:moveTo>
                <a:lnTo>
                  <a:pt x="0" y="102107"/>
                </a:lnTo>
              </a:path>
            </a:pathLst>
          </a:custGeom>
          <a:ln w="9144">
            <a:solidFill>
              <a:srgbClr val="000000"/>
            </a:solidFill>
          </a:ln>
        </p:spPr>
        <p:txBody>
          <a:bodyPr wrap="square" lIns="0" tIns="0" rIns="0" bIns="0" rtlCol="0"/>
          <a:lstStyle/>
          <a:p>
            <a:endParaRPr/>
          </a:p>
        </p:txBody>
      </p:sp>
      <p:sp>
        <p:nvSpPr>
          <p:cNvPr id="51" name="object 51"/>
          <p:cNvSpPr/>
          <p:nvPr/>
        </p:nvSpPr>
        <p:spPr>
          <a:xfrm>
            <a:off x="7019543" y="3762755"/>
            <a:ext cx="243840" cy="0"/>
          </a:xfrm>
          <a:custGeom>
            <a:avLst/>
            <a:gdLst/>
            <a:ahLst/>
            <a:cxnLst/>
            <a:rect l="l" t="t" r="r" b="b"/>
            <a:pathLst>
              <a:path w="243840">
                <a:moveTo>
                  <a:pt x="0" y="0"/>
                </a:moveTo>
                <a:lnTo>
                  <a:pt x="243839" y="0"/>
                </a:lnTo>
              </a:path>
            </a:pathLst>
          </a:custGeom>
          <a:ln w="9144">
            <a:solidFill>
              <a:srgbClr val="EDEBE0"/>
            </a:solidFill>
            <a:prstDash val="sysDash"/>
          </a:ln>
        </p:spPr>
        <p:txBody>
          <a:bodyPr wrap="square" lIns="0" tIns="0" rIns="0" bIns="0" rtlCol="0"/>
          <a:lstStyle/>
          <a:p>
            <a:endParaRPr/>
          </a:p>
        </p:txBody>
      </p:sp>
      <p:sp>
        <p:nvSpPr>
          <p:cNvPr id="52" name="object 52"/>
          <p:cNvSpPr txBox="1"/>
          <p:nvPr/>
        </p:nvSpPr>
        <p:spPr>
          <a:xfrm>
            <a:off x="6796785" y="3174619"/>
            <a:ext cx="307340" cy="299720"/>
          </a:xfrm>
          <a:prstGeom prst="rect">
            <a:avLst/>
          </a:prstGeom>
        </p:spPr>
        <p:txBody>
          <a:bodyPr vert="horz" wrap="square" lIns="0" tIns="12700" rIns="0" bIns="0" rtlCol="0">
            <a:spAutoFit/>
          </a:bodyPr>
          <a:lstStyle/>
          <a:p>
            <a:pPr marL="12700">
              <a:lnSpc>
                <a:spcPct val="100000"/>
              </a:lnSpc>
              <a:spcBef>
                <a:spcPts val="100"/>
              </a:spcBef>
            </a:pPr>
            <a:r>
              <a:rPr sz="1800" spc="-235" dirty="0">
                <a:latin typeface="Arial"/>
                <a:cs typeface="Arial"/>
              </a:rPr>
              <a:t>ISP</a:t>
            </a:r>
            <a:endParaRPr sz="1800">
              <a:latin typeface="Arial"/>
              <a:cs typeface="Arial"/>
            </a:endParaRPr>
          </a:p>
        </p:txBody>
      </p:sp>
      <p:sp>
        <p:nvSpPr>
          <p:cNvPr id="53" name="object 53"/>
          <p:cNvSpPr/>
          <p:nvPr/>
        </p:nvSpPr>
        <p:spPr>
          <a:xfrm>
            <a:off x="3215639" y="2363723"/>
            <a:ext cx="1414780" cy="0"/>
          </a:xfrm>
          <a:custGeom>
            <a:avLst/>
            <a:gdLst/>
            <a:ahLst/>
            <a:cxnLst/>
            <a:rect l="l" t="t" r="r" b="b"/>
            <a:pathLst>
              <a:path w="1414779">
                <a:moveTo>
                  <a:pt x="0" y="0"/>
                </a:moveTo>
                <a:lnTo>
                  <a:pt x="1414272" y="0"/>
                </a:lnTo>
              </a:path>
            </a:pathLst>
          </a:custGeom>
          <a:ln w="9144">
            <a:solidFill>
              <a:srgbClr val="000000"/>
            </a:solidFill>
          </a:ln>
        </p:spPr>
        <p:txBody>
          <a:bodyPr wrap="square" lIns="0" tIns="0" rIns="0" bIns="0" rtlCol="0"/>
          <a:lstStyle/>
          <a:p>
            <a:endParaRPr/>
          </a:p>
        </p:txBody>
      </p:sp>
      <p:sp>
        <p:nvSpPr>
          <p:cNvPr id="54" name="object 54"/>
          <p:cNvSpPr txBox="1"/>
          <p:nvPr/>
        </p:nvSpPr>
        <p:spPr>
          <a:xfrm>
            <a:off x="6022085" y="1516506"/>
            <a:ext cx="868680" cy="476250"/>
          </a:xfrm>
          <a:prstGeom prst="rect">
            <a:avLst/>
          </a:prstGeom>
        </p:spPr>
        <p:txBody>
          <a:bodyPr vert="horz" wrap="square" lIns="0" tIns="49530" rIns="0" bIns="0" rtlCol="0">
            <a:spAutoFit/>
          </a:bodyPr>
          <a:lstStyle/>
          <a:p>
            <a:pPr marL="12700" marR="5080">
              <a:lnSpc>
                <a:spcPts val="1630"/>
              </a:lnSpc>
              <a:spcBef>
                <a:spcPts val="390"/>
              </a:spcBef>
            </a:pPr>
            <a:r>
              <a:rPr sz="1600" spc="80" dirty="0">
                <a:latin typeface="Arial"/>
                <a:cs typeface="Arial"/>
              </a:rPr>
              <a:t>t</a:t>
            </a:r>
            <a:r>
              <a:rPr sz="1600" spc="-55" dirty="0">
                <a:latin typeface="Arial"/>
                <a:cs typeface="Arial"/>
              </a:rPr>
              <a:t>elephone  </a:t>
            </a:r>
            <a:r>
              <a:rPr sz="1600" spc="-35" dirty="0">
                <a:latin typeface="Arial"/>
                <a:cs typeface="Arial"/>
              </a:rPr>
              <a:t>network</a:t>
            </a:r>
            <a:endParaRPr sz="1600">
              <a:latin typeface="Arial"/>
              <a:cs typeface="Arial"/>
            </a:endParaRPr>
          </a:p>
        </p:txBody>
      </p:sp>
      <p:sp>
        <p:nvSpPr>
          <p:cNvPr id="55" name="object 55"/>
          <p:cNvSpPr/>
          <p:nvPr/>
        </p:nvSpPr>
        <p:spPr>
          <a:xfrm>
            <a:off x="4642103" y="2139695"/>
            <a:ext cx="329184" cy="454151"/>
          </a:xfrm>
          <a:prstGeom prst="rect">
            <a:avLst/>
          </a:prstGeom>
          <a:blipFill>
            <a:blip r:embed="rId12" cstate="print"/>
            <a:stretch>
              <a:fillRect/>
            </a:stretch>
          </a:blipFill>
        </p:spPr>
        <p:txBody>
          <a:bodyPr wrap="square" lIns="0" tIns="0" rIns="0" bIns="0" rtlCol="0"/>
          <a:lstStyle/>
          <a:p>
            <a:endParaRPr/>
          </a:p>
        </p:txBody>
      </p:sp>
      <p:sp>
        <p:nvSpPr>
          <p:cNvPr id="56" name="object 56"/>
          <p:cNvSpPr/>
          <p:nvPr/>
        </p:nvSpPr>
        <p:spPr>
          <a:xfrm>
            <a:off x="4642103" y="2139695"/>
            <a:ext cx="329565" cy="454659"/>
          </a:xfrm>
          <a:custGeom>
            <a:avLst/>
            <a:gdLst/>
            <a:ahLst/>
            <a:cxnLst/>
            <a:rect l="l" t="t" r="r" b="b"/>
            <a:pathLst>
              <a:path w="329564" h="454660">
                <a:moveTo>
                  <a:pt x="0" y="454151"/>
                </a:moveTo>
                <a:lnTo>
                  <a:pt x="3048" y="1142"/>
                </a:lnTo>
                <a:lnTo>
                  <a:pt x="76581" y="0"/>
                </a:lnTo>
                <a:lnTo>
                  <a:pt x="262890" y="122300"/>
                </a:lnTo>
                <a:lnTo>
                  <a:pt x="329184" y="126745"/>
                </a:lnTo>
                <a:lnTo>
                  <a:pt x="329184" y="339470"/>
                </a:lnTo>
                <a:lnTo>
                  <a:pt x="254635" y="339470"/>
                </a:lnTo>
                <a:lnTo>
                  <a:pt x="76581" y="454151"/>
                </a:lnTo>
                <a:lnTo>
                  <a:pt x="0" y="454151"/>
                </a:lnTo>
                <a:close/>
              </a:path>
            </a:pathLst>
          </a:custGeom>
          <a:ln w="9144">
            <a:solidFill>
              <a:srgbClr val="000000"/>
            </a:solidFill>
          </a:ln>
        </p:spPr>
        <p:txBody>
          <a:bodyPr wrap="square" lIns="0" tIns="0" rIns="0" bIns="0" rtlCol="0"/>
          <a:lstStyle/>
          <a:p>
            <a:endParaRPr/>
          </a:p>
        </p:txBody>
      </p:sp>
      <p:sp>
        <p:nvSpPr>
          <p:cNvPr id="57" name="object 57"/>
          <p:cNvSpPr/>
          <p:nvPr/>
        </p:nvSpPr>
        <p:spPr>
          <a:xfrm>
            <a:off x="4643628" y="2074164"/>
            <a:ext cx="367665" cy="407034"/>
          </a:xfrm>
          <a:custGeom>
            <a:avLst/>
            <a:gdLst/>
            <a:ahLst/>
            <a:cxn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4F81BC"/>
          </a:solidFill>
        </p:spPr>
        <p:txBody>
          <a:bodyPr wrap="square" lIns="0" tIns="0" rIns="0" bIns="0" rtlCol="0"/>
          <a:lstStyle/>
          <a:p>
            <a:endParaRPr/>
          </a:p>
        </p:txBody>
      </p:sp>
      <p:sp>
        <p:nvSpPr>
          <p:cNvPr id="58" name="object 58"/>
          <p:cNvSpPr/>
          <p:nvPr/>
        </p:nvSpPr>
        <p:spPr>
          <a:xfrm>
            <a:off x="4643628" y="2074164"/>
            <a:ext cx="367665" cy="407034"/>
          </a:xfrm>
          <a:custGeom>
            <a:avLst/>
            <a:gdLst/>
            <a:ahLst/>
            <a:cxn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ln w="9144">
            <a:solidFill>
              <a:srgbClr val="000000"/>
            </a:solidFill>
          </a:ln>
        </p:spPr>
        <p:txBody>
          <a:bodyPr wrap="square" lIns="0" tIns="0" rIns="0" bIns="0" rtlCol="0"/>
          <a:lstStyle/>
          <a:p>
            <a:endParaRPr/>
          </a:p>
        </p:txBody>
      </p:sp>
      <p:sp>
        <p:nvSpPr>
          <p:cNvPr id="59" name="object 59"/>
          <p:cNvSpPr/>
          <p:nvPr/>
        </p:nvSpPr>
        <p:spPr>
          <a:xfrm>
            <a:off x="4968240" y="2197607"/>
            <a:ext cx="35560" cy="68580"/>
          </a:xfrm>
          <a:custGeom>
            <a:avLst/>
            <a:gdLst/>
            <a:ahLst/>
            <a:cxnLst/>
            <a:rect l="l" t="t" r="r" b="b"/>
            <a:pathLst>
              <a:path w="35560" h="68580">
                <a:moveTo>
                  <a:pt x="35051" y="0"/>
                </a:moveTo>
                <a:lnTo>
                  <a:pt x="0" y="68579"/>
                </a:lnTo>
              </a:path>
            </a:pathLst>
          </a:custGeom>
          <a:ln w="9143">
            <a:solidFill>
              <a:srgbClr val="000000"/>
            </a:solidFill>
          </a:ln>
        </p:spPr>
        <p:txBody>
          <a:bodyPr wrap="square" lIns="0" tIns="0" rIns="0" bIns="0" rtlCol="0"/>
          <a:lstStyle/>
          <a:p>
            <a:endParaRPr/>
          </a:p>
        </p:txBody>
      </p:sp>
      <p:sp>
        <p:nvSpPr>
          <p:cNvPr id="60" name="object 60"/>
          <p:cNvSpPr/>
          <p:nvPr/>
        </p:nvSpPr>
        <p:spPr>
          <a:xfrm>
            <a:off x="4671059" y="2331720"/>
            <a:ext cx="269875" cy="76200"/>
          </a:xfrm>
          <a:custGeom>
            <a:avLst/>
            <a:gdLst/>
            <a:ahLst/>
            <a:cxnLst/>
            <a:rect l="l" t="t" r="r" b="b"/>
            <a:pathLst>
              <a:path w="269875" h="76200">
                <a:moveTo>
                  <a:pt x="193548" y="0"/>
                </a:moveTo>
                <a:lnTo>
                  <a:pt x="193548" y="76200"/>
                </a:lnTo>
                <a:lnTo>
                  <a:pt x="257048" y="44450"/>
                </a:lnTo>
                <a:lnTo>
                  <a:pt x="206248" y="44450"/>
                </a:lnTo>
                <a:lnTo>
                  <a:pt x="206248" y="31750"/>
                </a:lnTo>
                <a:lnTo>
                  <a:pt x="257048" y="31750"/>
                </a:lnTo>
                <a:lnTo>
                  <a:pt x="193548" y="0"/>
                </a:lnTo>
                <a:close/>
              </a:path>
              <a:path w="269875" h="76200">
                <a:moveTo>
                  <a:pt x="193548" y="31750"/>
                </a:moveTo>
                <a:lnTo>
                  <a:pt x="0" y="31750"/>
                </a:lnTo>
                <a:lnTo>
                  <a:pt x="0" y="44450"/>
                </a:lnTo>
                <a:lnTo>
                  <a:pt x="193548" y="44450"/>
                </a:lnTo>
                <a:lnTo>
                  <a:pt x="193548" y="31750"/>
                </a:lnTo>
                <a:close/>
              </a:path>
              <a:path w="269875" h="76200">
                <a:moveTo>
                  <a:pt x="257048" y="31750"/>
                </a:moveTo>
                <a:lnTo>
                  <a:pt x="206248" y="31750"/>
                </a:lnTo>
                <a:lnTo>
                  <a:pt x="206248" y="44450"/>
                </a:lnTo>
                <a:lnTo>
                  <a:pt x="257048" y="44450"/>
                </a:lnTo>
                <a:lnTo>
                  <a:pt x="269748" y="38100"/>
                </a:lnTo>
                <a:lnTo>
                  <a:pt x="257048" y="31750"/>
                </a:lnTo>
                <a:close/>
              </a:path>
            </a:pathLst>
          </a:custGeom>
          <a:solidFill>
            <a:srgbClr val="000000"/>
          </a:solidFill>
        </p:spPr>
        <p:txBody>
          <a:bodyPr wrap="square" lIns="0" tIns="0" rIns="0" bIns="0" rtlCol="0"/>
          <a:lstStyle/>
          <a:p>
            <a:endParaRPr/>
          </a:p>
        </p:txBody>
      </p:sp>
      <p:sp>
        <p:nvSpPr>
          <p:cNvPr id="61" name="object 61"/>
          <p:cNvSpPr/>
          <p:nvPr/>
        </p:nvSpPr>
        <p:spPr>
          <a:xfrm>
            <a:off x="4664964" y="2188210"/>
            <a:ext cx="274320" cy="147320"/>
          </a:xfrm>
          <a:custGeom>
            <a:avLst/>
            <a:gdLst/>
            <a:ahLst/>
            <a:cxnLst/>
            <a:rect l="l" t="t" r="r" b="b"/>
            <a:pathLst>
              <a:path w="274320" h="147319">
                <a:moveTo>
                  <a:pt x="198838" y="110346"/>
                </a:moveTo>
                <a:lnTo>
                  <a:pt x="193294" y="146938"/>
                </a:lnTo>
                <a:lnTo>
                  <a:pt x="274320" y="120650"/>
                </a:lnTo>
                <a:lnTo>
                  <a:pt x="268385" y="116459"/>
                </a:lnTo>
                <a:lnTo>
                  <a:pt x="208025" y="116459"/>
                </a:lnTo>
                <a:lnTo>
                  <a:pt x="198838" y="110346"/>
                </a:lnTo>
                <a:close/>
              </a:path>
              <a:path w="274320" h="147319">
                <a:moveTo>
                  <a:pt x="200946" y="96433"/>
                </a:moveTo>
                <a:lnTo>
                  <a:pt x="198838" y="110346"/>
                </a:lnTo>
                <a:lnTo>
                  <a:pt x="208025" y="116459"/>
                </a:lnTo>
                <a:lnTo>
                  <a:pt x="215011" y="105790"/>
                </a:lnTo>
                <a:lnTo>
                  <a:pt x="200946" y="96433"/>
                </a:lnTo>
                <a:close/>
              </a:path>
              <a:path w="274320" h="147319">
                <a:moveTo>
                  <a:pt x="204724" y="71500"/>
                </a:moveTo>
                <a:lnTo>
                  <a:pt x="200946" y="96433"/>
                </a:lnTo>
                <a:lnTo>
                  <a:pt x="215011" y="105790"/>
                </a:lnTo>
                <a:lnTo>
                  <a:pt x="208025" y="116459"/>
                </a:lnTo>
                <a:lnTo>
                  <a:pt x="268385" y="116459"/>
                </a:lnTo>
                <a:lnTo>
                  <a:pt x="204724" y="71500"/>
                </a:lnTo>
                <a:close/>
              </a:path>
              <a:path w="274320" h="147319">
                <a:moveTo>
                  <a:pt x="50546" y="11684"/>
                </a:moveTo>
                <a:lnTo>
                  <a:pt x="198838" y="110346"/>
                </a:lnTo>
                <a:lnTo>
                  <a:pt x="200946" y="96433"/>
                </a:lnTo>
                <a:lnTo>
                  <a:pt x="75092" y="12700"/>
                </a:lnTo>
                <a:lnTo>
                  <a:pt x="53975" y="12700"/>
                </a:lnTo>
                <a:lnTo>
                  <a:pt x="50546" y="11684"/>
                </a:lnTo>
                <a:close/>
              </a:path>
              <a:path w="274320" h="147319">
                <a:moveTo>
                  <a:pt x="55245" y="0"/>
                </a:moveTo>
                <a:lnTo>
                  <a:pt x="0" y="0"/>
                </a:lnTo>
                <a:lnTo>
                  <a:pt x="0" y="12700"/>
                </a:lnTo>
                <a:lnTo>
                  <a:pt x="52073" y="12700"/>
                </a:lnTo>
                <a:lnTo>
                  <a:pt x="50546" y="11684"/>
                </a:lnTo>
                <a:lnTo>
                  <a:pt x="73565" y="11684"/>
                </a:lnTo>
                <a:lnTo>
                  <a:pt x="57531" y="1015"/>
                </a:lnTo>
                <a:lnTo>
                  <a:pt x="56514" y="380"/>
                </a:lnTo>
                <a:lnTo>
                  <a:pt x="55245" y="0"/>
                </a:lnTo>
                <a:close/>
              </a:path>
              <a:path w="274320" h="147319">
                <a:moveTo>
                  <a:pt x="73565" y="11684"/>
                </a:moveTo>
                <a:lnTo>
                  <a:pt x="50546" y="11684"/>
                </a:lnTo>
                <a:lnTo>
                  <a:pt x="53975" y="12700"/>
                </a:lnTo>
                <a:lnTo>
                  <a:pt x="75092" y="12700"/>
                </a:lnTo>
                <a:lnTo>
                  <a:pt x="73565" y="11684"/>
                </a:lnTo>
                <a:close/>
              </a:path>
            </a:pathLst>
          </a:custGeom>
          <a:solidFill>
            <a:srgbClr val="000000"/>
          </a:solidFill>
        </p:spPr>
        <p:txBody>
          <a:bodyPr wrap="square" lIns="0" tIns="0" rIns="0" bIns="0" rtlCol="0"/>
          <a:lstStyle/>
          <a:p>
            <a:endParaRPr/>
          </a:p>
        </p:txBody>
      </p:sp>
      <p:sp>
        <p:nvSpPr>
          <p:cNvPr id="62" name="object 62"/>
          <p:cNvSpPr/>
          <p:nvPr/>
        </p:nvSpPr>
        <p:spPr>
          <a:xfrm>
            <a:off x="4664964" y="2403220"/>
            <a:ext cx="274320" cy="148590"/>
          </a:xfrm>
          <a:custGeom>
            <a:avLst/>
            <a:gdLst/>
            <a:ahLst/>
            <a:cxnLst/>
            <a:rect l="l" t="t" r="r" b="b"/>
            <a:pathLst>
              <a:path w="274320" h="148589">
                <a:moveTo>
                  <a:pt x="52113" y="135508"/>
                </a:moveTo>
                <a:lnTo>
                  <a:pt x="0" y="135508"/>
                </a:lnTo>
                <a:lnTo>
                  <a:pt x="0" y="148208"/>
                </a:lnTo>
                <a:lnTo>
                  <a:pt x="55245" y="148208"/>
                </a:lnTo>
                <a:lnTo>
                  <a:pt x="56514" y="147827"/>
                </a:lnTo>
                <a:lnTo>
                  <a:pt x="57531" y="147065"/>
                </a:lnTo>
                <a:lnTo>
                  <a:pt x="72990" y="136651"/>
                </a:lnTo>
                <a:lnTo>
                  <a:pt x="50419" y="136651"/>
                </a:lnTo>
                <a:lnTo>
                  <a:pt x="52113" y="135508"/>
                </a:lnTo>
                <a:close/>
              </a:path>
              <a:path w="274320" h="148589">
                <a:moveTo>
                  <a:pt x="198781" y="36587"/>
                </a:moveTo>
                <a:lnTo>
                  <a:pt x="50419" y="136651"/>
                </a:lnTo>
                <a:lnTo>
                  <a:pt x="53975" y="135508"/>
                </a:lnTo>
                <a:lnTo>
                  <a:pt x="74686" y="135508"/>
                </a:lnTo>
                <a:lnTo>
                  <a:pt x="200912" y="50476"/>
                </a:lnTo>
                <a:lnTo>
                  <a:pt x="198781" y="36587"/>
                </a:lnTo>
                <a:close/>
              </a:path>
              <a:path w="274320" h="148589">
                <a:moveTo>
                  <a:pt x="74686" y="135508"/>
                </a:moveTo>
                <a:lnTo>
                  <a:pt x="53975" y="135508"/>
                </a:lnTo>
                <a:lnTo>
                  <a:pt x="50419" y="136651"/>
                </a:lnTo>
                <a:lnTo>
                  <a:pt x="72990" y="136651"/>
                </a:lnTo>
                <a:lnTo>
                  <a:pt x="74686" y="135508"/>
                </a:lnTo>
                <a:close/>
              </a:path>
              <a:path w="274320" h="148589">
                <a:moveTo>
                  <a:pt x="268221" y="30352"/>
                </a:moveTo>
                <a:lnTo>
                  <a:pt x="208025" y="30352"/>
                </a:lnTo>
                <a:lnTo>
                  <a:pt x="215137" y="40893"/>
                </a:lnTo>
                <a:lnTo>
                  <a:pt x="200912" y="50476"/>
                </a:lnTo>
                <a:lnTo>
                  <a:pt x="204724" y="75311"/>
                </a:lnTo>
                <a:lnTo>
                  <a:pt x="268221" y="30352"/>
                </a:lnTo>
                <a:close/>
              </a:path>
              <a:path w="274320" h="148589">
                <a:moveTo>
                  <a:pt x="208025" y="30352"/>
                </a:moveTo>
                <a:lnTo>
                  <a:pt x="198781" y="36587"/>
                </a:lnTo>
                <a:lnTo>
                  <a:pt x="200912" y="50476"/>
                </a:lnTo>
                <a:lnTo>
                  <a:pt x="215137" y="40893"/>
                </a:lnTo>
                <a:lnTo>
                  <a:pt x="208025" y="30352"/>
                </a:lnTo>
                <a:close/>
              </a:path>
              <a:path w="274320" h="148589">
                <a:moveTo>
                  <a:pt x="193166" y="0"/>
                </a:moveTo>
                <a:lnTo>
                  <a:pt x="198781" y="36587"/>
                </a:lnTo>
                <a:lnTo>
                  <a:pt x="208025" y="30352"/>
                </a:lnTo>
                <a:lnTo>
                  <a:pt x="268221" y="30352"/>
                </a:lnTo>
                <a:lnTo>
                  <a:pt x="274320" y="26034"/>
                </a:lnTo>
                <a:lnTo>
                  <a:pt x="193166" y="0"/>
                </a:lnTo>
                <a:close/>
              </a:path>
            </a:pathLst>
          </a:custGeom>
          <a:solidFill>
            <a:srgbClr val="000000"/>
          </a:solidFill>
        </p:spPr>
        <p:txBody>
          <a:bodyPr wrap="square" lIns="0" tIns="0" rIns="0" bIns="0" rtlCol="0"/>
          <a:lstStyle/>
          <a:p>
            <a:endParaRPr/>
          </a:p>
        </p:txBody>
      </p:sp>
      <p:sp>
        <p:nvSpPr>
          <p:cNvPr id="63" name="object 63"/>
          <p:cNvSpPr txBox="1"/>
          <p:nvPr/>
        </p:nvSpPr>
        <p:spPr>
          <a:xfrm>
            <a:off x="4400803" y="2640837"/>
            <a:ext cx="619125" cy="269240"/>
          </a:xfrm>
          <a:prstGeom prst="rect">
            <a:avLst/>
          </a:prstGeom>
        </p:spPr>
        <p:txBody>
          <a:bodyPr vert="horz" wrap="square" lIns="0" tIns="12065" rIns="0" bIns="0" rtlCol="0">
            <a:spAutoFit/>
          </a:bodyPr>
          <a:lstStyle/>
          <a:p>
            <a:pPr marL="12700">
              <a:lnSpc>
                <a:spcPct val="100000"/>
              </a:lnSpc>
              <a:spcBef>
                <a:spcPts val="95"/>
              </a:spcBef>
            </a:pPr>
            <a:r>
              <a:rPr sz="1600" spc="-175" dirty="0">
                <a:latin typeface="Arial"/>
                <a:cs typeface="Arial"/>
              </a:rPr>
              <a:t>DSLAM</a:t>
            </a:r>
            <a:endParaRPr sz="1600">
              <a:latin typeface="Arial"/>
              <a:cs typeface="Arial"/>
            </a:endParaRPr>
          </a:p>
        </p:txBody>
      </p:sp>
      <p:sp>
        <p:nvSpPr>
          <p:cNvPr id="64" name="object 64"/>
          <p:cNvSpPr/>
          <p:nvPr/>
        </p:nvSpPr>
        <p:spPr>
          <a:xfrm>
            <a:off x="3496055" y="1528572"/>
            <a:ext cx="571500" cy="492759"/>
          </a:xfrm>
          <a:custGeom>
            <a:avLst/>
            <a:gdLst/>
            <a:ahLst/>
            <a:cxnLst/>
            <a:rect l="l" t="t" r="r" b="b"/>
            <a:pathLst>
              <a:path w="571500" h="492760">
                <a:moveTo>
                  <a:pt x="0" y="492251"/>
                </a:moveTo>
                <a:lnTo>
                  <a:pt x="571500" y="492251"/>
                </a:lnTo>
                <a:lnTo>
                  <a:pt x="571500" y="0"/>
                </a:lnTo>
                <a:lnTo>
                  <a:pt x="0" y="0"/>
                </a:lnTo>
                <a:lnTo>
                  <a:pt x="0" y="492251"/>
                </a:lnTo>
                <a:close/>
              </a:path>
            </a:pathLst>
          </a:custGeom>
          <a:solidFill>
            <a:srgbClr val="DDDDDD"/>
          </a:solidFill>
        </p:spPr>
        <p:txBody>
          <a:bodyPr wrap="square" lIns="0" tIns="0" rIns="0" bIns="0" rtlCol="0"/>
          <a:lstStyle/>
          <a:p>
            <a:endParaRPr/>
          </a:p>
        </p:txBody>
      </p:sp>
      <p:sp>
        <p:nvSpPr>
          <p:cNvPr id="65" name="object 65"/>
          <p:cNvSpPr/>
          <p:nvPr/>
        </p:nvSpPr>
        <p:spPr>
          <a:xfrm>
            <a:off x="3383279" y="1362455"/>
            <a:ext cx="797560" cy="204470"/>
          </a:xfrm>
          <a:custGeom>
            <a:avLst/>
            <a:gdLst/>
            <a:ahLst/>
            <a:cxnLst/>
            <a:rect l="l" t="t" r="r" b="b"/>
            <a:pathLst>
              <a:path w="797560" h="204469">
                <a:moveTo>
                  <a:pt x="398525" y="0"/>
                </a:moveTo>
                <a:lnTo>
                  <a:pt x="0" y="204216"/>
                </a:lnTo>
                <a:lnTo>
                  <a:pt x="797052" y="204216"/>
                </a:lnTo>
                <a:lnTo>
                  <a:pt x="398525" y="0"/>
                </a:lnTo>
                <a:close/>
              </a:path>
            </a:pathLst>
          </a:custGeom>
          <a:solidFill>
            <a:srgbClr val="DDDDDD"/>
          </a:solidFill>
        </p:spPr>
        <p:txBody>
          <a:bodyPr wrap="square" lIns="0" tIns="0" rIns="0" bIns="0" rtlCol="0"/>
          <a:lstStyle/>
          <a:p>
            <a:endParaRPr/>
          </a:p>
        </p:txBody>
      </p:sp>
      <p:sp>
        <p:nvSpPr>
          <p:cNvPr id="66" name="object 66"/>
          <p:cNvSpPr/>
          <p:nvPr/>
        </p:nvSpPr>
        <p:spPr>
          <a:xfrm>
            <a:off x="3986784" y="1950720"/>
            <a:ext cx="673735" cy="241300"/>
          </a:xfrm>
          <a:custGeom>
            <a:avLst/>
            <a:gdLst/>
            <a:ahLst/>
            <a:cxnLst/>
            <a:rect l="l" t="t" r="r" b="b"/>
            <a:pathLst>
              <a:path w="673735" h="241300">
                <a:moveTo>
                  <a:pt x="0" y="0"/>
                </a:moveTo>
                <a:lnTo>
                  <a:pt x="0" y="240791"/>
                </a:lnTo>
                <a:lnTo>
                  <a:pt x="673607" y="240791"/>
                </a:lnTo>
              </a:path>
            </a:pathLst>
          </a:custGeom>
          <a:ln w="9144">
            <a:solidFill>
              <a:srgbClr val="EDEBE0"/>
            </a:solidFill>
          </a:ln>
        </p:spPr>
        <p:txBody>
          <a:bodyPr wrap="square" lIns="0" tIns="0" rIns="0" bIns="0" rtlCol="0"/>
          <a:lstStyle/>
          <a:p>
            <a:endParaRPr/>
          </a:p>
        </p:txBody>
      </p:sp>
      <p:sp>
        <p:nvSpPr>
          <p:cNvPr id="67" name="object 67"/>
          <p:cNvSpPr/>
          <p:nvPr/>
        </p:nvSpPr>
        <p:spPr>
          <a:xfrm>
            <a:off x="5015484" y="2316479"/>
            <a:ext cx="378460" cy="0"/>
          </a:xfrm>
          <a:custGeom>
            <a:avLst/>
            <a:gdLst/>
            <a:ahLst/>
            <a:cxnLst/>
            <a:rect l="l" t="t" r="r" b="b"/>
            <a:pathLst>
              <a:path w="378460">
                <a:moveTo>
                  <a:pt x="0" y="0"/>
                </a:moveTo>
                <a:lnTo>
                  <a:pt x="377951" y="0"/>
                </a:lnTo>
              </a:path>
            </a:pathLst>
          </a:custGeom>
          <a:ln w="9144">
            <a:solidFill>
              <a:srgbClr val="000000"/>
            </a:solidFill>
          </a:ln>
        </p:spPr>
        <p:txBody>
          <a:bodyPr wrap="square" lIns="0" tIns="0" rIns="0" bIns="0" rtlCol="0"/>
          <a:lstStyle/>
          <a:p>
            <a:endParaRPr/>
          </a:p>
        </p:txBody>
      </p:sp>
      <p:sp>
        <p:nvSpPr>
          <p:cNvPr id="68" name="object 68"/>
          <p:cNvSpPr/>
          <p:nvPr/>
        </p:nvSpPr>
        <p:spPr>
          <a:xfrm>
            <a:off x="5015484" y="2385060"/>
            <a:ext cx="463550" cy="1009015"/>
          </a:xfrm>
          <a:custGeom>
            <a:avLst/>
            <a:gdLst/>
            <a:ahLst/>
            <a:cxnLst/>
            <a:rect l="l" t="t" r="r" b="b"/>
            <a:pathLst>
              <a:path w="463550" h="1009014">
                <a:moveTo>
                  <a:pt x="0" y="0"/>
                </a:moveTo>
                <a:lnTo>
                  <a:pt x="206248" y="0"/>
                </a:lnTo>
                <a:lnTo>
                  <a:pt x="206248" y="1008888"/>
                </a:lnTo>
                <a:lnTo>
                  <a:pt x="463295" y="1008888"/>
                </a:lnTo>
              </a:path>
            </a:pathLst>
          </a:custGeom>
          <a:ln w="9144">
            <a:solidFill>
              <a:srgbClr val="000000"/>
            </a:solidFill>
          </a:ln>
        </p:spPr>
        <p:txBody>
          <a:bodyPr wrap="square" lIns="0" tIns="0" rIns="0" bIns="0" rtlCol="0"/>
          <a:lstStyle/>
          <a:p>
            <a:endParaRPr/>
          </a:p>
        </p:txBody>
      </p:sp>
      <p:sp>
        <p:nvSpPr>
          <p:cNvPr id="69" name="object 69"/>
          <p:cNvSpPr txBox="1"/>
          <p:nvPr/>
        </p:nvSpPr>
        <p:spPr>
          <a:xfrm>
            <a:off x="1634108" y="3323336"/>
            <a:ext cx="1936114" cy="269240"/>
          </a:xfrm>
          <a:prstGeom prst="rect">
            <a:avLst/>
          </a:prstGeom>
        </p:spPr>
        <p:txBody>
          <a:bodyPr vert="horz" wrap="square" lIns="0" tIns="12065" rIns="0" bIns="0" rtlCol="0">
            <a:spAutoFit/>
          </a:bodyPr>
          <a:lstStyle/>
          <a:p>
            <a:pPr marL="12700">
              <a:lnSpc>
                <a:spcPct val="100000"/>
              </a:lnSpc>
              <a:spcBef>
                <a:spcPts val="95"/>
              </a:spcBef>
            </a:pPr>
            <a:r>
              <a:rPr sz="1600" i="1" spc="-110" dirty="0">
                <a:latin typeface="Trebuchet MS"/>
                <a:cs typeface="Trebuchet MS"/>
              </a:rPr>
              <a:t>voice, </a:t>
            </a:r>
            <a:r>
              <a:rPr sz="1600" i="1" spc="-75" dirty="0">
                <a:latin typeface="Trebuchet MS"/>
                <a:cs typeface="Trebuchet MS"/>
              </a:rPr>
              <a:t>data</a:t>
            </a:r>
            <a:r>
              <a:rPr sz="1600" i="1" spc="-120" dirty="0">
                <a:latin typeface="Trebuchet MS"/>
                <a:cs typeface="Trebuchet MS"/>
              </a:rPr>
              <a:t> </a:t>
            </a:r>
            <a:r>
              <a:rPr sz="1600" i="1" spc="-95" dirty="0">
                <a:latin typeface="Trebuchet MS"/>
                <a:cs typeface="Trebuchet MS"/>
              </a:rPr>
              <a:t>transmitted</a:t>
            </a:r>
            <a:endParaRPr sz="1600">
              <a:latin typeface="Trebuchet MS"/>
              <a:cs typeface="Trebuchet MS"/>
            </a:endParaRPr>
          </a:p>
        </p:txBody>
      </p:sp>
      <p:sp>
        <p:nvSpPr>
          <p:cNvPr id="70" name="object 70"/>
          <p:cNvSpPr/>
          <p:nvPr/>
        </p:nvSpPr>
        <p:spPr>
          <a:xfrm>
            <a:off x="3322320" y="2441448"/>
            <a:ext cx="573405" cy="927100"/>
          </a:xfrm>
          <a:custGeom>
            <a:avLst/>
            <a:gdLst/>
            <a:ahLst/>
            <a:cxnLst/>
            <a:rect l="l" t="t" r="r" b="b"/>
            <a:pathLst>
              <a:path w="573404" h="927100">
                <a:moveTo>
                  <a:pt x="0" y="926591"/>
                </a:moveTo>
                <a:lnTo>
                  <a:pt x="573024" y="0"/>
                </a:lnTo>
              </a:path>
            </a:pathLst>
          </a:custGeom>
          <a:ln w="9144">
            <a:solidFill>
              <a:srgbClr val="CC0000"/>
            </a:solidFill>
          </a:ln>
        </p:spPr>
        <p:txBody>
          <a:bodyPr wrap="square" lIns="0" tIns="0" rIns="0" bIns="0" rtlCol="0"/>
          <a:lstStyle/>
          <a:p>
            <a:endParaRPr/>
          </a:p>
        </p:txBody>
      </p:sp>
      <p:sp>
        <p:nvSpPr>
          <p:cNvPr id="72" name="object 72"/>
          <p:cNvSpPr/>
          <p:nvPr/>
        </p:nvSpPr>
        <p:spPr>
          <a:xfrm>
            <a:off x="1239011" y="1815083"/>
            <a:ext cx="1976755" cy="1394460"/>
          </a:xfrm>
          <a:custGeom>
            <a:avLst/>
            <a:gdLst/>
            <a:ahLst/>
            <a:cxnLst/>
            <a:rect l="l" t="t" r="r" b="b"/>
            <a:pathLst>
              <a:path w="1976755" h="1394460">
                <a:moveTo>
                  <a:pt x="0" y="1394460"/>
                </a:moveTo>
                <a:lnTo>
                  <a:pt x="1976627" y="1394460"/>
                </a:lnTo>
                <a:lnTo>
                  <a:pt x="1976627" y="0"/>
                </a:lnTo>
                <a:lnTo>
                  <a:pt x="0" y="0"/>
                </a:lnTo>
                <a:lnTo>
                  <a:pt x="0" y="1394460"/>
                </a:lnTo>
                <a:close/>
              </a:path>
            </a:pathLst>
          </a:custGeom>
          <a:solidFill>
            <a:srgbClr val="DDDDDD"/>
          </a:solidFill>
        </p:spPr>
        <p:txBody>
          <a:bodyPr wrap="square" lIns="0" tIns="0" rIns="0" bIns="0" rtlCol="0"/>
          <a:lstStyle/>
          <a:p>
            <a:endParaRPr/>
          </a:p>
        </p:txBody>
      </p:sp>
      <p:sp>
        <p:nvSpPr>
          <p:cNvPr id="73" name="object 73"/>
          <p:cNvSpPr/>
          <p:nvPr/>
        </p:nvSpPr>
        <p:spPr>
          <a:xfrm>
            <a:off x="1719072" y="2366010"/>
            <a:ext cx="361315" cy="0"/>
          </a:xfrm>
          <a:custGeom>
            <a:avLst/>
            <a:gdLst/>
            <a:ahLst/>
            <a:cxnLst/>
            <a:rect l="l" t="t" r="r" b="b"/>
            <a:pathLst>
              <a:path w="361314">
                <a:moveTo>
                  <a:pt x="0" y="0"/>
                </a:moveTo>
                <a:lnTo>
                  <a:pt x="361188" y="0"/>
                </a:lnTo>
              </a:path>
            </a:pathLst>
          </a:custGeom>
          <a:ln w="10668">
            <a:solidFill>
              <a:srgbClr val="000000"/>
            </a:solidFill>
          </a:ln>
        </p:spPr>
        <p:txBody>
          <a:bodyPr wrap="square" lIns="0" tIns="0" rIns="0" bIns="0" rtlCol="0"/>
          <a:lstStyle/>
          <a:p>
            <a:endParaRPr/>
          </a:p>
        </p:txBody>
      </p:sp>
      <p:sp>
        <p:nvSpPr>
          <p:cNvPr id="74" name="object 74"/>
          <p:cNvSpPr txBox="1"/>
          <p:nvPr/>
        </p:nvSpPr>
        <p:spPr>
          <a:xfrm>
            <a:off x="2093722" y="2454910"/>
            <a:ext cx="573405" cy="410209"/>
          </a:xfrm>
          <a:prstGeom prst="rect">
            <a:avLst/>
          </a:prstGeom>
        </p:spPr>
        <p:txBody>
          <a:bodyPr vert="horz" wrap="square" lIns="0" tIns="13335" rIns="0" bIns="0" rtlCol="0">
            <a:spAutoFit/>
          </a:bodyPr>
          <a:lstStyle/>
          <a:p>
            <a:pPr marR="6350" algn="ctr">
              <a:lnSpc>
                <a:spcPts val="1510"/>
              </a:lnSpc>
              <a:spcBef>
                <a:spcPts val="105"/>
              </a:spcBef>
            </a:pPr>
            <a:r>
              <a:rPr sz="1400" spc="-215" dirty="0">
                <a:latin typeface="Arial"/>
                <a:cs typeface="Arial"/>
              </a:rPr>
              <a:t>DSL</a:t>
            </a:r>
            <a:endParaRPr sz="1400" dirty="0">
              <a:latin typeface="Arial"/>
              <a:cs typeface="Arial"/>
            </a:endParaRPr>
          </a:p>
          <a:p>
            <a:pPr marR="5080" algn="ctr">
              <a:lnSpc>
                <a:spcPts val="1510"/>
              </a:lnSpc>
            </a:pPr>
            <a:r>
              <a:rPr sz="1400" spc="-55" dirty="0">
                <a:latin typeface="Arial"/>
                <a:cs typeface="Arial"/>
              </a:rPr>
              <a:t>m</a:t>
            </a:r>
            <a:r>
              <a:rPr sz="1400" spc="-60" dirty="0">
                <a:latin typeface="Arial"/>
                <a:cs typeface="Arial"/>
              </a:rPr>
              <a:t>odem</a:t>
            </a:r>
            <a:endParaRPr sz="1400" dirty="0">
              <a:latin typeface="Arial"/>
              <a:cs typeface="Arial"/>
            </a:endParaRPr>
          </a:p>
        </p:txBody>
      </p:sp>
      <p:sp>
        <p:nvSpPr>
          <p:cNvPr id="75" name="object 75"/>
          <p:cNvSpPr txBox="1"/>
          <p:nvPr/>
        </p:nvSpPr>
        <p:spPr>
          <a:xfrm>
            <a:off x="2762376" y="2478786"/>
            <a:ext cx="523240" cy="239395"/>
          </a:xfrm>
          <a:prstGeom prst="rect">
            <a:avLst/>
          </a:prstGeom>
        </p:spPr>
        <p:txBody>
          <a:bodyPr vert="horz" wrap="square" lIns="0" tIns="13335" rIns="0" bIns="0" rtlCol="0">
            <a:spAutoFit/>
          </a:bodyPr>
          <a:lstStyle/>
          <a:p>
            <a:pPr>
              <a:lnSpc>
                <a:spcPct val="100000"/>
              </a:lnSpc>
              <a:spcBef>
                <a:spcPts val="105"/>
              </a:spcBef>
            </a:pPr>
            <a:r>
              <a:rPr sz="1400" spc="-20" dirty="0">
                <a:latin typeface="Arial"/>
                <a:cs typeface="Arial"/>
              </a:rPr>
              <a:t>splitter</a:t>
            </a:r>
            <a:endParaRPr sz="1400">
              <a:latin typeface="Arial"/>
              <a:cs typeface="Arial"/>
            </a:endParaRPr>
          </a:p>
        </p:txBody>
      </p:sp>
      <p:sp>
        <p:nvSpPr>
          <p:cNvPr id="76" name="object 76"/>
          <p:cNvSpPr/>
          <p:nvPr/>
        </p:nvSpPr>
        <p:spPr>
          <a:xfrm>
            <a:off x="2080260" y="2327148"/>
            <a:ext cx="614680" cy="146685"/>
          </a:xfrm>
          <a:custGeom>
            <a:avLst/>
            <a:gdLst/>
            <a:ahLst/>
            <a:cxnLst/>
            <a:rect l="l" t="t" r="r" b="b"/>
            <a:pathLst>
              <a:path w="614680" h="146685">
                <a:moveTo>
                  <a:pt x="0" y="146303"/>
                </a:moveTo>
                <a:lnTo>
                  <a:pt x="614172" y="146303"/>
                </a:lnTo>
                <a:lnTo>
                  <a:pt x="614172" y="0"/>
                </a:lnTo>
                <a:lnTo>
                  <a:pt x="0" y="0"/>
                </a:lnTo>
                <a:lnTo>
                  <a:pt x="0" y="146303"/>
                </a:lnTo>
                <a:close/>
              </a:path>
            </a:pathLst>
          </a:custGeom>
          <a:solidFill>
            <a:srgbClr val="4F81BC"/>
          </a:solidFill>
        </p:spPr>
        <p:txBody>
          <a:bodyPr wrap="square" lIns="0" tIns="0" rIns="0" bIns="0" rtlCol="0"/>
          <a:lstStyle/>
          <a:p>
            <a:endParaRPr/>
          </a:p>
        </p:txBody>
      </p:sp>
      <p:sp>
        <p:nvSpPr>
          <p:cNvPr id="77" name="object 77"/>
          <p:cNvSpPr/>
          <p:nvPr/>
        </p:nvSpPr>
        <p:spPr>
          <a:xfrm>
            <a:off x="2080260" y="2327148"/>
            <a:ext cx="614680" cy="146685"/>
          </a:xfrm>
          <a:custGeom>
            <a:avLst/>
            <a:gdLst/>
            <a:ahLst/>
            <a:cxnLst/>
            <a:rect l="l" t="t" r="r" b="b"/>
            <a:pathLst>
              <a:path w="614680" h="146685">
                <a:moveTo>
                  <a:pt x="0" y="146303"/>
                </a:moveTo>
                <a:lnTo>
                  <a:pt x="614172" y="146303"/>
                </a:lnTo>
                <a:lnTo>
                  <a:pt x="614172" y="0"/>
                </a:lnTo>
                <a:lnTo>
                  <a:pt x="0" y="0"/>
                </a:lnTo>
                <a:lnTo>
                  <a:pt x="0" y="146303"/>
                </a:lnTo>
                <a:close/>
              </a:path>
            </a:pathLst>
          </a:custGeom>
          <a:ln w="9144">
            <a:solidFill>
              <a:srgbClr val="000000"/>
            </a:solidFill>
          </a:ln>
        </p:spPr>
        <p:txBody>
          <a:bodyPr wrap="square" lIns="0" tIns="0" rIns="0" bIns="0" rtlCol="0"/>
          <a:lstStyle/>
          <a:p>
            <a:endParaRPr/>
          </a:p>
        </p:txBody>
      </p:sp>
      <p:sp>
        <p:nvSpPr>
          <p:cNvPr id="78" name="object 78"/>
          <p:cNvSpPr/>
          <p:nvPr/>
        </p:nvSpPr>
        <p:spPr>
          <a:xfrm>
            <a:off x="2130551" y="2371344"/>
            <a:ext cx="38100" cy="36830"/>
          </a:xfrm>
          <a:custGeom>
            <a:avLst/>
            <a:gdLst/>
            <a:ahLst/>
            <a:cxnLst/>
            <a:rect l="l" t="t" r="r" b="b"/>
            <a:pathLst>
              <a:path w="38100" h="36830">
                <a:moveTo>
                  <a:pt x="0" y="36575"/>
                </a:moveTo>
                <a:lnTo>
                  <a:pt x="38100" y="36575"/>
                </a:lnTo>
                <a:lnTo>
                  <a:pt x="38100" y="0"/>
                </a:lnTo>
                <a:lnTo>
                  <a:pt x="0" y="0"/>
                </a:lnTo>
                <a:lnTo>
                  <a:pt x="0" y="36575"/>
                </a:lnTo>
                <a:close/>
              </a:path>
            </a:pathLst>
          </a:custGeom>
          <a:solidFill>
            <a:srgbClr val="FF0000"/>
          </a:solidFill>
        </p:spPr>
        <p:txBody>
          <a:bodyPr wrap="square" lIns="0" tIns="0" rIns="0" bIns="0" rtlCol="0"/>
          <a:lstStyle/>
          <a:p>
            <a:endParaRPr/>
          </a:p>
        </p:txBody>
      </p:sp>
      <p:sp>
        <p:nvSpPr>
          <p:cNvPr id="79" name="object 79"/>
          <p:cNvSpPr/>
          <p:nvPr/>
        </p:nvSpPr>
        <p:spPr>
          <a:xfrm>
            <a:off x="2180844" y="2371344"/>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33CC33"/>
          </a:solidFill>
        </p:spPr>
        <p:txBody>
          <a:bodyPr wrap="square" lIns="0" tIns="0" rIns="0" bIns="0" rtlCol="0"/>
          <a:lstStyle/>
          <a:p>
            <a:endParaRPr/>
          </a:p>
        </p:txBody>
      </p:sp>
      <p:sp>
        <p:nvSpPr>
          <p:cNvPr id="80" name="object 80"/>
          <p:cNvSpPr/>
          <p:nvPr/>
        </p:nvSpPr>
        <p:spPr>
          <a:xfrm>
            <a:off x="2234183" y="236982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81" name="object 81"/>
          <p:cNvSpPr/>
          <p:nvPr/>
        </p:nvSpPr>
        <p:spPr>
          <a:xfrm>
            <a:off x="2286000" y="236982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82" name="object 82"/>
          <p:cNvSpPr/>
          <p:nvPr/>
        </p:nvSpPr>
        <p:spPr>
          <a:xfrm>
            <a:off x="2080260" y="2252472"/>
            <a:ext cx="605155" cy="71755"/>
          </a:xfrm>
          <a:custGeom>
            <a:avLst/>
            <a:gdLst/>
            <a:ahLst/>
            <a:cxnLst/>
            <a:rect l="l" t="t" r="r" b="b"/>
            <a:pathLst>
              <a:path w="605155" h="71755">
                <a:moveTo>
                  <a:pt x="453770" y="0"/>
                </a:moveTo>
                <a:lnTo>
                  <a:pt x="151256" y="0"/>
                </a:lnTo>
                <a:lnTo>
                  <a:pt x="0" y="71627"/>
                </a:lnTo>
                <a:lnTo>
                  <a:pt x="605027" y="71627"/>
                </a:lnTo>
                <a:lnTo>
                  <a:pt x="453770" y="0"/>
                </a:lnTo>
                <a:close/>
              </a:path>
            </a:pathLst>
          </a:custGeom>
          <a:solidFill>
            <a:srgbClr val="4F81BC"/>
          </a:solidFill>
        </p:spPr>
        <p:txBody>
          <a:bodyPr wrap="square" lIns="0" tIns="0" rIns="0" bIns="0" rtlCol="0"/>
          <a:lstStyle/>
          <a:p>
            <a:endParaRPr/>
          </a:p>
        </p:txBody>
      </p:sp>
      <p:sp>
        <p:nvSpPr>
          <p:cNvPr id="83" name="object 83"/>
          <p:cNvSpPr/>
          <p:nvPr/>
        </p:nvSpPr>
        <p:spPr>
          <a:xfrm>
            <a:off x="2080260" y="2252472"/>
            <a:ext cx="605155" cy="71755"/>
          </a:xfrm>
          <a:custGeom>
            <a:avLst/>
            <a:gdLst/>
            <a:ahLst/>
            <a:cxnLst/>
            <a:rect l="l" t="t" r="r" b="b"/>
            <a:pathLst>
              <a:path w="605155" h="71755">
                <a:moveTo>
                  <a:pt x="0" y="71627"/>
                </a:moveTo>
                <a:lnTo>
                  <a:pt x="151256" y="0"/>
                </a:lnTo>
                <a:lnTo>
                  <a:pt x="453770" y="0"/>
                </a:lnTo>
                <a:lnTo>
                  <a:pt x="605027" y="71627"/>
                </a:lnTo>
                <a:lnTo>
                  <a:pt x="0" y="71627"/>
                </a:lnTo>
                <a:close/>
              </a:path>
            </a:pathLst>
          </a:custGeom>
          <a:ln w="9143">
            <a:solidFill>
              <a:srgbClr val="000000"/>
            </a:solidFill>
          </a:ln>
        </p:spPr>
        <p:txBody>
          <a:bodyPr wrap="square" lIns="0" tIns="0" rIns="0" bIns="0" rtlCol="0"/>
          <a:lstStyle/>
          <a:p>
            <a:endParaRPr/>
          </a:p>
        </p:txBody>
      </p:sp>
      <p:sp>
        <p:nvSpPr>
          <p:cNvPr id="84" name="object 84"/>
          <p:cNvSpPr/>
          <p:nvPr/>
        </p:nvSpPr>
        <p:spPr>
          <a:xfrm>
            <a:off x="955547" y="1403603"/>
            <a:ext cx="2499360" cy="467995"/>
          </a:xfrm>
          <a:custGeom>
            <a:avLst/>
            <a:gdLst/>
            <a:ahLst/>
            <a:cxnLst/>
            <a:rect l="l" t="t" r="r" b="b"/>
            <a:pathLst>
              <a:path w="2499360" h="467994">
                <a:moveTo>
                  <a:pt x="1249680" y="0"/>
                </a:moveTo>
                <a:lnTo>
                  <a:pt x="0" y="467868"/>
                </a:lnTo>
                <a:lnTo>
                  <a:pt x="2499360" y="467868"/>
                </a:lnTo>
                <a:lnTo>
                  <a:pt x="1249680" y="0"/>
                </a:lnTo>
                <a:close/>
              </a:path>
            </a:pathLst>
          </a:custGeom>
          <a:solidFill>
            <a:srgbClr val="DDDDDD"/>
          </a:solidFill>
        </p:spPr>
        <p:txBody>
          <a:bodyPr wrap="square" lIns="0" tIns="0" rIns="0" bIns="0" rtlCol="0"/>
          <a:lstStyle/>
          <a:p>
            <a:endParaRPr/>
          </a:p>
        </p:txBody>
      </p:sp>
      <p:sp>
        <p:nvSpPr>
          <p:cNvPr id="85" name="object 85"/>
          <p:cNvSpPr/>
          <p:nvPr/>
        </p:nvSpPr>
        <p:spPr>
          <a:xfrm>
            <a:off x="2933700" y="2302764"/>
            <a:ext cx="166370" cy="144780"/>
          </a:xfrm>
          <a:custGeom>
            <a:avLst/>
            <a:gdLst/>
            <a:ahLst/>
            <a:cxnLst/>
            <a:rect l="l" t="t" r="r" b="b"/>
            <a:pathLst>
              <a:path w="166369" h="144780">
                <a:moveTo>
                  <a:pt x="0" y="144779"/>
                </a:moveTo>
                <a:lnTo>
                  <a:pt x="166116" y="144779"/>
                </a:lnTo>
                <a:lnTo>
                  <a:pt x="166116" y="0"/>
                </a:lnTo>
                <a:lnTo>
                  <a:pt x="0" y="0"/>
                </a:lnTo>
                <a:lnTo>
                  <a:pt x="0" y="144779"/>
                </a:lnTo>
                <a:close/>
              </a:path>
            </a:pathLst>
          </a:custGeom>
          <a:solidFill>
            <a:srgbClr val="000099"/>
          </a:solidFill>
        </p:spPr>
        <p:txBody>
          <a:bodyPr wrap="square" lIns="0" tIns="0" rIns="0" bIns="0" rtlCol="0"/>
          <a:lstStyle/>
          <a:p>
            <a:endParaRPr/>
          </a:p>
        </p:txBody>
      </p:sp>
      <p:sp>
        <p:nvSpPr>
          <p:cNvPr id="86" name="object 86"/>
          <p:cNvSpPr/>
          <p:nvPr/>
        </p:nvSpPr>
        <p:spPr>
          <a:xfrm>
            <a:off x="2933700" y="2302764"/>
            <a:ext cx="166370" cy="144780"/>
          </a:xfrm>
          <a:custGeom>
            <a:avLst/>
            <a:gdLst/>
            <a:ahLst/>
            <a:cxnLst/>
            <a:rect l="l" t="t" r="r" b="b"/>
            <a:pathLst>
              <a:path w="166369" h="144780">
                <a:moveTo>
                  <a:pt x="0" y="144779"/>
                </a:moveTo>
                <a:lnTo>
                  <a:pt x="166116" y="144779"/>
                </a:lnTo>
                <a:lnTo>
                  <a:pt x="166116" y="0"/>
                </a:lnTo>
                <a:lnTo>
                  <a:pt x="0" y="0"/>
                </a:lnTo>
                <a:lnTo>
                  <a:pt x="0" y="144779"/>
                </a:lnTo>
                <a:close/>
              </a:path>
            </a:pathLst>
          </a:custGeom>
          <a:ln w="9143">
            <a:solidFill>
              <a:srgbClr val="000000"/>
            </a:solidFill>
          </a:ln>
        </p:spPr>
        <p:txBody>
          <a:bodyPr wrap="square" lIns="0" tIns="0" rIns="0" bIns="0" rtlCol="0"/>
          <a:lstStyle/>
          <a:p>
            <a:endParaRPr/>
          </a:p>
        </p:txBody>
      </p:sp>
      <p:sp>
        <p:nvSpPr>
          <p:cNvPr id="87" name="object 87"/>
          <p:cNvSpPr/>
          <p:nvPr/>
        </p:nvSpPr>
        <p:spPr>
          <a:xfrm>
            <a:off x="2409444" y="1859279"/>
            <a:ext cx="605155" cy="434340"/>
          </a:xfrm>
          <a:custGeom>
            <a:avLst/>
            <a:gdLst/>
            <a:ahLst/>
            <a:cxnLst/>
            <a:rect l="l" t="t" r="r" b="b"/>
            <a:pathLst>
              <a:path w="605155" h="434339">
                <a:moveTo>
                  <a:pt x="605028" y="434340"/>
                </a:moveTo>
                <a:lnTo>
                  <a:pt x="605028" y="206121"/>
                </a:lnTo>
                <a:lnTo>
                  <a:pt x="0" y="0"/>
                </a:lnTo>
              </a:path>
            </a:pathLst>
          </a:custGeom>
          <a:ln w="9144">
            <a:solidFill>
              <a:srgbClr val="000000"/>
            </a:solidFill>
          </a:ln>
        </p:spPr>
        <p:txBody>
          <a:bodyPr wrap="square" lIns="0" tIns="0" rIns="0" bIns="0" rtlCol="0"/>
          <a:lstStyle/>
          <a:p>
            <a:endParaRPr/>
          </a:p>
        </p:txBody>
      </p:sp>
      <p:sp>
        <p:nvSpPr>
          <p:cNvPr id="88" name="object 88"/>
          <p:cNvSpPr/>
          <p:nvPr/>
        </p:nvSpPr>
        <p:spPr>
          <a:xfrm>
            <a:off x="2070517" y="1653599"/>
            <a:ext cx="489584" cy="370840"/>
          </a:xfrm>
          <a:custGeom>
            <a:avLst/>
            <a:gdLst/>
            <a:ahLst/>
            <a:cxnLst/>
            <a:rect l="l" t="t" r="r" b="b"/>
            <a:pathLst>
              <a:path w="489585" h="370839">
                <a:moveTo>
                  <a:pt x="201152" y="81279"/>
                </a:moveTo>
                <a:lnTo>
                  <a:pt x="135191" y="81279"/>
                </a:lnTo>
                <a:lnTo>
                  <a:pt x="138616" y="83819"/>
                </a:lnTo>
                <a:lnTo>
                  <a:pt x="141070" y="90169"/>
                </a:lnTo>
                <a:lnTo>
                  <a:pt x="142535" y="97789"/>
                </a:lnTo>
                <a:lnTo>
                  <a:pt x="143030" y="111759"/>
                </a:lnTo>
                <a:lnTo>
                  <a:pt x="142050" y="125729"/>
                </a:lnTo>
                <a:lnTo>
                  <a:pt x="126364" y="166369"/>
                </a:lnTo>
                <a:lnTo>
                  <a:pt x="98921" y="203199"/>
                </a:lnTo>
                <a:lnTo>
                  <a:pt x="93042" y="209549"/>
                </a:lnTo>
                <a:lnTo>
                  <a:pt x="87162" y="217169"/>
                </a:lnTo>
                <a:lnTo>
                  <a:pt x="67069" y="259079"/>
                </a:lnTo>
                <a:lnTo>
                  <a:pt x="50407" y="306069"/>
                </a:lnTo>
                <a:lnTo>
                  <a:pt x="46486" y="334009"/>
                </a:lnTo>
                <a:lnTo>
                  <a:pt x="46976" y="346709"/>
                </a:lnTo>
                <a:lnTo>
                  <a:pt x="80790" y="370839"/>
                </a:lnTo>
                <a:lnTo>
                  <a:pt x="242025" y="370839"/>
                </a:lnTo>
                <a:lnTo>
                  <a:pt x="242025" y="330199"/>
                </a:lnTo>
                <a:lnTo>
                  <a:pt x="233198" y="330199"/>
                </a:lnTo>
                <a:lnTo>
                  <a:pt x="224380" y="327659"/>
                </a:lnTo>
                <a:lnTo>
                  <a:pt x="186644" y="308609"/>
                </a:lnTo>
                <a:lnTo>
                  <a:pt x="161655" y="271779"/>
                </a:lnTo>
                <a:lnTo>
                  <a:pt x="154787" y="234949"/>
                </a:lnTo>
                <a:lnTo>
                  <a:pt x="155282" y="224789"/>
                </a:lnTo>
                <a:lnTo>
                  <a:pt x="169493" y="181609"/>
                </a:lnTo>
                <a:lnTo>
                  <a:pt x="200370" y="151129"/>
                </a:lnTo>
                <a:lnTo>
                  <a:pt x="233198" y="139699"/>
                </a:lnTo>
                <a:lnTo>
                  <a:pt x="242025" y="139699"/>
                </a:lnTo>
                <a:lnTo>
                  <a:pt x="242025" y="92709"/>
                </a:lnTo>
                <a:lnTo>
                  <a:pt x="208209" y="92709"/>
                </a:lnTo>
                <a:lnTo>
                  <a:pt x="203795" y="90169"/>
                </a:lnTo>
                <a:lnTo>
                  <a:pt x="201350" y="83819"/>
                </a:lnTo>
                <a:lnTo>
                  <a:pt x="201152" y="81279"/>
                </a:lnTo>
                <a:close/>
              </a:path>
              <a:path w="489585" h="370839">
                <a:moveTo>
                  <a:pt x="268974" y="91439"/>
                </a:moveTo>
                <a:lnTo>
                  <a:pt x="242025" y="91439"/>
                </a:lnTo>
                <a:lnTo>
                  <a:pt x="242025" y="139699"/>
                </a:lnTo>
                <a:lnTo>
                  <a:pt x="252803" y="139699"/>
                </a:lnTo>
                <a:lnTo>
                  <a:pt x="261621" y="140969"/>
                </a:lnTo>
                <a:lnTo>
                  <a:pt x="300336" y="161289"/>
                </a:lnTo>
                <a:lnTo>
                  <a:pt x="325820" y="198119"/>
                </a:lnTo>
                <a:lnTo>
                  <a:pt x="332688" y="234949"/>
                </a:lnTo>
                <a:lnTo>
                  <a:pt x="332193" y="245109"/>
                </a:lnTo>
                <a:lnTo>
                  <a:pt x="317496" y="288289"/>
                </a:lnTo>
                <a:lnTo>
                  <a:pt x="286125" y="318769"/>
                </a:lnTo>
                <a:lnTo>
                  <a:pt x="261621" y="327659"/>
                </a:lnTo>
                <a:lnTo>
                  <a:pt x="252803" y="330199"/>
                </a:lnTo>
                <a:lnTo>
                  <a:pt x="242025" y="330199"/>
                </a:lnTo>
                <a:lnTo>
                  <a:pt x="242025" y="370839"/>
                </a:lnTo>
                <a:lnTo>
                  <a:pt x="408644" y="370839"/>
                </a:lnTo>
                <a:lnTo>
                  <a:pt x="419431" y="369569"/>
                </a:lnTo>
                <a:lnTo>
                  <a:pt x="442461" y="334009"/>
                </a:lnTo>
                <a:lnTo>
                  <a:pt x="440986" y="318769"/>
                </a:lnTo>
                <a:lnTo>
                  <a:pt x="428734" y="276859"/>
                </a:lnTo>
                <a:lnTo>
                  <a:pt x="408159" y="229869"/>
                </a:lnTo>
                <a:lnTo>
                  <a:pt x="390019" y="203199"/>
                </a:lnTo>
                <a:lnTo>
                  <a:pt x="376302" y="185419"/>
                </a:lnTo>
                <a:lnTo>
                  <a:pt x="352778" y="152399"/>
                </a:lnTo>
                <a:lnTo>
                  <a:pt x="346405" y="111759"/>
                </a:lnTo>
                <a:lnTo>
                  <a:pt x="346405" y="97789"/>
                </a:lnTo>
                <a:lnTo>
                  <a:pt x="347387" y="92709"/>
                </a:lnTo>
                <a:lnTo>
                  <a:pt x="273873" y="92709"/>
                </a:lnTo>
                <a:lnTo>
                  <a:pt x="268974" y="91439"/>
                </a:lnTo>
                <a:close/>
              </a:path>
              <a:path w="489585" h="370839">
                <a:moveTo>
                  <a:pt x="273387" y="0"/>
                </a:moveTo>
                <a:lnTo>
                  <a:pt x="230258" y="0"/>
                </a:lnTo>
                <a:lnTo>
                  <a:pt x="202815" y="1269"/>
                </a:lnTo>
                <a:lnTo>
                  <a:pt x="190078" y="1269"/>
                </a:lnTo>
                <a:lnTo>
                  <a:pt x="130778" y="10159"/>
                </a:lnTo>
                <a:lnTo>
                  <a:pt x="88631" y="22859"/>
                </a:lnTo>
                <a:lnTo>
                  <a:pt x="78831" y="27939"/>
                </a:lnTo>
                <a:lnTo>
                  <a:pt x="68539" y="31749"/>
                </a:lnTo>
                <a:lnTo>
                  <a:pt x="27373" y="60959"/>
                </a:lnTo>
                <a:lnTo>
                  <a:pt x="4830" y="101599"/>
                </a:lnTo>
                <a:lnTo>
                  <a:pt x="0" y="138429"/>
                </a:lnTo>
                <a:lnTo>
                  <a:pt x="420" y="146049"/>
                </a:lnTo>
                <a:lnTo>
                  <a:pt x="18552" y="168909"/>
                </a:lnTo>
                <a:lnTo>
                  <a:pt x="24923" y="171449"/>
                </a:lnTo>
                <a:lnTo>
                  <a:pt x="31783" y="172719"/>
                </a:lnTo>
                <a:lnTo>
                  <a:pt x="49426" y="172719"/>
                </a:lnTo>
                <a:lnTo>
                  <a:pt x="55307" y="171449"/>
                </a:lnTo>
                <a:lnTo>
                  <a:pt x="61678" y="170179"/>
                </a:lnTo>
                <a:lnTo>
                  <a:pt x="73439" y="167639"/>
                </a:lnTo>
                <a:lnTo>
                  <a:pt x="95982" y="158749"/>
                </a:lnTo>
                <a:lnTo>
                  <a:pt x="100881" y="156209"/>
                </a:lnTo>
                <a:lnTo>
                  <a:pt x="105294" y="154939"/>
                </a:lnTo>
                <a:lnTo>
                  <a:pt x="109213" y="152399"/>
                </a:lnTo>
                <a:lnTo>
                  <a:pt x="112647" y="149859"/>
                </a:lnTo>
                <a:lnTo>
                  <a:pt x="115587" y="147319"/>
                </a:lnTo>
                <a:lnTo>
                  <a:pt x="120485" y="143509"/>
                </a:lnTo>
                <a:lnTo>
                  <a:pt x="134697" y="119379"/>
                </a:lnTo>
                <a:lnTo>
                  <a:pt x="134212" y="115569"/>
                </a:lnTo>
                <a:lnTo>
                  <a:pt x="131758" y="106679"/>
                </a:lnTo>
                <a:lnTo>
                  <a:pt x="129304" y="96519"/>
                </a:lnTo>
                <a:lnTo>
                  <a:pt x="128324" y="87629"/>
                </a:lnTo>
                <a:lnTo>
                  <a:pt x="130778" y="81279"/>
                </a:lnTo>
                <a:lnTo>
                  <a:pt x="201152" y="81279"/>
                </a:lnTo>
                <a:lnTo>
                  <a:pt x="200856" y="77469"/>
                </a:lnTo>
                <a:lnTo>
                  <a:pt x="202815" y="73659"/>
                </a:lnTo>
                <a:lnTo>
                  <a:pt x="470928" y="73659"/>
                </a:lnTo>
                <a:lnTo>
                  <a:pt x="461571" y="60959"/>
                </a:lnTo>
                <a:lnTo>
                  <a:pt x="447854" y="48259"/>
                </a:lnTo>
                <a:lnTo>
                  <a:pt x="430209" y="36829"/>
                </a:lnTo>
                <a:lnTo>
                  <a:pt x="420411" y="31749"/>
                </a:lnTo>
                <a:lnTo>
                  <a:pt x="410604" y="27939"/>
                </a:lnTo>
                <a:lnTo>
                  <a:pt x="400311" y="22859"/>
                </a:lnTo>
                <a:lnTo>
                  <a:pt x="379736" y="15239"/>
                </a:lnTo>
                <a:lnTo>
                  <a:pt x="369443" y="12699"/>
                </a:lnTo>
                <a:lnTo>
                  <a:pt x="358171" y="10159"/>
                </a:lnTo>
                <a:lnTo>
                  <a:pt x="347384" y="7619"/>
                </a:lnTo>
                <a:lnTo>
                  <a:pt x="336112" y="5079"/>
                </a:lnTo>
                <a:lnTo>
                  <a:pt x="299851" y="1269"/>
                </a:lnTo>
                <a:lnTo>
                  <a:pt x="273387" y="0"/>
                </a:lnTo>
                <a:close/>
              </a:path>
              <a:path w="489585" h="370839">
                <a:moveTo>
                  <a:pt x="475783" y="81279"/>
                </a:moveTo>
                <a:lnTo>
                  <a:pt x="358171" y="81279"/>
                </a:lnTo>
                <a:lnTo>
                  <a:pt x="360616" y="87629"/>
                </a:lnTo>
                <a:lnTo>
                  <a:pt x="359636" y="96519"/>
                </a:lnTo>
                <a:lnTo>
                  <a:pt x="357191" y="106679"/>
                </a:lnTo>
                <a:lnTo>
                  <a:pt x="354737" y="115569"/>
                </a:lnTo>
                <a:lnTo>
                  <a:pt x="354252" y="119379"/>
                </a:lnTo>
                <a:lnTo>
                  <a:pt x="373363" y="147319"/>
                </a:lnTo>
                <a:lnTo>
                  <a:pt x="376302" y="149859"/>
                </a:lnTo>
                <a:lnTo>
                  <a:pt x="379736" y="152399"/>
                </a:lnTo>
                <a:lnTo>
                  <a:pt x="383655" y="154939"/>
                </a:lnTo>
                <a:lnTo>
                  <a:pt x="388059" y="156209"/>
                </a:lnTo>
                <a:lnTo>
                  <a:pt x="392968" y="158749"/>
                </a:lnTo>
                <a:lnTo>
                  <a:pt x="403745" y="163829"/>
                </a:lnTo>
                <a:lnTo>
                  <a:pt x="409624" y="165099"/>
                </a:lnTo>
                <a:lnTo>
                  <a:pt x="415503" y="167639"/>
                </a:lnTo>
                <a:lnTo>
                  <a:pt x="421391" y="168909"/>
                </a:lnTo>
                <a:lnTo>
                  <a:pt x="427755" y="170179"/>
                </a:lnTo>
                <a:lnTo>
                  <a:pt x="433642" y="171449"/>
                </a:lnTo>
                <a:lnTo>
                  <a:pt x="440007" y="172719"/>
                </a:lnTo>
                <a:lnTo>
                  <a:pt x="457167" y="172719"/>
                </a:lnTo>
                <a:lnTo>
                  <a:pt x="464025" y="171449"/>
                </a:lnTo>
                <a:lnTo>
                  <a:pt x="470398" y="168909"/>
                </a:lnTo>
                <a:lnTo>
                  <a:pt x="475783" y="167639"/>
                </a:lnTo>
                <a:lnTo>
                  <a:pt x="489438" y="138429"/>
                </a:lnTo>
                <a:lnTo>
                  <a:pt x="489385" y="134619"/>
                </a:lnTo>
                <a:lnTo>
                  <a:pt x="489014" y="126999"/>
                </a:lnTo>
                <a:lnTo>
                  <a:pt x="487549" y="115569"/>
                </a:lnTo>
                <a:lnTo>
                  <a:pt x="484610" y="101599"/>
                </a:lnTo>
                <a:lnTo>
                  <a:pt x="479702" y="87629"/>
                </a:lnTo>
                <a:lnTo>
                  <a:pt x="475783" y="81279"/>
                </a:lnTo>
                <a:close/>
              </a:path>
              <a:path w="489585" h="370839">
                <a:moveTo>
                  <a:pt x="242025" y="91439"/>
                </a:moveTo>
                <a:lnTo>
                  <a:pt x="219481" y="91439"/>
                </a:lnTo>
                <a:lnTo>
                  <a:pt x="215067" y="92709"/>
                </a:lnTo>
                <a:lnTo>
                  <a:pt x="242025" y="92709"/>
                </a:lnTo>
                <a:lnTo>
                  <a:pt x="242025" y="91439"/>
                </a:lnTo>
                <a:close/>
              </a:path>
              <a:path w="489585" h="370839">
                <a:moveTo>
                  <a:pt x="470928" y="73659"/>
                </a:moveTo>
                <a:lnTo>
                  <a:pt x="286619" y="73659"/>
                </a:lnTo>
                <a:lnTo>
                  <a:pt x="288579" y="77469"/>
                </a:lnTo>
                <a:lnTo>
                  <a:pt x="288579" y="83819"/>
                </a:lnTo>
                <a:lnTo>
                  <a:pt x="285639" y="90169"/>
                </a:lnTo>
                <a:lnTo>
                  <a:pt x="281226" y="92709"/>
                </a:lnTo>
                <a:lnTo>
                  <a:pt x="347387" y="92709"/>
                </a:lnTo>
                <a:lnTo>
                  <a:pt x="347879" y="90169"/>
                </a:lnTo>
                <a:lnTo>
                  <a:pt x="350324" y="83819"/>
                </a:lnTo>
                <a:lnTo>
                  <a:pt x="353758" y="81279"/>
                </a:lnTo>
                <a:lnTo>
                  <a:pt x="475783" y="81279"/>
                </a:lnTo>
                <a:lnTo>
                  <a:pt x="471863" y="74929"/>
                </a:lnTo>
                <a:lnTo>
                  <a:pt x="470928" y="73659"/>
                </a:lnTo>
                <a:close/>
              </a:path>
            </a:pathLst>
          </a:custGeom>
          <a:solidFill>
            <a:srgbClr val="000000"/>
          </a:solidFill>
        </p:spPr>
        <p:txBody>
          <a:bodyPr wrap="square" lIns="0" tIns="0" rIns="0" bIns="0" rtlCol="0"/>
          <a:lstStyle/>
          <a:p>
            <a:endParaRPr/>
          </a:p>
        </p:txBody>
      </p:sp>
      <p:sp>
        <p:nvSpPr>
          <p:cNvPr id="89" name="object 89"/>
          <p:cNvSpPr/>
          <p:nvPr/>
        </p:nvSpPr>
        <p:spPr>
          <a:xfrm>
            <a:off x="2697479" y="2365248"/>
            <a:ext cx="239395" cy="0"/>
          </a:xfrm>
          <a:custGeom>
            <a:avLst/>
            <a:gdLst/>
            <a:ahLst/>
            <a:cxnLst/>
            <a:rect l="l" t="t" r="r" b="b"/>
            <a:pathLst>
              <a:path w="239394">
                <a:moveTo>
                  <a:pt x="239268" y="0"/>
                </a:moveTo>
                <a:lnTo>
                  <a:pt x="0" y="0"/>
                </a:lnTo>
              </a:path>
            </a:pathLst>
          </a:custGeom>
          <a:ln w="9144">
            <a:solidFill>
              <a:srgbClr val="000000"/>
            </a:solidFill>
          </a:ln>
        </p:spPr>
        <p:txBody>
          <a:bodyPr wrap="square" lIns="0" tIns="0" rIns="0" bIns="0" rtlCol="0"/>
          <a:lstStyle/>
          <a:p>
            <a:endParaRPr/>
          </a:p>
        </p:txBody>
      </p:sp>
      <p:sp>
        <p:nvSpPr>
          <p:cNvPr id="90" name="object 90"/>
          <p:cNvSpPr/>
          <p:nvPr/>
        </p:nvSpPr>
        <p:spPr>
          <a:xfrm>
            <a:off x="4445508" y="1703832"/>
            <a:ext cx="1205865" cy="262255"/>
          </a:xfrm>
          <a:custGeom>
            <a:avLst/>
            <a:gdLst/>
            <a:ahLst/>
            <a:cxnLst/>
            <a:rect l="l" t="t" r="r" b="b"/>
            <a:pathLst>
              <a:path w="1205864" h="262255">
                <a:moveTo>
                  <a:pt x="0" y="262127"/>
                </a:moveTo>
                <a:lnTo>
                  <a:pt x="602741" y="0"/>
                </a:lnTo>
                <a:lnTo>
                  <a:pt x="1205483" y="262127"/>
                </a:lnTo>
                <a:lnTo>
                  <a:pt x="0" y="262127"/>
                </a:lnTo>
                <a:close/>
              </a:path>
            </a:pathLst>
          </a:custGeom>
          <a:ln w="9144">
            <a:solidFill>
              <a:srgbClr val="000000"/>
            </a:solidFill>
            <a:prstDash val="sysDashDot"/>
          </a:ln>
        </p:spPr>
        <p:txBody>
          <a:bodyPr wrap="square" lIns="0" tIns="0" rIns="0" bIns="0" rtlCol="0"/>
          <a:lstStyle/>
          <a:p>
            <a:endParaRPr/>
          </a:p>
        </p:txBody>
      </p:sp>
      <p:sp>
        <p:nvSpPr>
          <p:cNvPr id="91" name="object 91"/>
          <p:cNvSpPr/>
          <p:nvPr/>
        </p:nvSpPr>
        <p:spPr>
          <a:xfrm>
            <a:off x="4239767" y="2866644"/>
            <a:ext cx="425450" cy="687705"/>
          </a:xfrm>
          <a:custGeom>
            <a:avLst/>
            <a:gdLst/>
            <a:ahLst/>
            <a:cxnLst/>
            <a:rect l="l" t="t" r="r" b="b"/>
            <a:pathLst>
              <a:path w="425450" h="687704">
                <a:moveTo>
                  <a:pt x="0" y="687323"/>
                </a:moveTo>
                <a:lnTo>
                  <a:pt x="425196" y="0"/>
                </a:lnTo>
              </a:path>
            </a:pathLst>
          </a:custGeom>
          <a:ln w="9144">
            <a:solidFill>
              <a:srgbClr val="CC0000"/>
            </a:solidFill>
          </a:ln>
        </p:spPr>
        <p:txBody>
          <a:bodyPr wrap="square" lIns="0" tIns="0" rIns="0" bIns="0" rtlCol="0"/>
          <a:lstStyle/>
          <a:p>
            <a:endParaRPr/>
          </a:p>
        </p:txBody>
      </p:sp>
      <p:sp>
        <p:nvSpPr>
          <p:cNvPr id="92" name="object 92"/>
          <p:cNvSpPr txBox="1"/>
          <p:nvPr/>
        </p:nvSpPr>
        <p:spPr>
          <a:xfrm>
            <a:off x="1062634" y="3530295"/>
            <a:ext cx="3860165" cy="476884"/>
          </a:xfrm>
          <a:prstGeom prst="rect">
            <a:avLst/>
          </a:prstGeom>
        </p:spPr>
        <p:txBody>
          <a:bodyPr vert="horz" wrap="square" lIns="0" tIns="50165" rIns="0" bIns="0" rtlCol="0">
            <a:spAutoFit/>
          </a:bodyPr>
          <a:lstStyle/>
          <a:p>
            <a:pPr marL="12700" marR="5080" indent="158115">
              <a:lnSpc>
                <a:spcPts val="1630"/>
              </a:lnSpc>
              <a:spcBef>
                <a:spcPts val="395"/>
              </a:spcBef>
              <a:tabLst>
                <a:tab pos="2925445" algn="l"/>
              </a:tabLst>
            </a:pPr>
            <a:r>
              <a:rPr sz="1600" i="1" spc="-85" dirty="0">
                <a:latin typeface="Trebuchet MS"/>
                <a:cs typeface="Trebuchet MS"/>
              </a:rPr>
              <a:t>at </a:t>
            </a:r>
            <a:r>
              <a:rPr sz="1600" i="1" spc="-120" dirty="0">
                <a:latin typeface="Trebuchet MS"/>
                <a:cs typeface="Trebuchet MS"/>
              </a:rPr>
              <a:t>different</a:t>
            </a:r>
            <a:r>
              <a:rPr sz="1600" i="1" spc="-135" dirty="0">
                <a:latin typeface="Trebuchet MS"/>
                <a:cs typeface="Trebuchet MS"/>
              </a:rPr>
              <a:t> </a:t>
            </a:r>
            <a:r>
              <a:rPr sz="1600" i="1" spc="-90" dirty="0">
                <a:latin typeface="Trebuchet MS"/>
                <a:cs typeface="Trebuchet MS"/>
              </a:rPr>
              <a:t>frequencies</a:t>
            </a:r>
            <a:r>
              <a:rPr sz="1600" i="1" spc="-110" dirty="0">
                <a:latin typeface="Trebuchet MS"/>
                <a:cs typeface="Trebuchet MS"/>
              </a:rPr>
              <a:t> </a:t>
            </a:r>
            <a:r>
              <a:rPr sz="1600" i="1" spc="-90" dirty="0">
                <a:latin typeface="Trebuchet MS"/>
                <a:cs typeface="Trebuchet MS"/>
              </a:rPr>
              <a:t>over	</a:t>
            </a:r>
            <a:r>
              <a:rPr sz="2400" i="1" spc="-104" baseline="3472" dirty="0">
                <a:latin typeface="Trebuchet MS"/>
                <a:cs typeface="Trebuchet MS"/>
              </a:rPr>
              <a:t>DSL </a:t>
            </a:r>
            <a:r>
              <a:rPr sz="2400" i="1" spc="-97" baseline="3472" dirty="0">
                <a:latin typeface="Trebuchet MS"/>
                <a:cs typeface="Trebuchet MS"/>
              </a:rPr>
              <a:t>access  </a:t>
            </a:r>
            <a:r>
              <a:rPr sz="1600" i="1" spc="-95" dirty="0">
                <a:solidFill>
                  <a:srgbClr val="CC0000"/>
                </a:solidFill>
                <a:latin typeface="Trebuchet MS"/>
                <a:cs typeface="Trebuchet MS"/>
              </a:rPr>
              <a:t>dedi</a:t>
            </a:r>
            <a:r>
              <a:rPr sz="1600" i="1" spc="-100" dirty="0">
                <a:solidFill>
                  <a:srgbClr val="CC0000"/>
                </a:solidFill>
                <a:latin typeface="Trebuchet MS"/>
                <a:cs typeface="Trebuchet MS"/>
              </a:rPr>
              <a:t>c</a:t>
            </a:r>
            <a:r>
              <a:rPr sz="1600" i="1" spc="-95" dirty="0">
                <a:solidFill>
                  <a:srgbClr val="CC0000"/>
                </a:solidFill>
                <a:latin typeface="Trebuchet MS"/>
                <a:cs typeface="Trebuchet MS"/>
              </a:rPr>
              <a:t>a</a:t>
            </a:r>
            <a:r>
              <a:rPr sz="1600" i="1" spc="-85" dirty="0">
                <a:solidFill>
                  <a:srgbClr val="CC0000"/>
                </a:solidFill>
                <a:latin typeface="Trebuchet MS"/>
                <a:cs typeface="Trebuchet MS"/>
              </a:rPr>
              <a:t>t</a:t>
            </a:r>
            <a:r>
              <a:rPr sz="1600" i="1" spc="-100" dirty="0">
                <a:solidFill>
                  <a:srgbClr val="CC0000"/>
                </a:solidFill>
                <a:latin typeface="Trebuchet MS"/>
                <a:cs typeface="Trebuchet MS"/>
              </a:rPr>
              <a:t>e</a:t>
            </a:r>
            <a:r>
              <a:rPr sz="1600" i="1" spc="-75" dirty="0">
                <a:solidFill>
                  <a:srgbClr val="CC0000"/>
                </a:solidFill>
                <a:latin typeface="Trebuchet MS"/>
                <a:cs typeface="Trebuchet MS"/>
              </a:rPr>
              <a:t>d</a:t>
            </a:r>
            <a:r>
              <a:rPr sz="1600" i="1" spc="-114" dirty="0">
                <a:solidFill>
                  <a:srgbClr val="CC0000"/>
                </a:solidFill>
                <a:latin typeface="Trebuchet MS"/>
                <a:cs typeface="Trebuchet MS"/>
              </a:rPr>
              <a:t> </a:t>
            </a:r>
            <a:r>
              <a:rPr sz="1600" i="1" spc="-150" dirty="0">
                <a:latin typeface="Trebuchet MS"/>
                <a:cs typeface="Trebuchet MS"/>
              </a:rPr>
              <a:t>l</a:t>
            </a:r>
            <a:r>
              <a:rPr sz="1600" i="1" spc="-125" dirty="0">
                <a:latin typeface="Trebuchet MS"/>
                <a:cs typeface="Trebuchet MS"/>
              </a:rPr>
              <a:t>i</a:t>
            </a:r>
            <a:r>
              <a:rPr sz="1600" i="1" spc="-85" dirty="0">
                <a:latin typeface="Trebuchet MS"/>
                <a:cs typeface="Trebuchet MS"/>
              </a:rPr>
              <a:t>n</a:t>
            </a:r>
            <a:r>
              <a:rPr sz="1600" i="1" spc="-75" dirty="0">
                <a:latin typeface="Trebuchet MS"/>
                <a:cs typeface="Trebuchet MS"/>
              </a:rPr>
              <a:t>e</a:t>
            </a:r>
            <a:r>
              <a:rPr sz="1600" i="1" spc="-135" dirty="0">
                <a:latin typeface="Trebuchet MS"/>
                <a:cs typeface="Trebuchet MS"/>
              </a:rPr>
              <a:t> </a:t>
            </a:r>
            <a:r>
              <a:rPr sz="1600" i="1" spc="-160" dirty="0">
                <a:latin typeface="Trebuchet MS"/>
                <a:cs typeface="Trebuchet MS"/>
              </a:rPr>
              <a:t>t</a:t>
            </a:r>
            <a:r>
              <a:rPr sz="1600" i="1" spc="-40" dirty="0">
                <a:latin typeface="Trebuchet MS"/>
                <a:cs typeface="Trebuchet MS"/>
              </a:rPr>
              <a:t>o</a:t>
            </a:r>
            <a:r>
              <a:rPr sz="1600" i="1" spc="-120" dirty="0">
                <a:latin typeface="Trebuchet MS"/>
                <a:cs typeface="Trebuchet MS"/>
              </a:rPr>
              <a:t> </a:t>
            </a:r>
            <a:r>
              <a:rPr sz="1600" i="1" spc="-95" dirty="0">
                <a:latin typeface="Trebuchet MS"/>
                <a:cs typeface="Trebuchet MS"/>
              </a:rPr>
              <a:t>c</a:t>
            </a:r>
            <a:r>
              <a:rPr sz="1600" i="1" spc="-100" dirty="0">
                <a:latin typeface="Trebuchet MS"/>
                <a:cs typeface="Trebuchet MS"/>
              </a:rPr>
              <a:t>e</a:t>
            </a:r>
            <a:r>
              <a:rPr sz="1600" i="1" spc="-75" dirty="0">
                <a:latin typeface="Trebuchet MS"/>
                <a:cs typeface="Trebuchet MS"/>
              </a:rPr>
              <a:t>n</a:t>
            </a:r>
            <a:r>
              <a:rPr sz="1600" i="1" spc="-140" dirty="0">
                <a:latin typeface="Trebuchet MS"/>
                <a:cs typeface="Trebuchet MS"/>
              </a:rPr>
              <a:t>t</a:t>
            </a:r>
            <a:r>
              <a:rPr sz="1600" i="1" spc="-100" dirty="0">
                <a:latin typeface="Trebuchet MS"/>
                <a:cs typeface="Trebuchet MS"/>
              </a:rPr>
              <a:t>ral</a:t>
            </a:r>
            <a:r>
              <a:rPr sz="1600" i="1" spc="-120" dirty="0">
                <a:latin typeface="Trebuchet MS"/>
                <a:cs typeface="Trebuchet MS"/>
              </a:rPr>
              <a:t> </a:t>
            </a:r>
            <a:r>
              <a:rPr sz="1600" i="1" spc="-130" dirty="0">
                <a:latin typeface="Trebuchet MS"/>
                <a:cs typeface="Trebuchet MS"/>
              </a:rPr>
              <a:t>of</a:t>
            </a:r>
            <a:r>
              <a:rPr sz="1600" i="1" spc="-105" dirty="0">
                <a:latin typeface="Trebuchet MS"/>
                <a:cs typeface="Trebuchet MS"/>
              </a:rPr>
              <a:t>f</a:t>
            </a:r>
            <a:r>
              <a:rPr sz="1600" i="1" spc="-125" dirty="0">
                <a:latin typeface="Trebuchet MS"/>
                <a:cs typeface="Trebuchet MS"/>
              </a:rPr>
              <a:t>i</a:t>
            </a:r>
            <a:r>
              <a:rPr sz="1600" i="1" spc="-95" dirty="0">
                <a:latin typeface="Trebuchet MS"/>
                <a:cs typeface="Trebuchet MS"/>
              </a:rPr>
              <a:t>c</a:t>
            </a:r>
            <a:r>
              <a:rPr sz="1600" i="1" spc="-100" dirty="0">
                <a:latin typeface="Trebuchet MS"/>
                <a:cs typeface="Trebuchet MS"/>
              </a:rPr>
              <a:t>e</a:t>
            </a:r>
            <a:r>
              <a:rPr sz="1600" i="1" dirty="0">
                <a:latin typeface="Trebuchet MS"/>
                <a:cs typeface="Trebuchet MS"/>
              </a:rPr>
              <a:t>	</a:t>
            </a:r>
            <a:r>
              <a:rPr sz="2400" i="1" spc="-120" baseline="3472" dirty="0">
                <a:latin typeface="Trebuchet MS"/>
                <a:cs typeface="Trebuchet MS"/>
              </a:rPr>
              <a:t>m</a:t>
            </a:r>
            <a:r>
              <a:rPr sz="2400" i="1" spc="-97" baseline="3472" dirty="0">
                <a:latin typeface="Trebuchet MS"/>
                <a:cs typeface="Trebuchet MS"/>
              </a:rPr>
              <a:t>u</a:t>
            </a:r>
            <a:r>
              <a:rPr sz="2400" i="1" spc="-187" baseline="3472" dirty="0">
                <a:latin typeface="Trebuchet MS"/>
                <a:cs typeface="Trebuchet MS"/>
              </a:rPr>
              <a:t>l</a:t>
            </a:r>
            <a:r>
              <a:rPr sz="2400" i="1" spc="-240" baseline="3472" dirty="0">
                <a:latin typeface="Trebuchet MS"/>
                <a:cs typeface="Trebuchet MS"/>
              </a:rPr>
              <a:t>t</a:t>
            </a:r>
            <a:r>
              <a:rPr sz="2400" i="1" spc="-150" baseline="3472" dirty="0">
                <a:latin typeface="Trebuchet MS"/>
                <a:cs typeface="Trebuchet MS"/>
              </a:rPr>
              <a:t>ipl</a:t>
            </a:r>
            <a:r>
              <a:rPr sz="2400" i="1" spc="-254" baseline="3472" dirty="0">
                <a:latin typeface="Trebuchet MS"/>
                <a:cs typeface="Trebuchet MS"/>
              </a:rPr>
              <a:t>e</a:t>
            </a:r>
            <a:r>
              <a:rPr sz="2400" i="1" spc="-217" baseline="3472" dirty="0">
                <a:latin typeface="Trebuchet MS"/>
                <a:cs typeface="Trebuchet MS"/>
              </a:rPr>
              <a:t>x</a:t>
            </a:r>
            <a:r>
              <a:rPr sz="2400" i="1" spc="-165" baseline="3472" dirty="0">
                <a:latin typeface="Trebuchet MS"/>
                <a:cs typeface="Trebuchet MS"/>
              </a:rPr>
              <a:t>er</a:t>
            </a:r>
            <a:endParaRPr sz="2400" baseline="3472">
              <a:latin typeface="Trebuchet MS"/>
              <a:cs typeface="Trebuchet MS"/>
            </a:endParaRPr>
          </a:p>
        </p:txBody>
      </p:sp>
      <p:sp>
        <p:nvSpPr>
          <p:cNvPr id="93" name="object 93"/>
          <p:cNvSpPr/>
          <p:nvPr/>
        </p:nvSpPr>
        <p:spPr>
          <a:xfrm>
            <a:off x="1143000" y="2043683"/>
            <a:ext cx="643128" cy="644651"/>
          </a:xfrm>
          <a:prstGeom prst="rect">
            <a:avLst/>
          </a:prstGeom>
          <a:blipFill>
            <a:blip r:embed="rId13" cstate="print"/>
            <a:stretch>
              <a:fillRect/>
            </a:stretch>
          </a:blipFill>
        </p:spPr>
        <p:txBody>
          <a:bodyPr wrap="square" lIns="0" tIns="0" rIns="0" bIns="0" rtlCol="0"/>
          <a:lstStyle/>
          <a:p>
            <a:endParaRPr/>
          </a:p>
        </p:txBody>
      </p:sp>
      <p:sp>
        <p:nvSpPr>
          <p:cNvPr id="94" name="object 94"/>
          <p:cNvSpPr/>
          <p:nvPr/>
        </p:nvSpPr>
        <p:spPr>
          <a:xfrm>
            <a:off x="1417319" y="2104644"/>
            <a:ext cx="312419" cy="295655"/>
          </a:xfrm>
          <a:prstGeom prst="rect">
            <a:avLst/>
          </a:prstGeom>
          <a:blipFill>
            <a:blip r:embed="rId14" cstate="print"/>
            <a:stretch>
              <a:fillRect/>
            </a:stretch>
          </a:blipFill>
        </p:spPr>
        <p:txBody>
          <a:bodyPr wrap="square" lIns="0" tIns="0" rIns="0" bIns="0" rtlCol="0"/>
          <a:lstStyle/>
          <a:p>
            <a:endParaRPr/>
          </a:p>
        </p:txBody>
      </p:sp>
      <p:sp>
        <p:nvSpPr>
          <p:cNvPr id="95" name="Rectangle 94"/>
          <p:cNvSpPr/>
          <p:nvPr/>
        </p:nvSpPr>
        <p:spPr>
          <a:xfrm>
            <a:off x="76200" y="5276914"/>
            <a:ext cx="8382000" cy="1410643"/>
          </a:xfrm>
          <a:prstGeom prst="rect">
            <a:avLst/>
          </a:prstGeom>
        </p:spPr>
        <p:txBody>
          <a:bodyPr wrap="square">
            <a:spAutoFit/>
          </a:bodyPr>
          <a:lstStyle/>
          <a:p>
            <a:pPr marL="299085" indent="-286385">
              <a:lnSpc>
                <a:spcPct val="100000"/>
              </a:lnSpc>
              <a:spcBef>
                <a:spcPts val="110"/>
              </a:spcBef>
              <a:buClr>
                <a:srgbClr val="000099"/>
              </a:buClr>
              <a:buSzPct val="63888"/>
              <a:buFont typeface="Wingdings"/>
              <a:buChar char=""/>
              <a:tabLst>
                <a:tab pos="299085" algn="l"/>
                <a:tab pos="299720" algn="l"/>
              </a:tabLst>
            </a:pPr>
            <a:r>
              <a:rPr lang="en-US" sz="2800" spc="-90" dirty="0" smtClean="0">
                <a:latin typeface="Times New Roman" panose="02020603050405020304" pitchFamily="18" charset="0"/>
                <a:cs typeface="Times New Roman" panose="02020603050405020304" pitchFamily="18" charset="0"/>
              </a:rPr>
              <a:t>Popular </a:t>
            </a:r>
            <a:r>
              <a:rPr lang="en-US" sz="2800" spc="-105" dirty="0">
                <a:latin typeface="Times New Roman" panose="02020603050405020304" pitchFamily="18" charset="0"/>
                <a:cs typeface="Times New Roman" panose="02020603050405020304" pitchFamily="18" charset="0"/>
              </a:rPr>
              <a:t>in </a:t>
            </a:r>
            <a:r>
              <a:rPr lang="en-US" sz="2800" spc="-65" dirty="0">
                <a:latin typeface="Times New Roman" panose="02020603050405020304" pitchFamily="18" charset="0"/>
                <a:cs typeface="Times New Roman" panose="02020603050405020304" pitchFamily="18" charset="0"/>
              </a:rPr>
              <a:t>Europe (more </a:t>
            </a:r>
            <a:r>
              <a:rPr lang="en-US" sz="2800" spc="-114" dirty="0">
                <a:latin typeface="Times New Roman" panose="02020603050405020304" pitchFamily="18" charset="0"/>
                <a:cs typeface="Times New Roman" panose="02020603050405020304" pitchFamily="18" charset="0"/>
              </a:rPr>
              <a:t>than</a:t>
            </a:r>
            <a:r>
              <a:rPr lang="en-US" sz="2800" spc="9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90%).</a:t>
            </a:r>
          </a:p>
          <a:p>
            <a:pPr marL="299085" indent="-286385">
              <a:lnSpc>
                <a:spcPct val="100000"/>
              </a:lnSpc>
              <a:spcBef>
                <a:spcPts val="204"/>
              </a:spcBef>
              <a:buClr>
                <a:srgbClr val="000099"/>
              </a:buClr>
              <a:buSzPct val="63888"/>
              <a:buFont typeface="Wingdings"/>
              <a:buChar char=""/>
              <a:tabLst>
                <a:tab pos="299085" algn="l"/>
                <a:tab pos="299720" algn="l"/>
              </a:tabLst>
            </a:pPr>
            <a:r>
              <a:rPr lang="en-US" sz="2800" dirty="0" smtClean="0">
                <a:latin typeface="Times New Roman" panose="02020603050405020304" pitchFamily="18" charset="0"/>
                <a:cs typeface="Times New Roman" panose="02020603050405020304" pitchFamily="18" charset="0"/>
              </a:rPr>
              <a:t>Most </a:t>
            </a:r>
            <a:r>
              <a:rPr lang="en-US" sz="2800" spc="-95" dirty="0" smtClean="0">
                <a:latin typeface="Times New Roman" panose="02020603050405020304" pitchFamily="18" charset="0"/>
                <a:cs typeface="Times New Roman" panose="02020603050405020304" pitchFamily="18" charset="0"/>
              </a:rPr>
              <a:t>of </a:t>
            </a:r>
            <a:r>
              <a:rPr lang="en-US" sz="2800" spc="-110" dirty="0" smtClean="0">
                <a:latin typeface="Times New Roman" panose="02020603050405020304" pitchFamily="18" charset="0"/>
                <a:cs typeface="Times New Roman" panose="02020603050405020304" pitchFamily="18" charset="0"/>
              </a:rPr>
              <a:t>the </a:t>
            </a:r>
            <a:r>
              <a:rPr lang="en-US" sz="2800" spc="-100" dirty="0" smtClean="0">
                <a:latin typeface="Times New Roman" panose="02020603050405020304" pitchFamily="18" charset="0"/>
                <a:cs typeface="Times New Roman" panose="02020603050405020304" pitchFamily="18" charset="0"/>
              </a:rPr>
              <a:t>developed </a:t>
            </a:r>
            <a:r>
              <a:rPr lang="en-US" sz="2800" spc="-70" dirty="0" smtClean="0">
                <a:latin typeface="Times New Roman" panose="02020603050405020304" pitchFamily="18" charset="0"/>
                <a:cs typeface="Times New Roman" panose="02020603050405020304" pitchFamily="18" charset="0"/>
              </a:rPr>
              <a:t>countries </a:t>
            </a:r>
            <a:r>
              <a:rPr lang="en-US" sz="2800" spc="-80" dirty="0" smtClean="0">
                <a:latin typeface="Times New Roman" panose="02020603050405020304" pitchFamily="18" charset="0"/>
                <a:cs typeface="Times New Roman" panose="02020603050405020304" pitchFamily="18" charset="0"/>
              </a:rPr>
              <a:t>use </a:t>
            </a:r>
            <a:r>
              <a:rPr lang="en-US" sz="2800" spc="-60" dirty="0" smtClean="0">
                <a:latin typeface="Times New Roman" panose="02020603050405020304" pitchFamily="18" charset="0"/>
                <a:cs typeface="Times New Roman" panose="02020603050405020304" pitchFamily="18" charset="0"/>
              </a:rPr>
              <a:t>more </a:t>
            </a:r>
            <a:r>
              <a:rPr lang="en-US" sz="2800" spc="-114" dirty="0" smtClean="0">
                <a:latin typeface="Times New Roman" panose="02020603050405020304" pitchFamily="18" charset="0"/>
                <a:cs typeface="Times New Roman" panose="02020603050405020304" pitchFamily="18" charset="0"/>
              </a:rPr>
              <a:t>than </a:t>
            </a:r>
            <a:r>
              <a:rPr lang="en-US" sz="2800" spc="15" dirty="0" smtClean="0">
                <a:latin typeface="Times New Roman" panose="02020603050405020304" pitchFamily="18" charset="0"/>
                <a:cs typeface="Times New Roman" panose="02020603050405020304" pitchFamily="18" charset="0"/>
              </a:rPr>
              <a:t>50% </a:t>
            </a:r>
            <a:r>
              <a:rPr lang="en-US" sz="2800" spc="-95" dirty="0" smtClean="0">
                <a:latin typeface="Times New Roman" panose="02020603050405020304" pitchFamily="18" charset="0"/>
                <a:cs typeface="Times New Roman" panose="02020603050405020304" pitchFamily="18" charset="0"/>
              </a:rPr>
              <a:t>broadband</a:t>
            </a:r>
            <a:r>
              <a:rPr lang="en-US" sz="2800" spc="60" dirty="0" smtClean="0">
                <a:latin typeface="Times New Roman" panose="02020603050405020304" pitchFamily="18" charset="0"/>
                <a:cs typeface="Times New Roman" panose="02020603050405020304" pitchFamily="18" charset="0"/>
              </a:rPr>
              <a:t> </a:t>
            </a:r>
            <a:r>
              <a:rPr lang="en-US" sz="2800" spc="-95" dirty="0" smtClean="0">
                <a:latin typeface="Times New Roman" panose="02020603050405020304" pitchFamily="18" charset="0"/>
                <a:cs typeface="Times New Roman" panose="02020603050405020304" pitchFamily="18" charset="0"/>
              </a:rPr>
              <a:t>access.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677108"/>
          </a:xfrm>
        </p:spPr>
        <p:txBody>
          <a:bodyPr/>
          <a:lstStyle/>
          <a:p>
            <a:r>
              <a:rPr lang="en-IN" b="1" spc="-70" dirty="0" smtClean="0">
                <a:latin typeface="Times New Roman" panose="02020603050405020304" pitchFamily="18" charset="0"/>
                <a:cs typeface="Times New Roman" panose="02020603050405020304" pitchFamily="18" charset="0"/>
              </a:rPr>
              <a:t>Digital </a:t>
            </a:r>
            <a:r>
              <a:rPr lang="en-IN" b="1" spc="-155" dirty="0" smtClean="0">
                <a:latin typeface="Times New Roman" panose="02020603050405020304" pitchFamily="18" charset="0"/>
                <a:cs typeface="Times New Roman" panose="02020603050405020304" pitchFamily="18" charset="0"/>
              </a:rPr>
              <a:t>Subscriber </a:t>
            </a:r>
            <a:r>
              <a:rPr lang="en-IN" b="1" spc="-70" dirty="0" smtClean="0">
                <a:latin typeface="Times New Roman" panose="02020603050405020304" pitchFamily="18" charset="0"/>
                <a:cs typeface="Times New Roman" panose="02020603050405020304" pitchFamily="18" charset="0"/>
              </a:rPr>
              <a:t>Line</a:t>
            </a:r>
            <a:r>
              <a:rPr lang="en-IN" b="1" spc="-400" dirty="0" smtClean="0">
                <a:latin typeface="Times New Roman" panose="02020603050405020304" pitchFamily="18" charset="0"/>
                <a:cs typeface="Times New Roman" panose="02020603050405020304" pitchFamily="18" charset="0"/>
              </a:rPr>
              <a:t> </a:t>
            </a:r>
            <a:r>
              <a:rPr lang="en-IN" b="1" spc="-375" dirty="0">
                <a:latin typeface="Times New Roman" panose="02020603050405020304" pitchFamily="18" charset="0"/>
                <a:cs typeface="Times New Roman" panose="02020603050405020304" pitchFamily="18" charset="0"/>
              </a:rPr>
              <a:t>(DSL)</a:t>
            </a:r>
            <a:endParaRPr lang="en-IN" dirty="0"/>
          </a:p>
        </p:txBody>
      </p:sp>
      <p:sp>
        <p:nvSpPr>
          <p:cNvPr id="5" name="Text Placeholder 4"/>
          <p:cNvSpPr>
            <a:spLocks noGrp="1"/>
          </p:cNvSpPr>
          <p:nvPr>
            <p:ph type="body" idx="1"/>
          </p:nvPr>
        </p:nvSpPr>
        <p:spPr>
          <a:xfrm>
            <a:off x="152400" y="1676400"/>
            <a:ext cx="8991600" cy="3990836"/>
          </a:xfrm>
        </p:spPr>
        <p:txBody>
          <a:bodyPr/>
          <a:lstStyle/>
          <a:p>
            <a:pPr marL="299085" indent="-286385">
              <a:lnSpc>
                <a:spcPct val="100000"/>
              </a:lnSpc>
              <a:spcBef>
                <a:spcPts val="110"/>
              </a:spcBef>
              <a:buClr>
                <a:srgbClr val="000099"/>
              </a:buClr>
              <a:buSzPct val="63888"/>
              <a:buFont typeface="Wingdings"/>
              <a:buChar char=""/>
              <a:tabLst>
                <a:tab pos="299085" algn="l"/>
                <a:tab pos="299720" algn="l"/>
              </a:tabLst>
            </a:pPr>
            <a:r>
              <a:rPr lang="en-US" spc="-80" dirty="0" smtClean="0">
                <a:solidFill>
                  <a:schemeClr val="tx1"/>
                </a:solidFill>
                <a:latin typeface="Times New Roman" panose="02020603050405020304" pitchFamily="18" charset="0"/>
                <a:cs typeface="Times New Roman" panose="02020603050405020304" pitchFamily="18" charset="0"/>
              </a:rPr>
              <a:t>use </a:t>
            </a:r>
            <a:r>
              <a:rPr lang="en-US" b="1" i="1" spc="-175" dirty="0">
                <a:solidFill>
                  <a:srgbClr val="0070C0"/>
                </a:solidFill>
                <a:latin typeface="Times New Roman" panose="02020603050405020304" pitchFamily="18" charset="0"/>
                <a:cs typeface="Times New Roman" panose="02020603050405020304" pitchFamily="18" charset="0"/>
              </a:rPr>
              <a:t>existing </a:t>
            </a:r>
            <a:r>
              <a:rPr lang="en-US" spc="-95" dirty="0">
                <a:solidFill>
                  <a:schemeClr val="tx1"/>
                </a:solidFill>
                <a:latin typeface="Times New Roman" panose="02020603050405020304" pitchFamily="18" charset="0"/>
                <a:cs typeface="Times New Roman" panose="02020603050405020304" pitchFamily="18" charset="0"/>
              </a:rPr>
              <a:t>telephone </a:t>
            </a:r>
            <a:r>
              <a:rPr lang="en-US" spc="-120" dirty="0">
                <a:solidFill>
                  <a:schemeClr val="tx1"/>
                </a:solidFill>
                <a:latin typeface="Times New Roman" panose="02020603050405020304" pitchFamily="18" charset="0"/>
                <a:cs typeface="Times New Roman" panose="02020603050405020304" pitchFamily="18" charset="0"/>
              </a:rPr>
              <a:t>line </a:t>
            </a:r>
            <a:r>
              <a:rPr lang="en-US" spc="-45" dirty="0">
                <a:solidFill>
                  <a:schemeClr val="tx1"/>
                </a:solidFill>
                <a:latin typeface="Times New Roman" panose="02020603050405020304" pitchFamily="18" charset="0"/>
                <a:cs typeface="Times New Roman" panose="02020603050405020304" pitchFamily="18" charset="0"/>
              </a:rPr>
              <a:t>to </a:t>
            </a:r>
            <a:r>
              <a:rPr lang="en-US" spc="-105" dirty="0">
                <a:solidFill>
                  <a:schemeClr val="tx1"/>
                </a:solidFill>
                <a:latin typeface="Times New Roman" panose="02020603050405020304" pitchFamily="18" charset="0"/>
                <a:cs typeface="Times New Roman" panose="02020603050405020304" pitchFamily="18" charset="0"/>
              </a:rPr>
              <a:t>central </a:t>
            </a:r>
            <a:r>
              <a:rPr lang="en-US" spc="-125" dirty="0">
                <a:solidFill>
                  <a:schemeClr val="tx1"/>
                </a:solidFill>
                <a:latin typeface="Times New Roman" panose="02020603050405020304" pitchFamily="18" charset="0"/>
                <a:cs typeface="Times New Roman" panose="02020603050405020304" pitchFamily="18" charset="0"/>
              </a:rPr>
              <a:t>office </a:t>
            </a:r>
            <a:r>
              <a:rPr lang="en-US" spc="85" dirty="0">
                <a:solidFill>
                  <a:schemeClr val="tx1"/>
                </a:solidFill>
                <a:latin typeface="Times New Roman" panose="02020603050405020304" pitchFamily="18" charset="0"/>
                <a:cs typeface="Times New Roman" panose="02020603050405020304" pitchFamily="18" charset="0"/>
              </a:rPr>
              <a:t>DSLAM </a:t>
            </a:r>
            <a:r>
              <a:rPr lang="en-US" spc="-90" dirty="0">
                <a:solidFill>
                  <a:schemeClr val="tx1"/>
                </a:solidFill>
                <a:latin typeface="Times New Roman" panose="02020603050405020304" pitchFamily="18" charset="0"/>
                <a:cs typeface="Times New Roman" panose="02020603050405020304" pitchFamily="18" charset="0"/>
              </a:rPr>
              <a:t>(twisted </a:t>
            </a:r>
            <a:r>
              <a:rPr lang="en-US" spc="-100" dirty="0">
                <a:solidFill>
                  <a:schemeClr val="tx1"/>
                </a:solidFill>
                <a:latin typeface="Times New Roman" panose="02020603050405020304" pitchFamily="18" charset="0"/>
                <a:cs typeface="Times New Roman" panose="02020603050405020304" pitchFamily="18" charset="0"/>
              </a:rPr>
              <a:t>pair </a:t>
            </a:r>
            <a:r>
              <a:rPr lang="en-US" spc="-65" dirty="0">
                <a:solidFill>
                  <a:schemeClr val="tx1"/>
                </a:solidFill>
                <a:latin typeface="Times New Roman" panose="02020603050405020304" pitchFamily="18" charset="0"/>
                <a:cs typeface="Times New Roman" panose="02020603050405020304" pitchFamily="18" charset="0"/>
              </a:rPr>
              <a:t>copper</a:t>
            </a:r>
            <a:r>
              <a:rPr lang="en-US" spc="-55" dirty="0">
                <a:solidFill>
                  <a:schemeClr val="tx1"/>
                </a:solidFill>
                <a:latin typeface="Times New Roman" panose="02020603050405020304" pitchFamily="18" charset="0"/>
                <a:cs typeface="Times New Roman" panose="02020603050405020304" pitchFamily="18" charset="0"/>
              </a:rPr>
              <a:t> </a:t>
            </a:r>
            <a:r>
              <a:rPr lang="en-US" spc="-80" dirty="0">
                <a:solidFill>
                  <a:schemeClr val="tx1"/>
                </a:solidFill>
                <a:latin typeface="Times New Roman" panose="02020603050405020304" pitchFamily="18" charset="0"/>
                <a:cs typeface="Times New Roman" panose="02020603050405020304" pitchFamily="18" charset="0"/>
              </a:rPr>
              <a:t>wire)</a:t>
            </a:r>
            <a:endParaRPr lang="en-US" dirty="0">
              <a:solidFill>
                <a:schemeClr val="tx1"/>
              </a:solidFill>
              <a:latin typeface="Times New Roman" panose="02020603050405020304" pitchFamily="18" charset="0"/>
              <a:cs typeface="Times New Roman" panose="02020603050405020304" pitchFamily="18" charset="0"/>
            </a:endParaRPr>
          </a:p>
          <a:p>
            <a:pPr marL="698500" lvl="1" indent="-228600">
              <a:lnSpc>
                <a:spcPct val="100000"/>
              </a:lnSpc>
              <a:spcBef>
                <a:spcPts val="105"/>
              </a:spcBef>
              <a:buClr>
                <a:srgbClr val="000099"/>
              </a:buClr>
              <a:buFont typeface="Wingdings"/>
              <a:buChar char=""/>
              <a:tabLst>
                <a:tab pos="699135" algn="l"/>
              </a:tabLst>
            </a:pPr>
            <a:r>
              <a:rPr lang="en-US" sz="3200" spc="-140" dirty="0">
                <a:solidFill>
                  <a:schemeClr val="tx1"/>
                </a:solidFill>
                <a:latin typeface="Times New Roman" panose="02020603050405020304" pitchFamily="18" charset="0"/>
                <a:cs typeface="Times New Roman" panose="02020603050405020304" pitchFamily="18" charset="0"/>
              </a:rPr>
              <a:t>data </a:t>
            </a:r>
            <a:r>
              <a:rPr lang="en-US" sz="3200" spc="-55" dirty="0">
                <a:solidFill>
                  <a:schemeClr val="tx1"/>
                </a:solidFill>
                <a:latin typeface="Times New Roman" panose="02020603050405020304" pitchFamily="18" charset="0"/>
                <a:cs typeface="Times New Roman" panose="02020603050405020304" pitchFamily="18" charset="0"/>
              </a:rPr>
              <a:t>over </a:t>
            </a:r>
            <a:r>
              <a:rPr lang="en-US" sz="3200" spc="55" dirty="0">
                <a:solidFill>
                  <a:schemeClr val="tx1"/>
                </a:solidFill>
                <a:latin typeface="Times New Roman" panose="02020603050405020304" pitchFamily="18" charset="0"/>
                <a:cs typeface="Times New Roman" panose="02020603050405020304" pitchFamily="18" charset="0"/>
              </a:rPr>
              <a:t>DSL </a:t>
            </a:r>
            <a:r>
              <a:rPr lang="en-US" sz="3200" spc="-75" dirty="0">
                <a:solidFill>
                  <a:schemeClr val="tx1"/>
                </a:solidFill>
                <a:latin typeface="Times New Roman" panose="02020603050405020304" pitchFamily="18" charset="0"/>
                <a:cs typeface="Times New Roman" panose="02020603050405020304" pitchFamily="18" charset="0"/>
              </a:rPr>
              <a:t>phone </a:t>
            </a:r>
            <a:r>
              <a:rPr lang="en-US" sz="3200" spc="-120"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goes </a:t>
            </a:r>
            <a:r>
              <a:rPr lang="en-US" sz="3200" spc="-45" dirty="0">
                <a:solidFill>
                  <a:schemeClr val="tx1"/>
                </a:solidFill>
                <a:latin typeface="Times New Roman" panose="02020603050405020304" pitchFamily="18" charset="0"/>
                <a:cs typeface="Times New Roman" panose="02020603050405020304" pitchFamily="18" charset="0"/>
              </a:rPr>
              <a:t>to</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spc="-85" dirty="0">
                <a:solidFill>
                  <a:schemeClr val="tx1"/>
                </a:solidFill>
                <a:latin typeface="Times New Roman" panose="02020603050405020304" pitchFamily="18" charset="0"/>
                <a:cs typeface="Times New Roman" panose="02020603050405020304" pitchFamily="18" charset="0"/>
              </a:rPr>
              <a:t>Internet</a:t>
            </a:r>
            <a:endParaRPr lang="en-US" sz="3200" dirty="0">
              <a:solidFill>
                <a:schemeClr val="tx1"/>
              </a:solidFill>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spc="-90" dirty="0">
                <a:solidFill>
                  <a:schemeClr val="tx1"/>
                </a:solidFill>
                <a:latin typeface="Times New Roman" panose="02020603050405020304" pitchFamily="18" charset="0"/>
                <a:cs typeface="Times New Roman" panose="02020603050405020304" pitchFamily="18" charset="0"/>
              </a:rPr>
              <a:t>voice </a:t>
            </a:r>
            <a:r>
              <a:rPr lang="en-US" sz="3200" spc="-55" dirty="0">
                <a:solidFill>
                  <a:schemeClr val="tx1"/>
                </a:solidFill>
                <a:latin typeface="Times New Roman" panose="02020603050405020304" pitchFamily="18" charset="0"/>
                <a:cs typeface="Times New Roman" panose="02020603050405020304" pitchFamily="18" charset="0"/>
              </a:rPr>
              <a:t>over </a:t>
            </a:r>
            <a:r>
              <a:rPr lang="en-US" sz="3200" spc="60" dirty="0">
                <a:solidFill>
                  <a:schemeClr val="tx1"/>
                </a:solidFill>
                <a:latin typeface="Times New Roman" panose="02020603050405020304" pitchFamily="18" charset="0"/>
                <a:cs typeface="Times New Roman" panose="02020603050405020304" pitchFamily="18" charset="0"/>
              </a:rPr>
              <a:t>DSL </a:t>
            </a:r>
            <a:r>
              <a:rPr lang="en-US" sz="3200" spc="-75" dirty="0">
                <a:solidFill>
                  <a:schemeClr val="tx1"/>
                </a:solidFill>
                <a:latin typeface="Times New Roman" panose="02020603050405020304" pitchFamily="18" charset="0"/>
                <a:cs typeface="Times New Roman" panose="02020603050405020304" pitchFamily="18" charset="0"/>
              </a:rPr>
              <a:t>phone </a:t>
            </a:r>
            <a:r>
              <a:rPr lang="en-US" sz="3200" spc="-120"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goes </a:t>
            </a:r>
            <a:r>
              <a:rPr lang="en-US" sz="3200" spc="-45" dirty="0">
                <a:solidFill>
                  <a:schemeClr val="tx1"/>
                </a:solidFill>
                <a:latin typeface="Times New Roman" panose="02020603050405020304" pitchFamily="18" charset="0"/>
                <a:cs typeface="Times New Roman" panose="02020603050405020304" pitchFamily="18" charset="0"/>
              </a:rPr>
              <a:t>to </a:t>
            </a:r>
            <a:r>
              <a:rPr lang="en-US" sz="3200" spc="-95" dirty="0">
                <a:solidFill>
                  <a:schemeClr val="tx1"/>
                </a:solidFill>
                <a:latin typeface="Times New Roman" panose="02020603050405020304" pitchFamily="18" charset="0"/>
                <a:cs typeface="Times New Roman" panose="02020603050405020304" pitchFamily="18" charset="0"/>
              </a:rPr>
              <a:t>telephone</a:t>
            </a:r>
            <a:r>
              <a:rPr lang="en-US" sz="3200" spc="-60" dirty="0">
                <a:solidFill>
                  <a:schemeClr val="tx1"/>
                </a:solidFill>
                <a:latin typeface="Times New Roman" panose="02020603050405020304" pitchFamily="18" charset="0"/>
                <a:cs typeface="Times New Roman" panose="02020603050405020304" pitchFamily="18" charset="0"/>
              </a:rPr>
              <a:t> </a:t>
            </a:r>
            <a:r>
              <a:rPr lang="en-US" sz="3200" spc="-105" dirty="0">
                <a:solidFill>
                  <a:schemeClr val="tx1"/>
                </a:solidFill>
                <a:latin typeface="Times New Roman" panose="02020603050405020304" pitchFamily="18" charset="0"/>
                <a:cs typeface="Times New Roman" panose="02020603050405020304" pitchFamily="18" charset="0"/>
              </a:rPr>
              <a:t>net</a:t>
            </a:r>
            <a:endParaRPr lang="en-US" sz="3200" dirty="0">
              <a:solidFill>
                <a:schemeClr val="tx1"/>
              </a:solidFill>
              <a:latin typeface="Times New Roman" panose="02020603050405020304" pitchFamily="18" charset="0"/>
              <a:cs typeface="Times New Roman" panose="02020603050405020304" pitchFamily="18" charset="0"/>
            </a:endParaRPr>
          </a:p>
          <a:p>
            <a:pPr marL="299085" indent="-286385">
              <a:lnSpc>
                <a:spcPct val="100000"/>
              </a:lnSpc>
              <a:spcBef>
                <a:spcPts val="110"/>
              </a:spcBef>
              <a:buClr>
                <a:srgbClr val="000099"/>
              </a:buClr>
              <a:buSzPct val="63888"/>
              <a:buFont typeface="Wingdings"/>
              <a:buChar char=""/>
              <a:tabLst>
                <a:tab pos="299085" algn="l"/>
                <a:tab pos="299720" algn="l"/>
              </a:tabLst>
            </a:pPr>
            <a:r>
              <a:rPr lang="en-US" spc="-50" dirty="0">
                <a:solidFill>
                  <a:schemeClr val="tx1"/>
                </a:solidFill>
                <a:latin typeface="Times New Roman" panose="02020603050405020304" pitchFamily="18" charset="0"/>
                <a:cs typeface="Times New Roman" panose="02020603050405020304" pitchFamily="18" charset="0"/>
              </a:rPr>
              <a:t>Both </a:t>
            </a:r>
            <a:r>
              <a:rPr lang="en-US" spc="-140" dirty="0">
                <a:solidFill>
                  <a:schemeClr val="tx1"/>
                </a:solidFill>
                <a:latin typeface="Times New Roman" panose="02020603050405020304" pitchFamily="18" charset="0"/>
                <a:cs typeface="Times New Roman" panose="02020603050405020304" pitchFamily="18" charset="0"/>
              </a:rPr>
              <a:t>data </a:t>
            </a:r>
            <a:r>
              <a:rPr lang="en-US" spc="-120" dirty="0">
                <a:solidFill>
                  <a:schemeClr val="tx1"/>
                </a:solidFill>
                <a:latin typeface="Times New Roman" panose="02020603050405020304" pitchFamily="18" charset="0"/>
                <a:cs typeface="Times New Roman" panose="02020603050405020304" pitchFamily="18" charset="0"/>
              </a:rPr>
              <a:t>and </a:t>
            </a:r>
            <a:r>
              <a:rPr lang="en-US" spc="-95" dirty="0">
                <a:solidFill>
                  <a:schemeClr val="tx1"/>
                </a:solidFill>
                <a:latin typeface="Times New Roman" panose="02020603050405020304" pitchFamily="18" charset="0"/>
                <a:cs typeface="Times New Roman" panose="02020603050405020304" pitchFamily="18" charset="0"/>
              </a:rPr>
              <a:t>telephone </a:t>
            </a:r>
            <a:r>
              <a:rPr lang="en-US" spc="-105" dirty="0">
                <a:solidFill>
                  <a:schemeClr val="tx1"/>
                </a:solidFill>
                <a:latin typeface="Times New Roman" panose="02020603050405020304" pitchFamily="18" charset="0"/>
                <a:cs typeface="Times New Roman" panose="02020603050405020304" pitchFamily="18" charset="0"/>
              </a:rPr>
              <a:t>signals </a:t>
            </a:r>
            <a:r>
              <a:rPr lang="en-US" spc="-110" dirty="0">
                <a:solidFill>
                  <a:schemeClr val="tx1"/>
                </a:solidFill>
                <a:latin typeface="Times New Roman" panose="02020603050405020304" pitchFamily="18" charset="0"/>
                <a:cs typeface="Times New Roman" panose="02020603050405020304" pitchFamily="18" charset="0"/>
              </a:rPr>
              <a:t>are </a:t>
            </a:r>
            <a:r>
              <a:rPr lang="en-US" spc="-85" dirty="0">
                <a:solidFill>
                  <a:schemeClr val="tx1"/>
                </a:solidFill>
                <a:latin typeface="Times New Roman" panose="02020603050405020304" pitchFamily="18" charset="0"/>
                <a:cs typeface="Times New Roman" panose="02020603050405020304" pitchFamily="18" charset="0"/>
              </a:rPr>
              <a:t>encoded </a:t>
            </a:r>
            <a:r>
              <a:rPr lang="en-US" spc="-150" dirty="0">
                <a:solidFill>
                  <a:schemeClr val="tx1"/>
                </a:solidFill>
                <a:latin typeface="Times New Roman" panose="02020603050405020304" pitchFamily="18" charset="0"/>
                <a:cs typeface="Times New Roman" panose="02020603050405020304" pitchFamily="18" charset="0"/>
              </a:rPr>
              <a:t>at </a:t>
            </a:r>
            <a:r>
              <a:rPr lang="en-US" spc="-125" dirty="0">
                <a:solidFill>
                  <a:schemeClr val="tx1"/>
                </a:solidFill>
                <a:latin typeface="Times New Roman" panose="02020603050405020304" pitchFamily="18" charset="0"/>
                <a:cs typeface="Times New Roman" panose="02020603050405020304" pitchFamily="18" charset="0"/>
              </a:rPr>
              <a:t>different</a:t>
            </a:r>
            <a:r>
              <a:rPr lang="en-US" spc="-40" dirty="0">
                <a:solidFill>
                  <a:schemeClr val="tx1"/>
                </a:solidFill>
                <a:latin typeface="Times New Roman" panose="02020603050405020304" pitchFamily="18" charset="0"/>
                <a:cs typeface="Times New Roman" panose="02020603050405020304" pitchFamily="18" charset="0"/>
              </a:rPr>
              <a:t> </a:t>
            </a:r>
            <a:r>
              <a:rPr lang="en-US" spc="-105" dirty="0" smtClean="0">
                <a:solidFill>
                  <a:schemeClr val="tx1"/>
                </a:solidFill>
                <a:latin typeface="Times New Roman" panose="02020603050405020304" pitchFamily="18" charset="0"/>
                <a:cs typeface="Times New Roman" panose="02020603050405020304" pitchFamily="18" charset="0"/>
              </a:rPr>
              <a:t>frequencies.</a:t>
            </a:r>
          </a:p>
          <a:p>
            <a:pPr marL="299085" indent="-286385">
              <a:spcBef>
                <a:spcPts val="110"/>
              </a:spcBef>
              <a:buClr>
                <a:srgbClr val="000099"/>
              </a:buClr>
              <a:buSzPct val="63888"/>
              <a:buFont typeface="Wingdings"/>
              <a:buChar char=""/>
              <a:tabLst>
                <a:tab pos="299085" algn="l"/>
                <a:tab pos="299720" algn="l"/>
              </a:tabLst>
            </a:pPr>
            <a:endParaRPr lang="en-US" spc="-40" dirty="0" smtClean="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790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DSL</a:t>
            </a:r>
            <a:endParaRPr lang="en-IN" dirty="0"/>
          </a:p>
        </p:txBody>
      </p:sp>
      <p:sp>
        <p:nvSpPr>
          <p:cNvPr id="3" name="Text Placeholder 2"/>
          <p:cNvSpPr>
            <a:spLocks noGrp="1"/>
          </p:cNvSpPr>
          <p:nvPr>
            <p:ph type="body" idx="1"/>
          </p:nvPr>
        </p:nvSpPr>
        <p:spPr>
          <a:xfrm>
            <a:off x="0" y="1523336"/>
            <a:ext cx="8609964" cy="4560223"/>
          </a:xfrm>
        </p:spPr>
        <p:txBody>
          <a:bodyPr/>
          <a:lstStyle/>
          <a:p>
            <a:pPr marL="299085" marR="0" lvl="0" indent="-286385" defTabSz="914400" eaLnBrk="1" fontAlgn="auto" latinLnBrk="0" hangingPunct="1">
              <a:spcBef>
                <a:spcPts val="110"/>
              </a:spcBef>
              <a:spcAft>
                <a:spcPts val="0"/>
              </a:spcAft>
              <a:buClr>
                <a:srgbClr val="000099"/>
              </a:buClr>
              <a:buSzPct val="63888"/>
              <a:buFont typeface="Wingdings"/>
              <a:buChar char=""/>
              <a:tabLst>
                <a:tab pos="299085" algn="l"/>
                <a:tab pos="299720" algn="l"/>
              </a:tabLst>
              <a:defRPr/>
            </a:pPr>
            <a:r>
              <a:rPr lang="en-US" b="1" spc="-40" dirty="0">
                <a:solidFill>
                  <a:prstClr val="black"/>
                </a:solidFill>
                <a:latin typeface="Times New Roman" panose="02020603050405020304" pitchFamily="18" charset="0"/>
                <a:cs typeface="Times New Roman" panose="02020603050405020304" pitchFamily="18" charset="0"/>
              </a:rPr>
              <a:t>Ordinary </a:t>
            </a:r>
            <a:r>
              <a:rPr lang="en-US" b="1" spc="-45" dirty="0">
                <a:solidFill>
                  <a:prstClr val="black"/>
                </a:solidFill>
                <a:latin typeface="Times New Roman" panose="02020603050405020304" pitchFamily="18" charset="0"/>
                <a:cs typeface="Times New Roman" panose="02020603050405020304" pitchFamily="18" charset="0"/>
              </a:rPr>
              <a:t>2 </a:t>
            </a:r>
            <a:r>
              <a:rPr lang="en-US" b="1" spc="-135" dirty="0">
                <a:solidFill>
                  <a:prstClr val="black"/>
                </a:solidFill>
                <a:latin typeface="Times New Roman" panose="02020603050405020304" pitchFamily="18" charset="0"/>
                <a:cs typeface="Times New Roman" panose="02020603050405020304" pitchFamily="18" charset="0"/>
              </a:rPr>
              <a:t>way </a:t>
            </a:r>
            <a:r>
              <a:rPr lang="en-US" spc="-135" dirty="0">
                <a:solidFill>
                  <a:prstClr val="black"/>
                </a:solidFill>
                <a:latin typeface="Times New Roman" panose="02020603050405020304" pitchFamily="18" charset="0"/>
                <a:cs typeface="Times New Roman" panose="02020603050405020304" pitchFamily="18" charset="0"/>
              </a:rPr>
              <a:t>(full </a:t>
            </a:r>
            <a:r>
              <a:rPr lang="en-US" spc="-90" dirty="0">
                <a:solidFill>
                  <a:prstClr val="black"/>
                </a:solidFill>
                <a:latin typeface="Times New Roman" panose="02020603050405020304" pitchFamily="18" charset="0"/>
                <a:cs typeface="Times New Roman" panose="02020603050405020304" pitchFamily="18" charset="0"/>
              </a:rPr>
              <a:t>duplex) </a:t>
            </a:r>
            <a:r>
              <a:rPr lang="en-US" spc="-95" dirty="0">
                <a:solidFill>
                  <a:prstClr val="black"/>
                </a:solidFill>
                <a:latin typeface="Times New Roman" panose="02020603050405020304" pitchFamily="18" charset="0"/>
                <a:cs typeface="Times New Roman" panose="02020603050405020304" pitchFamily="18" charset="0"/>
              </a:rPr>
              <a:t>telephone </a:t>
            </a:r>
            <a:r>
              <a:rPr lang="en-US" spc="-114" dirty="0">
                <a:solidFill>
                  <a:prstClr val="black"/>
                </a:solidFill>
                <a:latin typeface="Times New Roman" panose="02020603050405020304" pitchFamily="18" charset="0"/>
                <a:cs typeface="Times New Roman" panose="02020603050405020304" pitchFamily="18" charset="0"/>
              </a:rPr>
              <a:t>channel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0 to 4 </a:t>
            </a:r>
            <a:r>
              <a:rPr lang="en-US" spc="-5" dirty="0">
                <a:solidFill>
                  <a:prstClr val="black"/>
                </a:solidFill>
                <a:latin typeface="Times New Roman" panose="02020603050405020304" pitchFamily="18" charset="0"/>
                <a:cs typeface="Times New Roman" panose="02020603050405020304" pitchFamily="18" charset="0"/>
              </a:rPr>
              <a:t>kHz</a:t>
            </a:r>
            <a:r>
              <a:rPr lang="en-US" spc="415" dirty="0">
                <a:solidFill>
                  <a:prstClr val="black"/>
                </a:solidFill>
                <a:latin typeface="Times New Roman" panose="02020603050405020304" pitchFamily="18" charset="0"/>
                <a:cs typeface="Times New Roman" panose="02020603050405020304" pitchFamily="18" charset="0"/>
              </a:rPr>
              <a:t> </a:t>
            </a:r>
            <a:r>
              <a:rPr lang="en-US" spc="-114" dirty="0" smtClean="0">
                <a:solidFill>
                  <a:prstClr val="black"/>
                </a:solidFill>
                <a:latin typeface="Times New Roman" panose="02020603050405020304" pitchFamily="18" charset="0"/>
                <a:cs typeface="Times New Roman" panose="02020603050405020304" pitchFamily="18" charset="0"/>
              </a:rPr>
              <a:t>band</a:t>
            </a:r>
          </a:p>
          <a:p>
            <a:pPr marL="299085" marR="0" lvl="0" indent="-286385" defTabSz="914400" eaLnBrk="1" fontAlgn="auto" latinLnBrk="0" hangingPunct="1">
              <a:spcBef>
                <a:spcPts val="110"/>
              </a:spcBef>
              <a:spcAft>
                <a:spcPts val="0"/>
              </a:spcAft>
              <a:buClr>
                <a:srgbClr val="000099"/>
              </a:buClr>
              <a:buSzPct val="63888"/>
              <a:buFont typeface="Wingdings"/>
              <a:buChar char=""/>
              <a:tabLst>
                <a:tab pos="299085" algn="l"/>
                <a:tab pos="299720" algn="l"/>
              </a:tabLst>
              <a:defRPr/>
            </a:pPr>
            <a:endParaRPr lang="en-US" dirty="0">
              <a:solidFill>
                <a:prstClr val="black"/>
              </a:solidFill>
              <a:latin typeface="Times New Roman" panose="02020603050405020304" pitchFamily="18" charset="0"/>
              <a:cs typeface="Times New Roman" panose="02020603050405020304" pitchFamily="18" charset="0"/>
            </a:endParaRPr>
          </a:p>
          <a:p>
            <a:pPr marL="299085" marR="5080" lvl="0" indent="-286385" defTabSz="914400" eaLnBrk="1" fontAlgn="auto" latinLnBrk="0" hangingPunct="1">
              <a:spcBef>
                <a:spcPts val="434"/>
              </a:spcBef>
              <a:spcAft>
                <a:spcPts val="0"/>
              </a:spcAft>
              <a:buClr>
                <a:srgbClr val="000099"/>
              </a:buClr>
              <a:buSzPct val="63888"/>
              <a:buFont typeface="Wingdings"/>
              <a:buChar char=""/>
              <a:tabLst>
                <a:tab pos="299085" algn="l"/>
                <a:tab pos="299720" algn="l"/>
                <a:tab pos="3685540" algn="l"/>
              </a:tabLst>
              <a:defRPr/>
            </a:pPr>
            <a:r>
              <a:rPr lang="en-US" b="1" spc="-70" dirty="0">
                <a:solidFill>
                  <a:prstClr val="black"/>
                </a:solidFill>
                <a:latin typeface="Times New Roman" panose="02020603050405020304" pitchFamily="18" charset="0"/>
                <a:cs typeface="Times New Roman" panose="02020603050405020304" pitchFamily="18" charset="0"/>
              </a:rPr>
              <a:t>Medium </a:t>
            </a:r>
            <a:r>
              <a:rPr lang="en-US" b="1" spc="-95" dirty="0">
                <a:solidFill>
                  <a:prstClr val="black"/>
                </a:solidFill>
                <a:latin typeface="Times New Roman" panose="02020603050405020304" pitchFamily="18" charset="0"/>
                <a:cs typeface="Times New Roman" panose="02020603050405020304" pitchFamily="18" charset="0"/>
              </a:rPr>
              <a:t>speed </a:t>
            </a:r>
            <a:r>
              <a:rPr lang="en-US" b="1" spc="-100" dirty="0">
                <a:solidFill>
                  <a:prstClr val="black"/>
                </a:solidFill>
                <a:latin typeface="Times New Roman" panose="02020603050405020304" pitchFamily="18" charset="0"/>
                <a:cs typeface="Times New Roman" panose="02020603050405020304" pitchFamily="18" charset="0"/>
              </a:rPr>
              <a:t>upstream</a:t>
            </a:r>
            <a:r>
              <a:rPr lang="en-US" spc="55" dirty="0">
                <a:solidFill>
                  <a:prstClr val="black"/>
                </a:solidFill>
                <a:latin typeface="Times New Roman" panose="02020603050405020304" pitchFamily="18" charset="0"/>
                <a:cs typeface="Times New Roman" panose="02020603050405020304" pitchFamily="18" charset="0"/>
              </a:rPr>
              <a:t> </a:t>
            </a:r>
            <a:r>
              <a:rPr lang="en-US" spc="-114" dirty="0">
                <a:solidFill>
                  <a:prstClr val="black"/>
                </a:solidFill>
                <a:latin typeface="Times New Roman" panose="02020603050405020304" pitchFamily="18" charset="0"/>
                <a:cs typeface="Times New Roman" panose="02020603050405020304" pitchFamily="18" charset="0"/>
              </a:rPr>
              <a:t>channel, </a:t>
            </a:r>
            <a:r>
              <a:rPr lang="en-US" spc="-25" dirty="0">
                <a:solidFill>
                  <a:prstClr val="black"/>
                </a:solidFill>
                <a:latin typeface="Times New Roman" panose="02020603050405020304" pitchFamily="18" charset="0"/>
                <a:cs typeface="Times New Roman" panose="02020603050405020304" pitchFamily="18" charset="0"/>
              </a:rPr>
              <a:t>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4 </a:t>
            </a:r>
            <a:r>
              <a:rPr lang="en-US" spc="-5" dirty="0">
                <a:solidFill>
                  <a:prstClr val="black"/>
                </a:solidFill>
                <a:latin typeface="Times New Roman" panose="02020603050405020304" pitchFamily="18" charset="0"/>
                <a:cs typeface="Times New Roman" panose="02020603050405020304" pitchFamily="18" charset="0"/>
              </a:rPr>
              <a:t>kHz </a:t>
            </a:r>
            <a:r>
              <a:rPr lang="en-US" spc="-45" dirty="0">
                <a:solidFill>
                  <a:prstClr val="black"/>
                </a:solidFill>
                <a:latin typeface="Times New Roman" panose="02020603050405020304" pitchFamily="18" charset="0"/>
                <a:cs typeface="Times New Roman" panose="02020603050405020304" pitchFamily="18" charset="0"/>
              </a:rPr>
              <a:t>to 50</a:t>
            </a:r>
            <a:r>
              <a:rPr lang="en-US" spc="-5" dirty="0">
                <a:solidFill>
                  <a:prstClr val="black"/>
                </a:solidFill>
                <a:latin typeface="Times New Roman" panose="02020603050405020304" pitchFamily="18" charset="0"/>
                <a:cs typeface="Times New Roman" panose="02020603050405020304" pitchFamily="18" charset="0"/>
              </a:rPr>
              <a:t> </a:t>
            </a:r>
            <a:r>
              <a:rPr lang="en-US" spc="-5" dirty="0" smtClean="0">
                <a:solidFill>
                  <a:prstClr val="black"/>
                </a:solidFill>
                <a:latin typeface="Times New Roman" panose="02020603050405020304" pitchFamily="18" charset="0"/>
                <a:cs typeface="Times New Roman" panose="02020603050405020304" pitchFamily="18" charset="0"/>
              </a:rPr>
              <a:t>kHz  </a:t>
            </a:r>
            <a:r>
              <a:rPr lang="en-US" spc="-114" dirty="0" smtClean="0">
                <a:solidFill>
                  <a:prstClr val="black"/>
                </a:solidFill>
                <a:latin typeface="Times New Roman" panose="02020603050405020304" pitchFamily="18" charset="0"/>
                <a:cs typeface="Times New Roman" panose="02020603050405020304" pitchFamily="18" charset="0"/>
              </a:rPr>
              <a:t>band </a:t>
            </a:r>
            <a:r>
              <a:rPr lang="en-US" spc="-65" dirty="0">
                <a:solidFill>
                  <a:prstClr val="black"/>
                </a:solidFill>
                <a:latin typeface="Times New Roman" panose="02020603050405020304" pitchFamily="18" charset="0"/>
                <a:cs typeface="Times New Roman" panose="02020603050405020304" pitchFamily="18" charset="0"/>
              </a:rPr>
              <a:t>(128kbps </a:t>
            </a:r>
            <a:r>
              <a:rPr lang="en-US" spc="235" dirty="0">
                <a:solidFill>
                  <a:prstClr val="black"/>
                </a:solidFill>
                <a:latin typeface="Times New Roman" panose="02020603050405020304" pitchFamily="18" charset="0"/>
                <a:cs typeface="Times New Roman" panose="02020603050405020304" pitchFamily="18" charset="0"/>
              </a:rPr>
              <a:t>– </a:t>
            </a:r>
            <a:r>
              <a:rPr lang="en-US" spc="-45" dirty="0">
                <a:solidFill>
                  <a:prstClr val="black"/>
                </a:solidFill>
                <a:latin typeface="Times New Roman" panose="02020603050405020304" pitchFamily="18" charset="0"/>
                <a:cs typeface="Times New Roman" panose="02020603050405020304" pitchFamily="18" charset="0"/>
              </a:rPr>
              <a:t>1</a:t>
            </a:r>
            <a:r>
              <a:rPr lang="en-US" spc="-365" dirty="0">
                <a:solidFill>
                  <a:prstClr val="black"/>
                </a:solidFill>
                <a:latin typeface="Times New Roman" panose="02020603050405020304" pitchFamily="18" charset="0"/>
                <a:cs typeface="Times New Roman" panose="02020603050405020304" pitchFamily="18" charset="0"/>
              </a:rPr>
              <a:t> </a:t>
            </a:r>
            <a:r>
              <a:rPr lang="en-US" spc="-30" dirty="0">
                <a:solidFill>
                  <a:prstClr val="black"/>
                </a:solidFill>
                <a:latin typeface="Times New Roman" panose="02020603050405020304" pitchFamily="18" charset="0"/>
                <a:cs typeface="Times New Roman" panose="02020603050405020304" pitchFamily="18" charset="0"/>
              </a:rPr>
              <a:t>Mbps  </a:t>
            </a:r>
            <a:r>
              <a:rPr lang="en-US" spc="-100" dirty="0">
                <a:solidFill>
                  <a:prstClr val="black"/>
                </a:solidFill>
                <a:latin typeface="Times New Roman" panose="02020603050405020304" pitchFamily="18" charset="0"/>
                <a:cs typeface="Times New Roman" panose="02020603050405020304" pitchFamily="18" charset="0"/>
              </a:rPr>
              <a:t>range</a:t>
            </a:r>
            <a:r>
              <a:rPr lang="en-US" spc="-100" dirty="0" smtClean="0">
                <a:solidFill>
                  <a:prstClr val="black"/>
                </a:solidFill>
                <a:latin typeface="Times New Roman" panose="02020603050405020304" pitchFamily="18" charset="0"/>
                <a:cs typeface="Times New Roman" panose="02020603050405020304" pitchFamily="18" charset="0"/>
              </a:rPr>
              <a:t>)</a:t>
            </a:r>
          </a:p>
          <a:p>
            <a:pPr marL="12700" marR="5080" lvl="0" defTabSz="914400" eaLnBrk="1" fontAlgn="auto" latinLnBrk="0" hangingPunct="1">
              <a:spcBef>
                <a:spcPts val="434"/>
              </a:spcBef>
              <a:spcAft>
                <a:spcPts val="0"/>
              </a:spcAft>
              <a:buClr>
                <a:srgbClr val="000099"/>
              </a:buClr>
              <a:buSzPct val="63888"/>
              <a:tabLst>
                <a:tab pos="299085" algn="l"/>
                <a:tab pos="299720" algn="l"/>
                <a:tab pos="3685540" algn="l"/>
              </a:tabLst>
              <a:defRPr/>
            </a:pPr>
            <a:endParaRPr lang="en-US" dirty="0">
              <a:solidFill>
                <a:prstClr val="black"/>
              </a:solidFill>
              <a:latin typeface="Times New Roman" panose="02020603050405020304" pitchFamily="18" charset="0"/>
              <a:cs typeface="Times New Roman" panose="02020603050405020304" pitchFamily="18" charset="0"/>
            </a:endParaRPr>
          </a:p>
          <a:p>
            <a:pPr marL="299085" marR="0" lvl="0" indent="-286385" defTabSz="914400" eaLnBrk="1" fontAlgn="auto" latinLnBrk="0" hangingPunct="1">
              <a:spcBef>
                <a:spcPts val="95"/>
              </a:spcBef>
              <a:spcAft>
                <a:spcPts val="0"/>
              </a:spcAft>
              <a:buClr>
                <a:srgbClr val="000099"/>
              </a:buClr>
              <a:buSzPct val="63888"/>
              <a:buFont typeface="Wingdings"/>
              <a:buChar char=""/>
              <a:tabLst>
                <a:tab pos="299085" algn="l"/>
                <a:tab pos="299720" algn="l"/>
              </a:tabLst>
              <a:defRPr/>
            </a:pPr>
            <a:r>
              <a:rPr lang="en-US" b="1" spc="-55" dirty="0">
                <a:solidFill>
                  <a:prstClr val="black"/>
                </a:solidFill>
                <a:latin typeface="Times New Roman" panose="02020603050405020304" pitchFamily="18" charset="0"/>
                <a:cs typeface="Times New Roman" panose="02020603050405020304" pitchFamily="18" charset="0"/>
              </a:rPr>
              <a:t>High </a:t>
            </a:r>
            <a:r>
              <a:rPr lang="en-US" b="1" spc="-95" dirty="0">
                <a:solidFill>
                  <a:prstClr val="black"/>
                </a:solidFill>
                <a:latin typeface="Times New Roman" panose="02020603050405020304" pitchFamily="18" charset="0"/>
                <a:cs typeface="Times New Roman" panose="02020603050405020304" pitchFamily="18" charset="0"/>
              </a:rPr>
              <a:t>speed </a:t>
            </a:r>
            <a:r>
              <a:rPr lang="en-US" b="1" spc="-85" dirty="0">
                <a:solidFill>
                  <a:prstClr val="black"/>
                </a:solidFill>
                <a:latin typeface="Times New Roman" panose="02020603050405020304" pitchFamily="18" charset="0"/>
                <a:cs typeface="Times New Roman" panose="02020603050405020304" pitchFamily="18" charset="0"/>
              </a:rPr>
              <a:t>downstream </a:t>
            </a:r>
            <a:r>
              <a:rPr lang="en-US" spc="-114" dirty="0">
                <a:solidFill>
                  <a:prstClr val="black"/>
                </a:solidFill>
                <a:latin typeface="Times New Roman" panose="02020603050405020304" pitchFamily="18" charset="0"/>
                <a:cs typeface="Times New Roman" panose="02020603050405020304" pitchFamily="18" charset="0"/>
              </a:rPr>
              <a:t>channel,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50 </a:t>
            </a:r>
            <a:r>
              <a:rPr lang="en-US" spc="-5" dirty="0">
                <a:solidFill>
                  <a:prstClr val="black"/>
                </a:solidFill>
                <a:latin typeface="Times New Roman" panose="02020603050405020304" pitchFamily="18" charset="0"/>
                <a:cs typeface="Times New Roman" panose="02020603050405020304" pitchFamily="18" charset="0"/>
              </a:rPr>
              <a:t>kHz </a:t>
            </a:r>
            <a:r>
              <a:rPr lang="en-US" spc="-45" dirty="0">
                <a:solidFill>
                  <a:prstClr val="black"/>
                </a:solidFill>
                <a:latin typeface="Times New Roman" panose="02020603050405020304" pitchFamily="18" charset="0"/>
                <a:cs typeface="Times New Roman" panose="02020603050405020304" pitchFamily="18" charset="0"/>
              </a:rPr>
              <a:t>to </a:t>
            </a:r>
            <a:r>
              <a:rPr lang="en-US" spc="25" dirty="0">
                <a:solidFill>
                  <a:prstClr val="black"/>
                </a:solidFill>
                <a:latin typeface="Times New Roman" panose="02020603050405020304" pitchFamily="18" charset="0"/>
                <a:cs typeface="Times New Roman" panose="02020603050405020304" pitchFamily="18" charset="0"/>
              </a:rPr>
              <a:t>1MHz </a:t>
            </a:r>
            <a:r>
              <a:rPr lang="en-US" spc="-114" dirty="0">
                <a:solidFill>
                  <a:prstClr val="black"/>
                </a:solidFill>
                <a:latin typeface="Times New Roman" panose="02020603050405020304" pitchFamily="18" charset="0"/>
                <a:cs typeface="Times New Roman" panose="02020603050405020304" pitchFamily="18" charset="0"/>
              </a:rPr>
              <a:t>band </a:t>
            </a:r>
            <a:r>
              <a:rPr lang="en-US" spc="-70" dirty="0">
                <a:solidFill>
                  <a:prstClr val="black"/>
                </a:solidFill>
                <a:latin typeface="Times New Roman" panose="02020603050405020304" pitchFamily="18" charset="0"/>
                <a:cs typeface="Times New Roman" panose="02020603050405020304" pitchFamily="18" charset="0"/>
              </a:rPr>
              <a:t>(1 -2 </a:t>
            </a:r>
            <a:r>
              <a:rPr lang="en-US" spc="-30" dirty="0">
                <a:solidFill>
                  <a:prstClr val="black"/>
                </a:solidFill>
                <a:latin typeface="Times New Roman" panose="02020603050405020304" pitchFamily="18" charset="0"/>
                <a:cs typeface="Times New Roman" panose="02020603050405020304" pitchFamily="18" charset="0"/>
              </a:rPr>
              <a:t>Mbps</a:t>
            </a:r>
            <a:r>
              <a:rPr lang="en-US" spc="215" dirty="0">
                <a:solidFill>
                  <a:prstClr val="black"/>
                </a:solidFill>
                <a:latin typeface="Times New Roman" panose="02020603050405020304" pitchFamily="18" charset="0"/>
                <a:cs typeface="Times New Roman" panose="02020603050405020304" pitchFamily="18" charset="0"/>
              </a:rPr>
              <a:t> </a:t>
            </a:r>
            <a:r>
              <a:rPr lang="en-US" spc="-100" dirty="0">
                <a:solidFill>
                  <a:prstClr val="black"/>
                </a:solidFill>
                <a:latin typeface="Times New Roman" panose="02020603050405020304" pitchFamily="18" charset="0"/>
                <a:cs typeface="Times New Roman" panose="02020603050405020304" pitchFamily="18" charset="0"/>
              </a:rPr>
              <a:t>range)</a:t>
            </a:r>
            <a:endParaRPr lang="en-US" dirty="0">
              <a:solidFill>
                <a:prstClr val="black"/>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8008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066800"/>
          </a:xfrm>
        </p:spPr>
        <p:txBody>
          <a:bodyPr/>
          <a:lstStyle/>
          <a:p>
            <a:r>
              <a:rPr lang="en-IN" b="1" spc="-175" dirty="0">
                <a:latin typeface="Times New Roman" panose="02020603050405020304" pitchFamily="18" charset="0"/>
                <a:cs typeface="Times New Roman" panose="02020603050405020304" pitchFamily="18" charset="0"/>
              </a:rPr>
              <a:t>Computer</a:t>
            </a:r>
            <a:r>
              <a:rPr lang="en-IN" b="1" spc="-300" dirty="0">
                <a:latin typeface="Times New Roman" panose="02020603050405020304" pitchFamily="18" charset="0"/>
                <a:cs typeface="Times New Roman" panose="02020603050405020304" pitchFamily="18" charset="0"/>
              </a:rPr>
              <a:t> </a:t>
            </a:r>
            <a:r>
              <a:rPr lang="en-IN" b="1" spc="-100" dirty="0">
                <a:latin typeface="Times New Roman" panose="02020603050405020304" pitchFamily="18" charset="0"/>
                <a:cs typeface="Times New Roman" panose="02020603050405020304" pitchFamily="18" charset="0"/>
              </a:rPr>
              <a:t>Network</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371600"/>
            <a:ext cx="8991600" cy="5865708"/>
          </a:xfrm>
        </p:spPr>
        <p:txBody>
          <a:bodyPr/>
          <a:lstStyle/>
          <a:p>
            <a:pPr marL="457200" indent="-457200">
              <a:buFont typeface="Arial" panose="020B0604020202020204" pitchFamily="34" charset="0"/>
              <a:buChar char="•"/>
            </a:pPr>
            <a:r>
              <a:rPr lang="en-US" spc="-190" dirty="0">
                <a:solidFill>
                  <a:srgbClr val="CC0000"/>
                </a:solidFill>
                <a:latin typeface="Times New Roman" panose="02020603050405020304" pitchFamily="18" charset="0"/>
                <a:cs typeface="Times New Roman" panose="02020603050405020304" pitchFamily="18" charset="0"/>
              </a:rPr>
              <a:t>Network </a:t>
            </a:r>
            <a:r>
              <a:rPr lang="en-US" spc="-204" dirty="0">
                <a:latin typeface="Times New Roman" panose="02020603050405020304" pitchFamily="18" charset="0"/>
                <a:cs typeface="Times New Roman" panose="02020603050405020304" pitchFamily="18" charset="0"/>
              </a:rPr>
              <a:t>is </a:t>
            </a:r>
            <a:r>
              <a:rPr lang="en-US" spc="-260" dirty="0">
                <a:latin typeface="Times New Roman" panose="02020603050405020304" pitchFamily="18" charset="0"/>
                <a:cs typeface="Times New Roman" panose="02020603050405020304" pitchFamily="18" charset="0"/>
              </a:rPr>
              <a:t>the </a:t>
            </a:r>
            <a:r>
              <a:rPr lang="en-US" spc="-225" dirty="0">
                <a:latin typeface="Times New Roman" panose="02020603050405020304" pitchFamily="18" charset="0"/>
                <a:cs typeface="Times New Roman" panose="02020603050405020304" pitchFamily="18" charset="0"/>
              </a:rPr>
              <a:t>interconnection </a:t>
            </a:r>
            <a:r>
              <a:rPr lang="en-US" spc="-265" dirty="0">
                <a:latin typeface="Times New Roman" panose="02020603050405020304" pitchFamily="18" charset="0"/>
                <a:cs typeface="Times New Roman" panose="02020603050405020304" pitchFamily="18" charset="0"/>
              </a:rPr>
              <a:t>of  a </a:t>
            </a:r>
            <a:r>
              <a:rPr lang="en-US" spc="-235" dirty="0">
                <a:latin typeface="Times New Roman" panose="02020603050405020304" pitchFamily="18" charset="0"/>
                <a:cs typeface="Times New Roman" panose="02020603050405020304" pitchFamily="18" charset="0"/>
              </a:rPr>
              <a:t>set </a:t>
            </a:r>
            <a:r>
              <a:rPr lang="en-US" spc="-265" dirty="0">
                <a:latin typeface="Times New Roman" panose="02020603050405020304" pitchFamily="18" charset="0"/>
                <a:cs typeface="Times New Roman" panose="02020603050405020304" pitchFamily="18" charset="0"/>
              </a:rPr>
              <a:t>of </a:t>
            </a:r>
            <a:r>
              <a:rPr lang="en-US" spc="-229" dirty="0">
                <a:latin typeface="Times New Roman" panose="02020603050405020304" pitchFamily="18" charset="0"/>
                <a:cs typeface="Times New Roman" panose="02020603050405020304" pitchFamily="18" charset="0"/>
              </a:rPr>
              <a:t>devices </a:t>
            </a:r>
            <a:r>
              <a:rPr lang="en-US" spc="-200" dirty="0">
                <a:latin typeface="Times New Roman" panose="02020603050405020304" pitchFamily="18" charset="0"/>
                <a:cs typeface="Times New Roman" panose="02020603050405020304" pitchFamily="18" charset="0"/>
              </a:rPr>
              <a:t>capable</a:t>
            </a:r>
            <a:r>
              <a:rPr lang="en-US" spc="-160" dirty="0">
                <a:latin typeface="Times New Roman" panose="02020603050405020304" pitchFamily="18" charset="0"/>
                <a:cs typeface="Times New Roman" panose="02020603050405020304" pitchFamily="18" charset="0"/>
              </a:rPr>
              <a:t> </a:t>
            </a:r>
            <a:r>
              <a:rPr lang="en-US" spc="-270" dirty="0">
                <a:latin typeface="Times New Roman" panose="02020603050405020304" pitchFamily="18" charset="0"/>
                <a:cs typeface="Times New Roman" panose="02020603050405020304" pitchFamily="18" charset="0"/>
              </a:rPr>
              <a:t>of    c</a:t>
            </a:r>
            <a:r>
              <a:rPr lang="en-US" spc="-220" dirty="0">
                <a:latin typeface="Times New Roman" panose="02020603050405020304" pitchFamily="18" charset="0"/>
                <a:cs typeface="Times New Roman" panose="02020603050405020304" pitchFamily="18" charset="0"/>
              </a:rPr>
              <a:t>ommunication</a:t>
            </a:r>
            <a:r>
              <a:rPr lang="en-US" spc="-220" dirty="0" smtClean="0">
                <a:latin typeface="Times New Roman" panose="02020603050405020304" pitchFamily="18" charset="0"/>
                <a:cs typeface="Times New Roman" panose="02020603050405020304" pitchFamily="18" charset="0"/>
              </a:rPr>
              <a:t>.</a:t>
            </a:r>
          </a:p>
          <a:p>
            <a:pPr marL="796290" lvl="1" indent="-287020">
              <a:lnSpc>
                <a:spcPct val="100000"/>
              </a:lnSpc>
              <a:spcBef>
                <a:spcPts val="690"/>
              </a:spcBef>
              <a:buFont typeface="Arial"/>
              <a:buChar char="–"/>
              <a:tabLst>
                <a:tab pos="796290" algn="l"/>
              </a:tabLst>
            </a:pPr>
            <a:r>
              <a:rPr lang="en-US" sz="3200" spc="-215" dirty="0">
                <a:solidFill>
                  <a:srgbClr val="002939"/>
                </a:solidFill>
                <a:latin typeface="Times New Roman" panose="02020603050405020304" pitchFamily="18" charset="0"/>
                <a:cs typeface="Times New Roman" panose="02020603050405020304" pitchFamily="18" charset="0"/>
              </a:rPr>
              <a:t>Devices</a:t>
            </a:r>
            <a:r>
              <a:rPr lang="en-US" sz="3200" spc="-75" dirty="0">
                <a:solidFill>
                  <a:srgbClr val="002939"/>
                </a:solidFill>
                <a:latin typeface="Times New Roman" panose="02020603050405020304" pitchFamily="18" charset="0"/>
                <a:cs typeface="Times New Roman" panose="02020603050405020304" pitchFamily="18" charset="0"/>
              </a:rPr>
              <a:t> </a:t>
            </a:r>
            <a:r>
              <a:rPr lang="en-US" sz="3200" spc="-254" dirty="0">
                <a:solidFill>
                  <a:srgbClr val="002939"/>
                </a:solidFill>
                <a:latin typeface="Times New Roman" panose="02020603050405020304" pitchFamily="18" charset="0"/>
                <a:cs typeface="Times New Roman" panose="02020603050405020304" pitchFamily="18" charset="0"/>
              </a:rPr>
              <a:t>are</a:t>
            </a:r>
            <a:endParaRPr lang="en-US" sz="3200" dirty="0">
              <a:latin typeface="Times New Roman" panose="02020603050405020304" pitchFamily="18" charset="0"/>
              <a:cs typeface="Times New Roman" panose="02020603050405020304" pitchFamily="18" charset="0"/>
            </a:endParaRPr>
          </a:p>
          <a:p>
            <a:pPr marL="805180">
              <a:lnSpc>
                <a:spcPct val="100000"/>
              </a:lnSpc>
              <a:spcBef>
                <a:spcPts val="675"/>
              </a:spcBef>
            </a:pPr>
            <a:r>
              <a:rPr lang="en-US" spc="160" dirty="0">
                <a:solidFill>
                  <a:srgbClr val="002939"/>
                </a:solidFill>
                <a:latin typeface="Times New Roman" panose="02020603050405020304" pitchFamily="18" charset="0"/>
                <a:cs typeface="Times New Roman" panose="02020603050405020304" pitchFamily="18" charset="0"/>
              </a:rPr>
              <a:t>&gt; </a:t>
            </a:r>
            <a:r>
              <a:rPr lang="en-US" b="1" spc="-300" dirty="0">
                <a:solidFill>
                  <a:srgbClr val="002939"/>
                </a:solidFill>
                <a:latin typeface="Times New Roman" panose="02020603050405020304" pitchFamily="18" charset="0"/>
                <a:cs typeface="Times New Roman" panose="02020603050405020304" pitchFamily="18" charset="0"/>
              </a:rPr>
              <a:t>Computing Devices </a:t>
            </a:r>
            <a:r>
              <a:rPr lang="en-US" spc="-330" dirty="0">
                <a:solidFill>
                  <a:srgbClr val="002939"/>
                </a:solidFill>
                <a:latin typeface="Times New Roman" panose="02020603050405020304" pitchFamily="18" charset="0"/>
                <a:cs typeface="Times New Roman" panose="02020603050405020304" pitchFamily="18" charset="0"/>
              </a:rPr>
              <a:t>- </a:t>
            </a:r>
            <a:r>
              <a:rPr lang="en-US" spc="-250" dirty="0">
                <a:solidFill>
                  <a:srgbClr val="002939"/>
                </a:solidFill>
                <a:latin typeface="Times New Roman" panose="02020603050405020304" pitchFamily="18" charset="0"/>
                <a:cs typeface="Times New Roman" panose="02020603050405020304" pitchFamily="18" charset="0"/>
              </a:rPr>
              <a:t>end systems </a:t>
            </a:r>
            <a:r>
              <a:rPr lang="en-US" spc="-275" dirty="0">
                <a:solidFill>
                  <a:srgbClr val="002939"/>
                </a:solidFill>
                <a:latin typeface="Times New Roman" panose="02020603050405020304" pitchFamily="18" charset="0"/>
                <a:cs typeface="Times New Roman" panose="02020603050405020304" pitchFamily="18" charset="0"/>
              </a:rPr>
              <a:t>or</a:t>
            </a:r>
            <a:r>
              <a:rPr lang="en-US" spc="-320" dirty="0">
                <a:solidFill>
                  <a:srgbClr val="002939"/>
                </a:solidFill>
                <a:latin typeface="Times New Roman" panose="02020603050405020304" pitchFamily="18" charset="0"/>
                <a:cs typeface="Times New Roman" panose="02020603050405020304" pitchFamily="18" charset="0"/>
              </a:rPr>
              <a:t> </a:t>
            </a:r>
            <a:r>
              <a:rPr lang="en-US" spc="-240" dirty="0" smtClean="0">
                <a:solidFill>
                  <a:srgbClr val="002939"/>
                </a:solidFill>
                <a:latin typeface="Times New Roman" panose="02020603050405020304" pitchFamily="18" charset="0"/>
                <a:cs typeface="Times New Roman" panose="02020603050405020304" pitchFamily="18" charset="0"/>
              </a:rPr>
              <a:t>hosts.</a:t>
            </a:r>
            <a:endParaRPr lang="en-US" dirty="0">
              <a:latin typeface="Times New Roman" panose="02020603050405020304" pitchFamily="18" charset="0"/>
              <a:cs typeface="Times New Roman" panose="02020603050405020304" pitchFamily="18" charset="0"/>
            </a:endParaRPr>
          </a:p>
          <a:p>
            <a:pPr marL="1262380" indent="-457200">
              <a:lnSpc>
                <a:spcPct val="100000"/>
              </a:lnSpc>
              <a:spcBef>
                <a:spcPts val="670"/>
              </a:spcBef>
              <a:buFont typeface="Wingdings" panose="05000000000000000000" pitchFamily="2" charset="2"/>
              <a:buChar char="Ø"/>
            </a:pPr>
            <a:r>
              <a:rPr lang="en-US" b="1" spc="-305" dirty="0" smtClean="0">
                <a:solidFill>
                  <a:srgbClr val="002939"/>
                </a:solidFill>
                <a:latin typeface="Times New Roman" panose="02020603050405020304" pitchFamily="18" charset="0"/>
                <a:cs typeface="Times New Roman" panose="02020603050405020304" pitchFamily="18" charset="0"/>
              </a:rPr>
              <a:t>Connecting </a:t>
            </a:r>
            <a:r>
              <a:rPr lang="en-US" b="1" spc="-300" dirty="0">
                <a:solidFill>
                  <a:srgbClr val="002939"/>
                </a:solidFill>
                <a:latin typeface="Times New Roman" panose="02020603050405020304" pitchFamily="18" charset="0"/>
                <a:cs typeface="Times New Roman" panose="02020603050405020304" pitchFamily="18" charset="0"/>
              </a:rPr>
              <a:t>Devices </a:t>
            </a:r>
            <a:r>
              <a:rPr lang="en-US" spc="365" dirty="0" smtClean="0">
                <a:solidFill>
                  <a:srgbClr val="002939"/>
                </a:solidFill>
                <a:latin typeface="Times New Roman" panose="02020603050405020304" pitchFamily="18" charset="0"/>
                <a:cs typeface="Times New Roman" panose="02020603050405020304" pitchFamily="18" charset="0"/>
              </a:rPr>
              <a:t>–</a:t>
            </a:r>
            <a:r>
              <a:rPr lang="en-US" spc="-295" dirty="0" smtClean="0">
                <a:solidFill>
                  <a:srgbClr val="002939"/>
                </a:solidFill>
                <a:latin typeface="Times New Roman" panose="02020603050405020304" pitchFamily="18" charset="0"/>
                <a:cs typeface="Times New Roman" panose="02020603050405020304" pitchFamily="18" charset="0"/>
              </a:rPr>
              <a:t>routers</a:t>
            </a:r>
            <a:r>
              <a:rPr lang="en-US" spc="-295" dirty="0">
                <a:solidFill>
                  <a:srgbClr val="002939"/>
                </a:solidFill>
                <a:latin typeface="Times New Roman" panose="02020603050405020304" pitchFamily="18" charset="0"/>
                <a:cs typeface="Times New Roman" panose="02020603050405020304" pitchFamily="18" charset="0"/>
              </a:rPr>
              <a:t>, </a:t>
            </a:r>
            <a:r>
              <a:rPr lang="en-US" spc="-265" dirty="0">
                <a:solidFill>
                  <a:srgbClr val="002939"/>
                </a:solidFill>
                <a:latin typeface="Times New Roman" panose="02020603050405020304" pitchFamily="18" charset="0"/>
                <a:cs typeface="Times New Roman" panose="02020603050405020304" pitchFamily="18" charset="0"/>
              </a:rPr>
              <a:t>switches </a:t>
            </a:r>
            <a:r>
              <a:rPr lang="en-US" spc="-215" dirty="0">
                <a:solidFill>
                  <a:srgbClr val="002939"/>
                </a:solidFill>
                <a:latin typeface="Times New Roman" panose="02020603050405020304" pitchFamily="18" charset="0"/>
                <a:cs typeface="Times New Roman" panose="02020603050405020304" pitchFamily="18" charset="0"/>
              </a:rPr>
              <a:t>and</a:t>
            </a:r>
            <a:r>
              <a:rPr lang="en-US" spc="-170" dirty="0">
                <a:solidFill>
                  <a:srgbClr val="002939"/>
                </a:solidFill>
                <a:latin typeface="Times New Roman" panose="02020603050405020304" pitchFamily="18" charset="0"/>
                <a:cs typeface="Times New Roman" panose="02020603050405020304" pitchFamily="18" charset="0"/>
              </a:rPr>
              <a:t> </a:t>
            </a:r>
            <a:r>
              <a:rPr lang="en-US" spc="-245" dirty="0" smtClean="0">
                <a:solidFill>
                  <a:srgbClr val="002939"/>
                </a:solidFill>
                <a:latin typeface="Times New Roman" panose="02020603050405020304" pitchFamily="18" charset="0"/>
                <a:cs typeface="Times New Roman" panose="02020603050405020304" pitchFamily="18" charset="0"/>
              </a:rPr>
              <a:t>modems.</a:t>
            </a:r>
          </a:p>
          <a:p>
            <a:pPr marL="1262380" indent="-457200">
              <a:lnSpc>
                <a:spcPct val="100000"/>
              </a:lnSpc>
              <a:spcBef>
                <a:spcPts val="670"/>
              </a:spcBef>
              <a:buFont typeface="Arial" panose="020B0604020202020204" pitchFamily="34" charset="0"/>
              <a:buChar char="•"/>
            </a:pPr>
            <a:r>
              <a:rPr lang="en-US" dirty="0"/>
              <a:t>The computers on a network may be linked through </a:t>
            </a:r>
            <a:r>
              <a:rPr lang="en-US" b="1" dirty="0"/>
              <a:t>cables</a:t>
            </a:r>
            <a:r>
              <a:rPr lang="en-US" dirty="0"/>
              <a:t>, telephone lines, radio waves</a:t>
            </a:r>
            <a:r>
              <a:rPr lang="en-US" dirty="0" smtClean="0"/>
              <a:t>, satellites. </a:t>
            </a:r>
          </a:p>
          <a:p>
            <a:pPr marL="1262380" indent="-457200">
              <a:lnSpc>
                <a:spcPct val="100000"/>
              </a:lnSpc>
              <a:spcBef>
                <a:spcPts val="670"/>
              </a:spcBef>
              <a:buFont typeface="Arial" panose="020B0604020202020204" pitchFamily="34" charset="0"/>
              <a:buChar char="•"/>
            </a:pPr>
            <a:r>
              <a:rPr lang="en-US" dirty="0"/>
              <a:t>Networking involves installing </a:t>
            </a:r>
            <a:r>
              <a:rPr lang="en-US" b="1" dirty="0"/>
              <a:t>network cards </a:t>
            </a:r>
            <a:r>
              <a:rPr lang="en-US" dirty="0"/>
              <a:t>in each computer.</a:t>
            </a: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97327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0"/>
            <a:ext cx="8568841" cy="627736"/>
          </a:xfrm>
          <a:prstGeom prst="rect">
            <a:avLst/>
          </a:prstGeom>
        </p:spPr>
        <p:txBody>
          <a:bodyPr vert="horz" wrap="square" lIns="0" tIns="12065" rIns="0" bIns="0" rtlCol="0">
            <a:spAutoFit/>
          </a:bodyPr>
          <a:lstStyle/>
          <a:p>
            <a:pPr marL="12700">
              <a:lnSpc>
                <a:spcPct val="100000"/>
              </a:lnSpc>
              <a:spcBef>
                <a:spcPts val="95"/>
              </a:spcBef>
            </a:pPr>
            <a:r>
              <a:rPr lang="en-IN" sz="4000" b="1" dirty="0" smtClean="0">
                <a:latin typeface="Times New Roman" panose="02020603050405020304" pitchFamily="18" charset="0"/>
                <a:cs typeface="Times New Roman" panose="02020603050405020304" pitchFamily="18" charset="0"/>
              </a:rPr>
              <a:t>DSL</a:t>
            </a:r>
            <a:endParaRPr sz="40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400" y="1607261"/>
            <a:ext cx="8991600" cy="3755515"/>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 </a:t>
            </a:r>
            <a:r>
              <a:rPr sz="3200" spc="-235" dirty="0">
                <a:latin typeface="Times New Roman" panose="02020603050405020304" pitchFamily="18" charset="0"/>
                <a:cs typeface="Times New Roman" panose="02020603050405020304" pitchFamily="18" charset="0"/>
              </a:rPr>
              <a:t>has </a:t>
            </a:r>
            <a:r>
              <a:rPr sz="3200" b="1" spc="10" dirty="0">
                <a:latin typeface="Times New Roman" panose="02020603050405020304" pitchFamily="18" charset="0"/>
                <a:cs typeface="Times New Roman" panose="02020603050405020304" pitchFamily="18" charset="0"/>
              </a:rPr>
              <a:t>two </a:t>
            </a:r>
            <a:r>
              <a:rPr sz="3200" b="1" spc="-70" dirty="0">
                <a:latin typeface="Times New Roman" panose="02020603050405020304" pitchFamily="18" charset="0"/>
                <a:cs typeface="Times New Roman" panose="02020603050405020304" pitchFamily="18" charset="0"/>
              </a:rPr>
              <a:t>major </a:t>
            </a:r>
            <a:r>
              <a:rPr sz="3200" b="1" spc="-185" dirty="0">
                <a:latin typeface="Times New Roman" panose="02020603050405020304" pitchFamily="18" charset="0"/>
                <a:cs typeface="Times New Roman" panose="02020603050405020304" pitchFamily="18" charset="0"/>
              </a:rPr>
              <a:t>advantages </a:t>
            </a:r>
            <a:r>
              <a:rPr sz="3200" spc="-140" dirty="0">
                <a:latin typeface="Times New Roman" panose="02020603050405020304" pitchFamily="18" charset="0"/>
                <a:cs typeface="Times New Roman" panose="02020603050405020304" pitchFamily="18" charset="0"/>
              </a:rPr>
              <a:t>compared </a:t>
            </a:r>
            <a:r>
              <a:rPr sz="3200" spc="20" dirty="0">
                <a:latin typeface="Times New Roman" panose="02020603050405020304" pitchFamily="18" charset="0"/>
                <a:cs typeface="Times New Roman" panose="02020603050405020304" pitchFamily="18" charset="0"/>
              </a:rPr>
              <a:t>to</a:t>
            </a:r>
            <a:r>
              <a:rPr sz="3200" spc="-615" dirty="0">
                <a:latin typeface="Times New Roman" panose="02020603050405020304" pitchFamily="18" charset="0"/>
                <a:cs typeface="Times New Roman" panose="02020603050405020304" pitchFamily="18" charset="0"/>
              </a:rPr>
              <a:t> </a:t>
            </a:r>
            <a:r>
              <a:rPr sz="3200" spc="-80" dirty="0">
                <a:latin typeface="Times New Roman" panose="02020603050405020304" pitchFamily="18" charset="0"/>
                <a:cs typeface="Times New Roman" panose="02020603050405020304" pitchFamily="18" charset="0"/>
              </a:rPr>
              <a:t>dial-  </a:t>
            </a:r>
            <a:r>
              <a:rPr sz="3200" spc="-105" dirty="0">
                <a:latin typeface="Times New Roman" panose="02020603050405020304" pitchFamily="18" charset="0"/>
                <a:cs typeface="Times New Roman" panose="02020603050405020304" pitchFamily="18" charset="0"/>
              </a:rPr>
              <a:t>up</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AutoNum type="arabicParenR"/>
              <a:tabLst>
                <a:tab pos="434975" algn="l"/>
              </a:tabLst>
            </a:pPr>
            <a:r>
              <a:rPr sz="3200" spc="50" dirty="0">
                <a:latin typeface="Times New Roman" panose="02020603050405020304" pitchFamily="18" charset="0"/>
                <a:cs typeface="Times New Roman" panose="02020603050405020304" pitchFamily="18" charset="0"/>
              </a:rPr>
              <a:t>It </a:t>
            </a:r>
            <a:r>
              <a:rPr sz="3200" spc="-204" dirty="0">
                <a:latin typeface="Times New Roman" panose="02020603050405020304" pitchFamily="18" charset="0"/>
                <a:cs typeface="Times New Roman" panose="02020603050405020304" pitchFamily="18" charset="0"/>
              </a:rPr>
              <a:t>can </a:t>
            </a:r>
            <a:r>
              <a:rPr sz="3200" b="1" spc="-55" dirty="0">
                <a:latin typeface="Times New Roman" panose="02020603050405020304" pitchFamily="18" charset="0"/>
                <a:cs typeface="Times New Roman" panose="02020603050405020304" pitchFamily="18" charset="0"/>
              </a:rPr>
              <a:t>transmit </a:t>
            </a:r>
            <a:r>
              <a:rPr sz="3200" b="1" spc="-125" dirty="0">
                <a:latin typeface="Times New Roman" panose="02020603050405020304" pitchFamily="18" charset="0"/>
                <a:cs typeface="Times New Roman" panose="02020603050405020304" pitchFamily="18" charset="0"/>
              </a:rPr>
              <a:t>data</a:t>
            </a:r>
            <a:r>
              <a:rPr sz="3200" spc="-125" dirty="0">
                <a:latin typeface="Times New Roman" panose="02020603050405020304" pitchFamily="18" charset="0"/>
                <a:cs typeface="Times New Roman" panose="02020603050405020304" pitchFamily="18" charset="0"/>
              </a:rPr>
              <a:t> </a:t>
            </a:r>
            <a:r>
              <a:rPr sz="3200" spc="-40" dirty="0">
                <a:latin typeface="Times New Roman" panose="02020603050405020304" pitchFamily="18" charset="0"/>
                <a:cs typeface="Times New Roman" panose="02020603050405020304" pitchFamily="18" charset="0"/>
              </a:rPr>
              <a:t>at </a:t>
            </a:r>
            <a:r>
              <a:rPr sz="3200" spc="-140" dirty="0">
                <a:latin typeface="Times New Roman" panose="02020603050405020304" pitchFamily="18" charset="0"/>
                <a:cs typeface="Times New Roman" panose="02020603050405020304" pitchFamily="18" charset="0"/>
              </a:rPr>
              <a:t>much </a:t>
            </a:r>
            <a:r>
              <a:rPr sz="3200" b="1" spc="-100" dirty="0" smtClean="0">
                <a:latin typeface="Times New Roman" panose="02020603050405020304" pitchFamily="18" charset="0"/>
                <a:cs typeface="Times New Roman" panose="02020603050405020304" pitchFamily="18" charset="0"/>
              </a:rPr>
              <a:t>higher</a:t>
            </a:r>
            <a:r>
              <a:rPr lang="en-IN" sz="3200" b="1" spc="-100" dirty="0" smtClean="0">
                <a:latin typeface="Times New Roman" panose="02020603050405020304" pitchFamily="18" charset="0"/>
                <a:cs typeface="Times New Roman" panose="02020603050405020304" pitchFamily="18" charset="0"/>
              </a:rPr>
              <a:t> </a:t>
            </a:r>
            <a:r>
              <a:rPr sz="3200" b="1" spc="-625" dirty="0" smtClean="0">
                <a:latin typeface="Times New Roman" panose="02020603050405020304" pitchFamily="18" charset="0"/>
                <a:cs typeface="Times New Roman" panose="02020603050405020304" pitchFamily="18" charset="0"/>
              </a:rPr>
              <a:t> </a:t>
            </a:r>
            <a:r>
              <a:rPr sz="3200" b="1" spc="-135" dirty="0" smtClean="0">
                <a:latin typeface="Times New Roman" panose="02020603050405020304" pitchFamily="18" charset="0"/>
                <a:cs typeface="Times New Roman" panose="02020603050405020304" pitchFamily="18" charset="0"/>
              </a:rPr>
              <a:t>rates</a:t>
            </a:r>
            <a:r>
              <a:rPr lang="en-IN" sz="3200" spc="-13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marR="695960" indent="-342900">
              <a:lnSpc>
                <a:spcPct val="100000"/>
              </a:lnSpc>
              <a:spcBef>
                <a:spcPts val="760"/>
              </a:spcBef>
              <a:buAutoNum type="arabicParenR"/>
              <a:tabLst>
                <a:tab pos="403225" algn="l"/>
              </a:tabLst>
            </a:pPr>
            <a:r>
              <a:rPr sz="3200" spc="-110" dirty="0">
                <a:latin typeface="Times New Roman" panose="02020603050405020304" pitchFamily="18" charset="0"/>
                <a:cs typeface="Times New Roman" panose="02020603050405020304" pitchFamily="18" charset="0"/>
              </a:rPr>
              <a:t>Phone </a:t>
            </a:r>
            <a:r>
              <a:rPr sz="3200" spc="-190" dirty="0">
                <a:latin typeface="Times New Roman" panose="02020603050405020304" pitchFamily="18" charset="0"/>
                <a:cs typeface="Times New Roman" panose="02020603050405020304" pitchFamily="18" charset="0"/>
              </a:rPr>
              <a:t>calls </a:t>
            </a:r>
            <a:r>
              <a:rPr sz="3200" spc="-185" dirty="0">
                <a:latin typeface="Times New Roman" panose="02020603050405020304" pitchFamily="18" charset="0"/>
                <a:cs typeface="Times New Roman" panose="02020603050405020304" pitchFamily="18" charset="0"/>
              </a:rPr>
              <a:t>and </a:t>
            </a:r>
            <a:r>
              <a:rPr sz="3200" spc="-150" dirty="0">
                <a:latin typeface="Times New Roman" panose="02020603050405020304" pitchFamily="18" charset="0"/>
                <a:cs typeface="Times New Roman" panose="02020603050405020304" pitchFamily="18" charset="0"/>
              </a:rPr>
              <a:t>surfing </a:t>
            </a:r>
            <a:r>
              <a:rPr sz="3200" spc="-165" dirty="0">
                <a:latin typeface="Times New Roman" panose="02020603050405020304" pitchFamily="18" charset="0"/>
                <a:cs typeface="Times New Roman" panose="02020603050405020304" pitchFamily="18" charset="0"/>
              </a:rPr>
              <a:t>the </a:t>
            </a:r>
            <a:r>
              <a:rPr sz="3200" spc="-150" dirty="0">
                <a:latin typeface="Times New Roman" panose="02020603050405020304" pitchFamily="18" charset="0"/>
                <a:cs typeface="Times New Roman" panose="02020603050405020304" pitchFamily="18" charset="0"/>
              </a:rPr>
              <a:t>internet </a:t>
            </a:r>
            <a:r>
              <a:rPr sz="3200" spc="-195" dirty="0">
                <a:latin typeface="Times New Roman" panose="02020603050405020304" pitchFamily="18" charset="0"/>
                <a:cs typeface="Times New Roman" panose="02020603050405020304" pitchFamily="18" charset="0"/>
              </a:rPr>
              <a:t>can </a:t>
            </a:r>
            <a:r>
              <a:rPr sz="3200" spc="-175" dirty="0">
                <a:latin typeface="Times New Roman" panose="02020603050405020304" pitchFamily="18" charset="0"/>
                <a:cs typeface="Times New Roman" panose="02020603050405020304" pitchFamily="18" charset="0"/>
              </a:rPr>
              <a:t>be </a:t>
            </a:r>
            <a:r>
              <a:rPr sz="3200" spc="-105" dirty="0">
                <a:latin typeface="Times New Roman" panose="02020603050405020304" pitchFamily="18" charset="0"/>
                <a:cs typeface="Times New Roman" panose="02020603050405020304" pitchFamily="18" charset="0"/>
              </a:rPr>
              <a:t>done  </a:t>
            </a:r>
            <a:r>
              <a:rPr sz="3200" b="1" spc="-185" dirty="0">
                <a:latin typeface="Times New Roman" panose="02020603050405020304" pitchFamily="18" charset="0"/>
                <a:cs typeface="Times New Roman" panose="02020603050405020304" pitchFamily="18" charset="0"/>
              </a:rPr>
              <a:t>simultaneously. </a:t>
            </a:r>
            <a:r>
              <a:rPr sz="3200" spc="-85" dirty="0">
                <a:latin typeface="Times New Roman" panose="02020603050405020304" pitchFamily="18" charset="0"/>
                <a:cs typeface="Times New Roman" panose="02020603050405020304" pitchFamily="18" charset="0"/>
              </a:rPr>
              <a:t>Using</a:t>
            </a:r>
            <a:r>
              <a:rPr sz="3200" spc="-235" dirty="0">
                <a:latin typeface="Times New Roman" panose="02020603050405020304" pitchFamily="18" charset="0"/>
                <a:cs typeface="Times New Roman" panose="02020603050405020304" pitchFamily="18" charset="0"/>
              </a:rPr>
              <a:t> </a:t>
            </a:r>
            <a:r>
              <a:rPr sz="3200" b="1" spc="-15" dirty="0">
                <a:latin typeface="Times New Roman" panose="02020603050405020304" pitchFamily="18" charset="0"/>
                <a:cs typeface="Times New Roman" panose="02020603050405020304" pitchFamily="18" charset="0"/>
              </a:rPr>
              <a:t>splitter</a:t>
            </a:r>
            <a:endParaRPr sz="3200" dirty="0">
              <a:latin typeface="Times New Roman" panose="02020603050405020304" pitchFamily="18" charset="0"/>
              <a:cs typeface="Times New Roman" panose="02020603050405020304" pitchFamily="18" charset="0"/>
            </a:endParaRPr>
          </a:p>
          <a:p>
            <a:pPr marL="355600" marR="132715" indent="-342900">
              <a:lnSpc>
                <a:spcPct val="100000"/>
              </a:lnSpc>
              <a:spcBef>
                <a:spcPts val="675"/>
              </a:spcBef>
              <a:buFont typeface="Arial"/>
              <a:buChar char="•"/>
              <a:tabLst>
                <a:tab pos="355600" algn="l"/>
                <a:tab pos="356235" algn="l"/>
              </a:tabLst>
            </a:pPr>
            <a:r>
              <a:rPr sz="3200" spc="-90" dirty="0" smtClean="0">
                <a:latin typeface="Times New Roman" panose="02020603050405020304" pitchFamily="18" charset="0"/>
                <a:cs typeface="Times New Roman" panose="02020603050405020304" pitchFamily="18" charset="0"/>
              </a:rPr>
              <a:t>Now</a:t>
            </a:r>
            <a:r>
              <a:rPr lang="en-IN" sz="3200" spc="-90" dirty="0" smtClean="0">
                <a:latin typeface="Times New Roman" panose="02020603050405020304" pitchFamily="18" charset="0"/>
                <a:cs typeface="Times New Roman" panose="02020603050405020304" pitchFamily="18" charset="0"/>
              </a:rPr>
              <a:t> </a:t>
            </a:r>
            <a:r>
              <a:rPr sz="3200" spc="-90" dirty="0" smtClean="0">
                <a:latin typeface="Times New Roman" panose="02020603050405020304" pitchFamily="18" charset="0"/>
                <a:cs typeface="Times New Roman" panose="02020603050405020304" pitchFamily="18" charset="0"/>
              </a:rPr>
              <a:t>a</a:t>
            </a:r>
            <a:r>
              <a:rPr lang="en-IN" sz="3200" spc="-90" dirty="0" smtClean="0">
                <a:latin typeface="Times New Roman" panose="02020603050405020304" pitchFamily="18" charset="0"/>
                <a:cs typeface="Times New Roman" panose="02020603050405020304" pitchFamily="18" charset="0"/>
              </a:rPr>
              <a:t> </a:t>
            </a:r>
            <a:r>
              <a:rPr sz="3200" spc="-90" dirty="0" smtClean="0">
                <a:latin typeface="Times New Roman" panose="02020603050405020304" pitchFamily="18" charset="0"/>
                <a:cs typeface="Times New Roman" panose="02020603050405020304" pitchFamily="18" charset="0"/>
              </a:rPr>
              <a:t>days </a:t>
            </a:r>
            <a:r>
              <a:rPr sz="3200" spc="75" dirty="0">
                <a:latin typeface="Times New Roman" panose="02020603050405020304" pitchFamily="18" charset="0"/>
                <a:cs typeface="Times New Roman" panose="02020603050405020304" pitchFamily="18" charset="0"/>
              </a:rPr>
              <a:t>VDSL </a:t>
            </a:r>
            <a:r>
              <a:rPr sz="3200" spc="-120" dirty="0">
                <a:latin typeface="Times New Roman" panose="02020603050405020304" pitchFamily="18" charset="0"/>
                <a:cs typeface="Times New Roman" panose="02020603050405020304" pitchFamily="18" charset="0"/>
              </a:rPr>
              <a:t>(very </a:t>
            </a:r>
            <a:r>
              <a:rPr sz="3200" spc="-170" dirty="0">
                <a:latin typeface="Times New Roman" panose="02020603050405020304" pitchFamily="18" charset="0"/>
                <a:cs typeface="Times New Roman" panose="02020603050405020304" pitchFamily="18" charset="0"/>
              </a:rPr>
              <a:t>high </a:t>
            </a:r>
            <a:r>
              <a:rPr sz="3200" spc="-145" dirty="0">
                <a:latin typeface="Times New Roman" panose="02020603050405020304" pitchFamily="18" charset="0"/>
                <a:cs typeface="Times New Roman" panose="02020603050405020304" pitchFamily="18" charset="0"/>
              </a:rPr>
              <a:t>speed </a:t>
            </a:r>
            <a:r>
              <a:rPr sz="3200" spc="-20" dirty="0">
                <a:latin typeface="Times New Roman" panose="02020603050405020304" pitchFamily="18" charset="0"/>
                <a:cs typeface="Times New Roman" panose="02020603050405020304" pitchFamily="18" charset="0"/>
              </a:rPr>
              <a:t>DSL)is </a:t>
            </a:r>
            <a:r>
              <a:rPr sz="3200" spc="-130" dirty="0">
                <a:latin typeface="Times New Roman" panose="02020603050405020304" pitchFamily="18" charset="0"/>
                <a:cs typeface="Times New Roman" panose="02020603050405020304" pitchFamily="18" charset="0"/>
              </a:rPr>
              <a:t>also  </a:t>
            </a:r>
            <a:r>
              <a:rPr sz="3200" spc="-229" dirty="0">
                <a:latin typeface="Times New Roman" panose="02020603050405020304" pitchFamily="18" charset="0"/>
                <a:cs typeface="Times New Roman" panose="02020603050405020304" pitchFamily="18" charset="0"/>
              </a:rPr>
              <a:t>available </a:t>
            </a:r>
            <a:r>
              <a:rPr sz="3200" spc="370" dirty="0">
                <a:latin typeface="Times New Roman" panose="02020603050405020304" pitchFamily="18" charset="0"/>
                <a:cs typeface="Times New Roman" panose="02020603050405020304" pitchFamily="18" charset="0"/>
              </a:rPr>
              <a:t>– </a:t>
            </a:r>
            <a:r>
              <a:rPr sz="3200" spc="-185" dirty="0">
                <a:latin typeface="Times New Roman" panose="02020603050405020304" pitchFamily="18" charset="0"/>
                <a:cs typeface="Times New Roman" panose="02020603050405020304" pitchFamily="18" charset="0"/>
              </a:rPr>
              <a:t>it </a:t>
            </a:r>
            <a:r>
              <a:rPr sz="3200" spc="-114" dirty="0">
                <a:latin typeface="Times New Roman" panose="02020603050405020304" pitchFamily="18" charset="0"/>
                <a:cs typeface="Times New Roman" panose="02020603050405020304" pitchFamily="18" charset="0"/>
              </a:rPr>
              <a:t>provides </a:t>
            </a:r>
            <a:r>
              <a:rPr sz="3200" spc="-70" dirty="0">
                <a:latin typeface="Times New Roman" panose="02020603050405020304" pitchFamily="18" charset="0"/>
                <a:cs typeface="Times New Roman" panose="02020603050405020304" pitchFamily="18" charset="0"/>
              </a:rPr>
              <a:t>12 </a:t>
            </a:r>
            <a:r>
              <a:rPr sz="3200" spc="37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55 </a:t>
            </a:r>
            <a:r>
              <a:rPr sz="3200" spc="-45" dirty="0">
                <a:latin typeface="Times New Roman" panose="02020603050405020304" pitchFamily="18" charset="0"/>
                <a:cs typeface="Times New Roman" panose="02020603050405020304" pitchFamily="18" charset="0"/>
              </a:rPr>
              <a:t>Mbps</a:t>
            </a:r>
            <a:r>
              <a:rPr sz="3200" spc="-600" dirty="0">
                <a:latin typeface="Times New Roman" panose="02020603050405020304" pitchFamily="18" charset="0"/>
                <a:cs typeface="Times New Roman" panose="02020603050405020304" pitchFamily="18" charset="0"/>
              </a:rPr>
              <a:t> </a:t>
            </a:r>
            <a:r>
              <a:rPr sz="3200" spc="-105" dirty="0">
                <a:latin typeface="Times New Roman" panose="02020603050405020304" pitchFamily="18" charset="0"/>
                <a:cs typeface="Times New Roman" panose="02020603050405020304" pitchFamily="18" charset="0"/>
              </a:rPr>
              <a:t>for </a:t>
            </a:r>
            <a:r>
              <a:rPr sz="3200" spc="-125" dirty="0">
                <a:latin typeface="Times New Roman" panose="02020603050405020304" pitchFamily="18" charset="0"/>
                <a:cs typeface="Times New Roman" panose="02020603050405020304" pitchFamily="18" charset="0"/>
              </a:rPr>
              <a:t>downstream  </a:t>
            </a:r>
            <a:r>
              <a:rPr sz="3200" spc="-185" dirty="0">
                <a:latin typeface="Times New Roman" panose="02020603050405020304" pitchFamily="18" charset="0"/>
                <a:cs typeface="Times New Roman" panose="02020603050405020304" pitchFamily="18" charset="0"/>
              </a:rPr>
              <a:t>and </a:t>
            </a:r>
            <a:r>
              <a:rPr sz="3200" spc="-190" dirty="0">
                <a:latin typeface="Times New Roman" panose="02020603050405020304" pitchFamily="18" charset="0"/>
                <a:cs typeface="Times New Roman" panose="02020603050405020304" pitchFamily="18" charset="0"/>
              </a:rPr>
              <a:t>1.6 </a:t>
            </a:r>
            <a:r>
              <a:rPr sz="3200" spc="365"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20 </a:t>
            </a:r>
            <a:r>
              <a:rPr sz="3200" spc="-45" dirty="0">
                <a:latin typeface="Times New Roman" panose="02020603050405020304" pitchFamily="18" charset="0"/>
                <a:cs typeface="Times New Roman" panose="02020603050405020304" pitchFamily="18" charset="0"/>
              </a:rPr>
              <a:t>Mbps </a:t>
            </a:r>
            <a:r>
              <a:rPr sz="3200" spc="-105" dirty="0">
                <a:latin typeface="Times New Roman" panose="02020603050405020304" pitchFamily="18" charset="0"/>
                <a:cs typeface="Times New Roman" panose="02020603050405020304" pitchFamily="18" charset="0"/>
              </a:rPr>
              <a:t>for</a:t>
            </a:r>
            <a:r>
              <a:rPr sz="3200" spc="-285" dirty="0">
                <a:latin typeface="Times New Roman" panose="02020603050405020304" pitchFamily="18" charset="0"/>
                <a:cs typeface="Times New Roman" panose="02020603050405020304" pitchFamily="18" charset="0"/>
              </a:rPr>
              <a:t> </a:t>
            </a:r>
            <a:r>
              <a:rPr sz="3200" spc="-150" dirty="0">
                <a:latin typeface="Times New Roman" panose="02020603050405020304" pitchFamily="18" charset="0"/>
                <a:cs typeface="Times New Roman" panose="02020603050405020304" pitchFamily="18" charset="0"/>
              </a:rPr>
              <a:t>upstream</a:t>
            </a:r>
            <a:endParaRPr sz="32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8427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47</a:t>
            </a:r>
            <a:endParaRPr sz="1200">
              <a:latin typeface="Arial"/>
              <a:cs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66333"/>
            <a:ext cx="8839200" cy="689932"/>
          </a:xfrm>
          <a:prstGeom prst="rect">
            <a:avLst/>
          </a:prstGeom>
        </p:spPr>
        <p:txBody>
          <a:bodyPr vert="horz" wrap="square" lIns="0" tIns="12700" rIns="0" bIns="0" rtlCol="0">
            <a:spAutoFit/>
          </a:bodyPr>
          <a:lstStyle/>
          <a:p>
            <a:pPr marL="12700">
              <a:lnSpc>
                <a:spcPct val="100000"/>
              </a:lnSpc>
              <a:spcBef>
                <a:spcPts val="100"/>
              </a:spcBef>
            </a:pPr>
            <a:r>
              <a:rPr spc="-90" dirty="0">
                <a:solidFill>
                  <a:srgbClr val="000099"/>
                </a:solidFill>
                <a:latin typeface="Times New Roman" panose="02020603050405020304" pitchFamily="18" charset="0"/>
                <a:cs typeface="Times New Roman" panose="02020603050405020304" pitchFamily="18" charset="0"/>
              </a:rPr>
              <a:t>Access </a:t>
            </a:r>
            <a:r>
              <a:rPr spc="-295" dirty="0">
                <a:solidFill>
                  <a:srgbClr val="000099"/>
                </a:solidFill>
                <a:latin typeface="Times New Roman" panose="02020603050405020304" pitchFamily="18" charset="0"/>
                <a:cs typeface="Times New Roman" panose="02020603050405020304" pitchFamily="18" charset="0"/>
              </a:rPr>
              <a:t>net: </a:t>
            </a:r>
            <a:r>
              <a:rPr spc="-260" dirty="0">
                <a:solidFill>
                  <a:srgbClr val="000099"/>
                </a:solidFill>
                <a:latin typeface="Times New Roman" panose="02020603050405020304" pitchFamily="18" charset="0"/>
                <a:cs typeface="Times New Roman" panose="02020603050405020304" pitchFamily="18" charset="0"/>
              </a:rPr>
              <a:t>cable</a:t>
            </a:r>
            <a:r>
              <a:rPr spc="-275" dirty="0">
                <a:solidFill>
                  <a:srgbClr val="000099"/>
                </a:solidFill>
                <a:latin typeface="Times New Roman" panose="02020603050405020304" pitchFamily="18" charset="0"/>
                <a:cs typeface="Times New Roman" panose="02020603050405020304" pitchFamily="18" charset="0"/>
              </a:rPr>
              <a:t> </a:t>
            </a:r>
            <a:r>
              <a:rPr spc="-114" dirty="0">
                <a:solidFill>
                  <a:srgbClr val="000099"/>
                </a:solidFill>
                <a:latin typeface="Times New Roman" panose="02020603050405020304" pitchFamily="18" charset="0"/>
                <a:cs typeface="Times New Roman" panose="02020603050405020304" pitchFamily="18" charset="0"/>
              </a:rPr>
              <a:t>network</a:t>
            </a:r>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656844" y="1650492"/>
            <a:ext cx="1793875" cy="927100"/>
          </a:xfrm>
          <a:custGeom>
            <a:avLst/>
            <a:gdLst/>
            <a:ahLst/>
            <a:cxnLst/>
            <a:rect l="l" t="t" r="r" b="b"/>
            <a:pathLst>
              <a:path w="1793875" h="927100">
                <a:moveTo>
                  <a:pt x="0" y="926591"/>
                </a:moveTo>
                <a:lnTo>
                  <a:pt x="1793748" y="926591"/>
                </a:lnTo>
                <a:lnTo>
                  <a:pt x="1793748" y="0"/>
                </a:lnTo>
                <a:lnTo>
                  <a:pt x="0" y="0"/>
                </a:lnTo>
                <a:lnTo>
                  <a:pt x="0" y="926591"/>
                </a:lnTo>
                <a:close/>
              </a:path>
            </a:pathLst>
          </a:custGeom>
          <a:solidFill>
            <a:srgbClr val="DDDDDD"/>
          </a:solidFill>
        </p:spPr>
        <p:txBody>
          <a:bodyPr wrap="square" lIns="0" tIns="0" rIns="0" bIns="0" rtlCol="0"/>
          <a:lstStyle/>
          <a:p>
            <a:endParaRPr/>
          </a:p>
        </p:txBody>
      </p:sp>
      <p:sp>
        <p:nvSpPr>
          <p:cNvPr id="4" name="object 4"/>
          <p:cNvSpPr/>
          <p:nvPr/>
        </p:nvSpPr>
        <p:spPr>
          <a:xfrm>
            <a:off x="954024" y="2202942"/>
            <a:ext cx="350520" cy="0"/>
          </a:xfrm>
          <a:custGeom>
            <a:avLst/>
            <a:gdLst/>
            <a:ahLst/>
            <a:cxnLst/>
            <a:rect l="l" t="t" r="r" b="b"/>
            <a:pathLst>
              <a:path w="350519">
                <a:moveTo>
                  <a:pt x="0" y="0"/>
                </a:moveTo>
                <a:lnTo>
                  <a:pt x="350519" y="0"/>
                </a:lnTo>
              </a:path>
            </a:pathLst>
          </a:custGeom>
          <a:ln w="10668">
            <a:solidFill>
              <a:srgbClr val="000000"/>
            </a:solidFill>
          </a:ln>
        </p:spPr>
        <p:txBody>
          <a:bodyPr wrap="square" lIns="0" tIns="0" rIns="0" bIns="0" rtlCol="0"/>
          <a:lstStyle/>
          <a:p>
            <a:endParaRPr/>
          </a:p>
        </p:txBody>
      </p:sp>
      <p:sp>
        <p:nvSpPr>
          <p:cNvPr id="5" name="object 5"/>
          <p:cNvSpPr txBox="1"/>
          <p:nvPr/>
        </p:nvSpPr>
        <p:spPr>
          <a:xfrm>
            <a:off x="1305560" y="2335479"/>
            <a:ext cx="407034" cy="240029"/>
          </a:xfrm>
          <a:prstGeom prst="rect">
            <a:avLst/>
          </a:prstGeom>
        </p:spPr>
        <p:txBody>
          <a:bodyPr vert="horz" wrap="square" lIns="0" tIns="13335" rIns="0" bIns="0" rtlCol="0">
            <a:spAutoFit/>
          </a:bodyPr>
          <a:lstStyle/>
          <a:p>
            <a:pPr marL="12700">
              <a:lnSpc>
                <a:spcPct val="100000"/>
              </a:lnSpc>
              <a:spcBef>
                <a:spcPts val="105"/>
              </a:spcBef>
            </a:pPr>
            <a:r>
              <a:rPr sz="1400" spc="-130" dirty="0">
                <a:latin typeface="Arial"/>
                <a:cs typeface="Arial"/>
              </a:rPr>
              <a:t>c</a:t>
            </a:r>
            <a:r>
              <a:rPr sz="1400" spc="-75" dirty="0">
                <a:latin typeface="Arial"/>
                <a:cs typeface="Arial"/>
              </a:rPr>
              <a:t>a</a:t>
            </a:r>
            <a:r>
              <a:rPr sz="1400" spc="-85" dirty="0">
                <a:latin typeface="Arial"/>
                <a:cs typeface="Arial"/>
              </a:rPr>
              <a:t>b</a:t>
            </a:r>
            <a:r>
              <a:rPr sz="1400" spc="-35" dirty="0">
                <a:latin typeface="Arial"/>
                <a:cs typeface="Arial"/>
              </a:rPr>
              <a:t>le</a:t>
            </a:r>
            <a:endParaRPr sz="1400">
              <a:latin typeface="Arial"/>
              <a:cs typeface="Arial"/>
            </a:endParaRPr>
          </a:p>
        </p:txBody>
      </p:sp>
      <p:sp>
        <p:nvSpPr>
          <p:cNvPr id="6" name="object 6"/>
          <p:cNvSpPr txBox="1"/>
          <p:nvPr/>
        </p:nvSpPr>
        <p:spPr>
          <a:xfrm>
            <a:off x="1215644" y="2506726"/>
            <a:ext cx="586105" cy="239395"/>
          </a:xfrm>
          <a:prstGeom prst="rect">
            <a:avLst/>
          </a:prstGeom>
        </p:spPr>
        <p:txBody>
          <a:bodyPr vert="horz" wrap="square" lIns="0" tIns="13335" rIns="0" bIns="0" rtlCol="0">
            <a:spAutoFit/>
          </a:bodyPr>
          <a:lstStyle/>
          <a:p>
            <a:pPr marL="12700">
              <a:lnSpc>
                <a:spcPct val="100000"/>
              </a:lnSpc>
              <a:spcBef>
                <a:spcPts val="105"/>
              </a:spcBef>
            </a:pPr>
            <a:r>
              <a:rPr sz="1400" spc="-60" dirty="0">
                <a:latin typeface="Arial"/>
                <a:cs typeface="Arial"/>
              </a:rPr>
              <a:t>modem</a:t>
            </a:r>
            <a:endParaRPr sz="1400">
              <a:latin typeface="Arial"/>
              <a:cs typeface="Arial"/>
            </a:endParaRPr>
          </a:p>
        </p:txBody>
      </p:sp>
      <p:sp>
        <p:nvSpPr>
          <p:cNvPr id="7" name="object 7"/>
          <p:cNvSpPr txBox="1"/>
          <p:nvPr/>
        </p:nvSpPr>
        <p:spPr>
          <a:xfrm>
            <a:off x="1873376" y="2337562"/>
            <a:ext cx="535940"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splitter</a:t>
            </a:r>
            <a:endParaRPr sz="1400">
              <a:latin typeface="Arial"/>
              <a:cs typeface="Arial"/>
            </a:endParaRPr>
          </a:p>
        </p:txBody>
      </p:sp>
      <p:sp>
        <p:nvSpPr>
          <p:cNvPr id="8" name="object 8"/>
          <p:cNvSpPr/>
          <p:nvPr/>
        </p:nvSpPr>
        <p:spPr>
          <a:xfrm>
            <a:off x="1304544" y="2153411"/>
            <a:ext cx="614680" cy="144780"/>
          </a:xfrm>
          <a:custGeom>
            <a:avLst/>
            <a:gdLst/>
            <a:ahLst/>
            <a:cxnLst/>
            <a:rect l="l" t="t" r="r" b="b"/>
            <a:pathLst>
              <a:path w="614680" h="144780">
                <a:moveTo>
                  <a:pt x="0" y="144779"/>
                </a:moveTo>
                <a:lnTo>
                  <a:pt x="614171" y="144779"/>
                </a:lnTo>
                <a:lnTo>
                  <a:pt x="614171" y="0"/>
                </a:lnTo>
                <a:lnTo>
                  <a:pt x="0" y="0"/>
                </a:lnTo>
                <a:lnTo>
                  <a:pt x="0" y="144779"/>
                </a:lnTo>
                <a:close/>
              </a:path>
            </a:pathLst>
          </a:custGeom>
          <a:solidFill>
            <a:srgbClr val="FFFF99"/>
          </a:solidFill>
        </p:spPr>
        <p:txBody>
          <a:bodyPr wrap="square" lIns="0" tIns="0" rIns="0" bIns="0" rtlCol="0"/>
          <a:lstStyle/>
          <a:p>
            <a:endParaRPr/>
          </a:p>
        </p:txBody>
      </p:sp>
      <p:sp>
        <p:nvSpPr>
          <p:cNvPr id="9" name="object 9"/>
          <p:cNvSpPr/>
          <p:nvPr/>
        </p:nvSpPr>
        <p:spPr>
          <a:xfrm>
            <a:off x="1304544" y="2153411"/>
            <a:ext cx="614680" cy="144780"/>
          </a:xfrm>
          <a:custGeom>
            <a:avLst/>
            <a:gdLst/>
            <a:ahLst/>
            <a:cxnLst/>
            <a:rect l="l" t="t" r="r" b="b"/>
            <a:pathLst>
              <a:path w="614680" h="144780">
                <a:moveTo>
                  <a:pt x="0" y="144779"/>
                </a:moveTo>
                <a:lnTo>
                  <a:pt x="614171" y="144779"/>
                </a:lnTo>
                <a:lnTo>
                  <a:pt x="614171" y="0"/>
                </a:lnTo>
                <a:lnTo>
                  <a:pt x="0" y="0"/>
                </a:lnTo>
                <a:lnTo>
                  <a:pt x="0" y="144779"/>
                </a:lnTo>
                <a:close/>
              </a:path>
            </a:pathLst>
          </a:custGeom>
          <a:ln w="9144">
            <a:solidFill>
              <a:srgbClr val="000000"/>
            </a:solidFill>
          </a:ln>
        </p:spPr>
        <p:txBody>
          <a:bodyPr wrap="square" lIns="0" tIns="0" rIns="0" bIns="0" rtlCol="0"/>
          <a:lstStyle/>
          <a:p>
            <a:endParaRPr/>
          </a:p>
        </p:txBody>
      </p:sp>
      <p:sp>
        <p:nvSpPr>
          <p:cNvPr id="10" name="object 10"/>
          <p:cNvSpPr/>
          <p:nvPr/>
        </p:nvSpPr>
        <p:spPr>
          <a:xfrm>
            <a:off x="1356360" y="2197607"/>
            <a:ext cx="36830" cy="36830"/>
          </a:xfrm>
          <a:custGeom>
            <a:avLst/>
            <a:gdLst/>
            <a:ahLst/>
            <a:cxnLst/>
            <a:rect l="l" t="t" r="r" b="b"/>
            <a:pathLst>
              <a:path w="36830" h="36830">
                <a:moveTo>
                  <a:pt x="0" y="36575"/>
                </a:moveTo>
                <a:lnTo>
                  <a:pt x="36575" y="36575"/>
                </a:lnTo>
                <a:lnTo>
                  <a:pt x="36575" y="0"/>
                </a:lnTo>
                <a:lnTo>
                  <a:pt x="0" y="0"/>
                </a:lnTo>
                <a:lnTo>
                  <a:pt x="0" y="36575"/>
                </a:lnTo>
                <a:close/>
              </a:path>
            </a:pathLst>
          </a:custGeom>
          <a:solidFill>
            <a:srgbClr val="FF0000"/>
          </a:solidFill>
        </p:spPr>
        <p:txBody>
          <a:bodyPr wrap="square" lIns="0" tIns="0" rIns="0" bIns="0" rtlCol="0"/>
          <a:lstStyle/>
          <a:p>
            <a:endParaRPr/>
          </a:p>
        </p:txBody>
      </p:sp>
      <p:sp>
        <p:nvSpPr>
          <p:cNvPr id="11" name="object 11"/>
          <p:cNvSpPr/>
          <p:nvPr/>
        </p:nvSpPr>
        <p:spPr>
          <a:xfrm>
            <a:off x="1406652" y="2197607"/>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33CC33"/>
          </a:solidFill>
        </p:spPr>
        <p:txBody>
          <a:bodyPr wrap="square" lIns="0" tIns="0" rIns="0" bIns="0" rtlCol="0"/>
          <a:lstStyle/>
          <a:p>
            <a:endParaRPr/>
          </a:p>
        </p:txBody>
      </p:sp>
      <p:sp>
        <p:nvSpPr>
          <p:cNvPr id="12" name="object 12"/>
          <p:cNvSpPr/>
          <p:nvPr/>
        </p:nvSpPr>
        <p:spPr>
          <a:xfrm>
            <a:off x="1458467" y="219456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13" name="object 13"/>
          <p:cNvSpPr/>
          <p:nvPr/>
        </p:nvSpPr>
        <p:spPr>
          <a:xfrm>
            <a:off x="1511808" y="219456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14" name="object 14"/>
          <p:cNvSpPr/>
          <p:nvPr/>
        </p:nvSpPr>
        <p:spPr>
          <a:xfrm>
            <a:off x="1304544" y="2078735"/>
            <a:ext cx="605155" cy="71755"/>
          </a:xfrm>
          <a:custGeom>
            <a:avLst/>
            <a:gdLst/>
            <a:ahLst/>
            <a:cxnLst/>
            <a:rect l="l" t="t" r="r" b="b"/>
            <a:pathLst>
              <a:path w="605155" h="71755">
                <a:moveTo>
                  <a:pt x="453770" y="0"/>
                </a:moveTo>
                <a:lnTo>
                  <a:pt x="151256" y="0"/>
                </a:lnTo>
                <a:lnTo>
                  <a:pt x="0" y="71627"/>
                </a:lnTo>
                <a:lnTo>
                  <a:pt x="605028" y="71627"/>
                </a:lnTo>
                <a:lnTo>
                  <a:pt x="453770" y="0"/>
                </a:lnTo>
                <a:close/>
              </a:path>
            </a:pathLst>
          </a:custGeom>
          <a:solidFill>
            <a:srgbClr val="FFFF99"/>
          </a:solidFill>
        </p:spPr>
        <p:txBody>
          <a:bodyPr wrap="square" lIns="0" tIns="0" rIns="0" bIns="0" rtlCol="0"/>
          <a:lstStyle/>
          <a:p>
            <a:endParaRPr/>
          </a:p>
        </p:txBody>
      </p:sp>
      <p:sp>
        <p:nvSpPr>
          <p:cNvPr id="15" name="object 15"/>
          <p:cNvSpPr/>
          <p:nvPr/>
        </p:nvSpPr>
        <p:spPr>
          <a:xfrm>
            <a:off x="1304544" y="2078735"/>
            <a:ext cx="605155" cy="71755"/>
          </a:xfrm>
          <a:custGeom>
            <a:avLst/>
            <a:gdLst/>
            <a:ahLst/>
            <a:cxnLst/>
            <a:rect l="l" t="t" r="r" b="b"/>
            <a:pathLst>
              <a:path w="605155" h="71755">
                <a:moveTo>
                  <a:pt x="0" y="71627"/>
                </a:moveTo>
                <a:lnTo>
                  <a:pt x="151256" y="0"/>
                </a:lnTo>
                <a:lnTo>
                  <a:pt x="453770" y="0"/>
                </a:lnTo>
                <a:lnTo>
                  <a:pt x="605028" y="71627"/>
                </a:lnTo>
                <a:lnTo>
                  <a:pt x="0" y="71627"/>
                </a:lnTo>
                <a:close/>
              </a:path>
            </a:pathLst>
          </a:custGeom>
          <a:ln w="9143">
            <a:solidFill>
              <a:srgbClr val="000000"/>
            </a:solidFill>
          </a:ln>
        </p:spPr>
        <p:txBody>
          <a:bodyPr wrap="square" lIns="0" tIns="0" rIns="0" bIns="0" rtlCol="0"/>
          <a:lstStyle/>
          <a:p>
            <a:endParaRPr/>
          </a:p>
        </p:txBody>
      </p:sp>
      <p:sp>
        <p:nvSpPr>
          <p:cNvPr id="16" name="object 16"/>
          <p:cNvSpPr/>
          <p:nvPr/>
        </p:nvSpPr>
        <p:spPr>
          <a:xfrm>
            <a:off x="419100" y="1240536"/>
            <a:ext cx="2269490" cy="467995"/>
          </a:xfrm>
          <a:custGeom>
            <a:avLst/>
            <a:gdLst/>
            <a:ahLst/>
            <a:cxnLst/>
            <a:rect l="l" t="t" r="r" b="b"/>
            <a:pathLst>
              <a:path w="2269490" h="467994">
                <a:moveTo>
                  <a:pt x="1134618" y="0"/>
                </a:moveTo>
                <a:lnTo>
                  <a:pt x="0" y="467867"/>
                </a:lnTo>
                <a:lnTo>
                  <a:pt x="2269236" y="467867"/>
                </a:lnTo>
                <a:lnTo>
                  <a:pt x="1134618" y="0"/>
                </a:lnTo>
                <a:close/>
              </a:path>
            </a:pathLst>
          </a:custGeom>
          <a:solidFill>
            <a:srgbClr val="DDDDDD"/>
          </a:solidFill>
        </p:spPr>
        <p:txBody>
          <a:bodyPr wrap="square" lIns="0" tIns="0" rIns="0" bIns="0" rtlCol="0"/>
          <a:lstStyle/>
          <a:p>
            <a:endParaRPr/>
          </a:p>
        </p:txBody>
      </p:sp>
      <p:sp>
        <p:nvSpPr>
          <p:cNvPr id="17" name="object 17"/>
          <p:cNvSpPr/>
          <p:nvPr/>
        </p:nvSpPr>
        <p:spPr>
          <a:xfrm>
            <a:off x="2034539" y="2139695"/>
            <a:ext cx="167640" cy="144780"/>
          </a:xfrm>
          <a:custGeom>
            <a:avLst/>
            <a:gdLst/>
            <a:ahLst/>
            <a:cxnLst/>
            <a:rect l="l" t="t" r="r" b="b"/>
            <a:pathLst>
              <a:path w="167639" h="144780">
                <a:moveTo>
                  <a:pt x="0" y="144779"/>
                </a:moveTo>
                <a:lnTo>
                  <a:pt x="167639" y="144779"/>
                </a:lnTo>
                <a:lnTo>
                  <a:pt x="167639" y="0"/>
                </a:lnTo>
                <a:lnTo>
                  <a:pt x="0" y="0"/>
                </a:lnTo>
                <a:lnTo>
                  <a:pt x="0" y="144779"/>
                </a:lnTo>
                <a:close/>
              </a:path>
            </a:pathLst>
          </a:custGeom>
          <a:solidFill>
            <a:srgbClr val="000099"/>
          </a:solidFill>
        </p:spPr>
        <p:txBody>
          <a:bodyPr wrap="square" lIns="0" tIns="0" rIns="0" bIns="0" rtlCol="0"/>
          <a:lstStyle/>
          <a:p>
            <a:endParaRPr/>
          </a:p>
        </p:txBody>
      </p:sp>
      <p:sp>
        <p:nvSpPr>
          <p:cNvPr id="18" name="object 18"/>
          <p:cNvSpPr/>
          <p:nvPr/>
        </p:nvSpPr>
        <p:spPr>
          <a:xfrm>
            <a:off x="2034539" y="2139695"/>
            <a:ext cx="167640" cy="144780"/>
          </a:xfrm>
          <a:custGeom>
            <a:avLst/>
            <a:gdLst/>
            <a:ahLst/>
            <a:cxnLst/>
            <a:rect l="l" t="t" r="r" b="b"/>
            <a:pathLst>
              <a:path w="167639" h="144780">
                <a:moveTo>
                  <a:pt x="0" y="144779"/>
                </a:moveTo>
                <a:lnTo>
                  <a:pt x="167639" y="144779"/>
                </a:lnTo>
                <a:lnTo>
                  <a:pt x="167639" y="0"/>
                </a:lnTo>
                <a:lnTo>
                  <a:pt x="0" y="0"/>
                </a:lnTo>
                <a:lnTo>
                  <a:pt x="0" y="144779"/>
                </a:lnTo>
                <a:close/>
              </a:path>
            </a:pathLst>
          </a:custGeom>
          <a:ln w="9144">
            <a:solidFill>
              <a:srgbClr val="000000"/>
            </a:solidFill>
          </a:ln>
        </p:spPr>
        <p:txBody>
          <a:bodyPr wrap="square" lIns="0" tIns="0" rIns="0" bIns="0" rtlCol="0"/>
          <a:lstStyle/>
          <a:p>
            <a:endParaRPr/>
          </a:p>
        </p:txBody>
      </p:sp>
      <p:sp>
        <p:nvSpPr>
          <p:cNvPr id="19" name="object 19"/>
          <p:cNvSpPr/>
          <p:nvPr/>
        </p:nvSpPr>
        <p:spPr>
          <a:xfrm>
            <a:off x="1644395" y="1696211"/>
            <a:ext cx="480059" cy="434340"/>
          </a:xfrm>
          <a:custGeom>
            <a:avLst/>
            <a:gdLst/>
            <a:ahLst/>
            <a:cxnLst/>
            <a:rect l="l" t="t" r="r" b="b"/>
            <a:pathLst>
              <a:path w="480060" h="434339">
                <a:moveTo>
                  <a:pt x="480060" y="434339"/>
                </a:moveTo>
                <a:lnTo>
                  <a:pt x="480060" y="206121"/>
                </a:lnTo>
                <a:lnTo>
                  <a:pt x="0" y="0"/>
                </a:lnTo>
              </a:path>
            </a:pathLst>
          </a:custGeom>
          <a:ln w="9144">
            <a:solidFill>
              <a:srgbClr val="000000"/>
            </a:solidFill>
          </a:ln>
        </p:spPr>
        <p:txBody>
          <a:bodyPr wrap="square" lIns="0" tIns="0" rIns="0" bIns="0" rtlCol="0"/>
          <a:lstStyle/>
          <a:p>
            <a:endParaRPr/>
          </a:p>
        </p:txBody>
      </p:sp>
      <p:sp>
        <p:nvSpPr>
          <p:cNvPr id="20" name="object 20"/>
          <p:cNvSpPr/>
          <p:nvPr/>
        </p:nvSpPr>
        <p:spPr>
          <a:xfrm>
            <a:off x="1943100" y="2202179"/>
            <a:ext cx="239395" cy="0"/>
          </a:xfrm>
          <a:custGeom>
            <a:avLst/>
            <a:gdLst/>
            <a:ahLst/>
            <a:cxnLst/>
            <a:rect l="l" t="t" r="r" b="b"/>
            <a:pathLst>
              <a:path w="239394">
                <a:moveTo>
                  <a:pt x="239268" y="0"/>
                </a:moveTo>
                <a:lnTo>
                  <a:pt x="0" y="0"/>
                </a:lnTo>
              </a:path>
            </a:pathLst>
          </a:custGeom>
          <a:ln w="9144">
            <a:solidFill>
              <a:srgbClr val="000000"/>
            </a:solidFill>
          </a:ln>
        </p:spPr>
        <p:txBody>
          <a:bodyPr wrap="square" lIns="0" tIns="0" rIns="0" bIns="0" rtlCol="0"/>
          <a:lstStyle/>
          <a:p>
            <a:endParaRPr/>
          </a:p>
        </p:txBody>
      </p:sp>
      <p:sp>
        <p:nvSpPr>
          <p:cNvPr id="21" name="object 21"/>
          <p:cNvSpPr/>
          <p:nvPr/>
        </p:nvSpPr>
        <p:spPr>
          <a:xfrm>
            <a:off x="1200911" y="1356360"/>
            <a:ext cx="754380" cy="673608"/>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676144" y="1470660"/>
            <a:ext cx="852169" cy="182880"/>
          </a:xfrm>
          <a:custGeom>
            <a:avLst/>
            <a:gdLst/>
            <a:ahLst/>
            <a:cxnLst/>
            <a:rect l="l" t="t" r="r" b="b"/>
            <a:pathLst>
              <a:path w="852170" h="182880">
                <a:moveTo>
                  <a:pt x="425957" y="0"/>
                </a:moveTo>
                <a:lnTo>
                  <a:pt x="0" y="182879"/>
                </a:lnTo>
                <a:lnTo>
                  <a:pt x="851916" y="182879"/>
                </a:lnTo>
                <a:lnTo>
                  <a:pt x="425957" y="0"/>
                </a:lnTo>
                <a:close/>
              </a:path>
            </a:pathLst>
          </a:custGeom>
          <a:solidFill>
            <a:srgbClr val="DDDDDD"/>
          </a:solidFill>
        </p:spPr>
        <p:txBody>
          <a:bodyPr wrap="square" lIns="0" tIns="0" rIns="0" bIns="0" rtlCol="0"/>
          <a:lstStyle/>
          <a:p>
            <a:endParaRPr/>
          </a:p>
        </p:txBody>
      </p:sp>
      <p:sp>
        <p:nvSpPr>
          <p:cNvPr id="23" name="object 23"/>
          <p:cNvSpPr/>
          <p:nvPr/>
        </p:nvSpPr>
        <p:spPr>
          <a:xfrm>
            <a:off x="2767583" y="1632204"/>
            <a:ext cx="670560" cy="364490"/>
          </a:xfrm>
          <a:custGeom>
            <a:avLst/>
            <a:gdLst/>
            <a:ahLst/>
            <a:cxnLst/>
            <a:rect l="l" t="t" r="r" b="b"/>
            <a:pathLst>
              <a:path w="670560" h="364489">
                <a:moveTo>
                  <a:pt x="0" y="364236"/>
                </a:moveTo>
                <a:lnTo>
                  <a:pt x="670559" y="364236"/>
                </a:lnTo>
                <a:lnTo>
                  <a:pt x="670559" y="0"/>
                </a:lnTo>
                <a:lnTo>
                  <a:pt x="0" y="0"/>
                </a:lnTo>
                <a:lnTo>
                  <a:pt x="0" y="364236"/>
                </a:lnTo>
                <a:close/>
              </a:path>
            </a:pathLst>
          </a:custGeom>
          <a:solidFill>
            <a:srgbClr val="DDDDDD"/>
          </a:solidFill>
        </p:spPr>
        <p:txBody>
          <a:bodyPr wrap="square" lIns="0" tIns="0" rIns="0" bIns="0" rtlCol="0"/>
          <a:lstStyle/>
          <a:p>
            <a:endParaRPr/>
          </a:p>
        </p:txBody>
      </p:sp>
      <p:sp>
        <p:nvSpPr>
          <p:cNvPr id="24" name="object 24"/>
          <p:cNvSpPr/>
          <p:nvPr/>
        </p:nvSpPr>
        <p:spPr>
          <a:xfrm>
            <a:off x="2878835" y="1848611"/>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25" name="object 25"/>
          <p:cNvSpPr/>
          <p:nvPr/>
        </p:nvSpPr>
        <p:spPr>
          <a:xfrm>
            <a:off x="3008376" y="1858517"/>
            <a:ext cx="230504" cy="0"/>
          </a:xfrm>
          <a:custGeom>
            <a:avLst/>
            <a:gdLst/>
            <a:ahLst/>
            <a:cxnLst/>
            <a:rect l="l" t="t" r="r" b="b"/>
            <a:pathLst>
              <a:path w="230505">
                <a:moveTo>
                  <a:pt x="0" y="0"/>
                </a:moveTo>
                <a:lnTo>
                  <a:pt x="230124" y="0"/>
                </a:lnTo>
              </a:path>
            </a:pathLst>
          </a:custGeom>
          <a:ln w="59436">
            <a:solidFill>
              <a:srgbClr val="FFFF99"/>
            </a:solidFill>
          </a:ln>
        </p:spPr>
        <p:txBody>
          <a:bodyPr wrap="square" lIns="0" tIns="0" rIns="0" bIns="0" rtlCol="0"/>
          <a:lstStyle/>
          <a:p>
            <a:endParaRPr/>
          </a:p>
        </p:txBody>
      </p:sp>
      <p:sp>
        <p:nvSpPr>
          <p:cNvPr id="26" name="object 26"/>
          <p:cNvSpPr/>
          <p:nvPr/>
        </p:nvSpPr>
        <p:spPr>
          <a:xfrm>
            <a:off x="3008376" y="1828800"/>
            <a:ext cx="230504" cy="59690"/>
          </a:xfrm>
          <a:custGeom>
            <a:avLst/>
            <a:gdLst/>
            <a:ahLst/>
            <a:cxnLst/>
            <a:rect l="l" t="t" r="r" b="b"/>
            <a:pathLst>
              <a:path w="230505"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27" name="object 27"/>
          <p:cNvSpPr/>
          <p:nvPr/>
        </p:nvSpPr>
        <p:spPr>
          <a:xfrm>
            <a:off x="3026664" y="18470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28" name="object 28"/>
          <p:cNvSpPr/>
          <p:nvPr/>
        </p:nvSpPr>
        <p:spPr>
          <a:xfrm>
            <a:off x="3046476" y="1847088"/>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33CC33"/>
          </a:solidFill>
        </p:spPr>
        <p:txBody>
          <a:bodyPr wrap="square" lIns="0" tIns="0" rIns="0" bIns="0" rtlCol="0"/>
          <a:lstStyle/>
          <a:p>
            <a:endParaRPr/>
          </a:p>
        </p:txBody>
      </p:sp>
      <p:sp>
        <p:nvSpPr>
          <p:cNvPr id="29" name="object 29"/>
          <p:cNvSpPr/>
          <p:nvPr/>
        </p:nvSpPr>
        <p:spPr>
          <a:xfrm>
            <a:off x="3064764" y="1845564"/>
            <a:ext cx="17145" cy="15240"/>
          </a:xfrm>
          <a:custGeom>
            <a:avLst/>
            <a:gdLst/>
            <a:ahLst/>
            <a:cxnLst/>
            <a:rect l="l" t="t" r="r" b="b"/>
            <a:pathLst>
              <a:path w="17144" h="15239">
                <a:moveTo>
                  <a:pt x="0" y="15239"/>
                </a:moveTo>
                <a:lnTo>
                  <a:pt x="16763" y="15239"/>
                </a:lnTo>
                <a:lnTo>
                  <a:pt x="16763" y="0"/>
                </a:lnTo>
                <a:lnTo>
                  <a:pt x="0" y="0"/>
                </a:lnTo>
                <a:lnTo>
                  <a:pt x="0" y="15239"/>
                </a:lnTo>
                <a:close/>
              </a:path>
            </a:pathLst>
          </a:custGeom>
          <a:solidFill>
            <a:srgbClr val="FF0000"/>
          </a:solidFill>
        </p:spPr>
        <p:txBody>
          <a:bodyPr wrap="square" lIns="0" tIns="0" rIns="0" bIns="0" rtlCol="0"/>
          <a:lstStyle/>
          <a:p>
            <a:endParaRPr/>
          </a:p>
        </p:txBody>
      </p:sp>
      <p:sp>
        <p:nvSpPr>
          <p:cNvPr id="30" name="object 30"/>
          <p:cNvSpPr/>
          <p:nvPr/>
        </p:nvSpPr>
        <p:spPr>
          <a:xfrm>
            <a:off x="3086100" y="1845564"/>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FF0000"/>
          </a:solidFill>
        </p:spPr>
        <p:txBody>
          <a:bodyPr wrap="square" lIns="0" tIns="0" rIns="0" bIns="0" rtlCol="0"/>
          <a:lstStyle/>
          <a:p>
            <a:endParaRPr/>
          </a:p>
        </p:txBody>
      </p:sp>
      <p:sp>
        <p:nvSpPr>
          <p:cNvPr id="31" name="object 31"/>
          <p:cNvSpPr/>
          <p:nvPr/>
        </p:nvSpPr>
        <p:spPr>
          <a:xfrm>
            <a:off x="3008376" y="1799844"/>
            <a:ext cx="227329" cy="29209"/>
          </a:xfrm>
          <a:custGeom>
            <a:avLst/>
            <a:gdLst/>
            <a:ahLst/>
            <a:cxnLst/>
            <a:rect l="l" t="t" r="r" b="b"/>
            <a:pathLst>
              <a:path w="227330" h="29210">
                <a:moveTo>
                  <a:pt x="170306" y="0"/>
                </a:moveTo>
                <a:lnTo>
                  <a:pt x="56768" y="0"/>
                </a:lnTo>
                <a:lnTo>
                  <a:pt x="0" y="28955"/>
                </a:lnTo>
                <a:lnTo>
                  <a:pt x="227075" y="28955"/>
                </a:lnTo>
                <a:lnTo>
                  <a:pt x="170306" y="0"/>
                </a:lnTo>
                <a:close/>
              </a:path>
            </a:pathLst>
          </a:custGeom>
          <a:solidFill>
            <a:srgbClr val="FFFF99"/>
          </a:solidFill>
        </p:spPr>
        <p:txBody>
          <a:bodyPr wrap="square" lIns="0" tIns="0" rIns="0" bIns="0" rtlCol="0"/>
          <a:lstStyle/>
          <a:p>
            <a:endParaRPr/>
          </a:p>
        </p:txBody>
      </p:sp>
      <p:sp>
        <p:nvSpPr>
          <p:cNvPr id="32" name="object 32"/>
          <p:cNvSpPr/>
          <p:nvPr/>
        </p:nvSpPr>
        <p:spPr>
          <a:xfrm>
            <a:off x="3008376" y="1799844"/>
            <a:ext cx="227329" cy="29209"/>
          </a:xfrm>
          <a:custGeom>
            <a:avLst/>
            <a:gdLst/>
            <a:ahLst/>
            <a:cxnLst/>
            <a:rect l="l" t="t" r="r" b="b"/>
            <a:pathLst>
              <a:path w="227330" h="29210">
                <a:moveTo>
                  <a:pt x="0" y="28955"/>
                </a:moveTo>
                <a:lnTo>
                  <a:pt x="56768" y="0"/>
                </a:lnTo>
                <a:lnTo>
                  <a:pt x="170306" y="0"/>
                </a:lnTo>
                <a:lnTo>
                  <a:pt x="227075" y="28955"/>
                </a:lnTo>
                <a:lnTo>
                  <a:pt x="0" y="28955"/>
                </a:lnTo>
                <a:close/>
              </a:path>
            </a:pathLst>
          </a:custGeom>
          <a:ln w="9144">
            <a:solidFill>
              <a:srgbClr val="000000"/>
            </a:solidFill>
          </a:ln>
        </p:spPr>
        <p:txBody>
          <a:bodyPr wrap="square" lIns="0" tIns="0" rIns="0" bIns="0" rtlCol="0"/>
          <a:lstStyle/>
          <a:p>
            <a:endParaRPr/>
          </a:p>
        </p:txBody>
      </p:sp>
      <p:sp>
        <p:nvSpPr>
          <p:cNvPr id="33" name="object 33"/>
          <p:cNvSpPr/>
          <p:nvPr/>
        </p:nvSpPr>
        <p:spPr>
          <a:xfrm>
            <a:off x="2714244" y="1711451"/>
            <a:ext cx="266700" cy="257556"/>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3282696" y="1825751"/>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solidFill>
            <a:srgbClr val="000099"/>
          </a:solidFill>
        </p:spPr>
        <p:txBody>
          <a:bodyPr wrap="square" lIns="0" tIns="0" rIns="0" bIns="0" rtlCol="0"/>
          <a:lstStyle/>
          <a:p>
            <a:endParaRPr/>
          </a:p>
        </p:txBody>
      </p:sp>
      <p:sp>
        <p:nvSpPr>
          <p:cNvPr id="35" name="object 35"/>
          <p:cNvSpPr/>
          <p:nvPr/>
        </p:nvSpPr>
        <p:spPr>
          <a:xfrm>
            <a:off x="3282696" y="1825751"/>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ln w="9144">
            <a:solidFill>
              <a:srgbClr val="000000"/>
            </a:solidFill>
          </a:ln>
        </p:spPr>
        <p:txBody>
          <a:bodyPr wrap="square" lIns="0" tIns="0" rIns="0" bIns="0" rtlCol="0"/>
          <a:lstStyle/>
          <a:p>
            <a:endParaRPr/>
          </a:p>
        </p:txBody>
      </p:sp>
      <p:sp>
        <p:nvSpPr>
          <p:cNvPr id="36" name="object 36"/>
          <p:cNvSpPr/>
          <p:nvPr/>
        </p:nvSpPr>
        <p:spPr>
          <a:xfrm>
            <a:off x="3136392" y="1648967"/>
            <a:ext cx="180340" cy="172720"/>
          </a:xfrm>
          <a:custGeom>
            <a:avLst/>
            <a:gdLst/>
            <a:ahLst/>
            <a:cxnLst/>
            <a:rect l="l" t="t" r="r" b="b"/>
            <a:pathLst>
              <a:path w="180339" h="172719">
                <a:moveTo>
                  <a:pt x="179831" y="172212"/>
                </a:moveTo>
                <a:lnTo>
                  <a:pt x="179831" y="81661"/>
                </a:lnTo>
                <a:lnTo>
                  <a:pt x="0" y="0"/>
                </a:lnTo>
              </a:path>
            </a:pathLst>
          </a:custGeom>
          <a:ln w="9144">
            <a:solidFill>
              <a:srgbClr val="000000"/>
            </a:solidFill>
          </a:ln>
        </p:spPr>
        <p:txBody>
          <a:bodyPr wrap="square" lIns="0" tIns="0" rIns="0" bIns="0" rtlCol="0"/>
          <a:lstStyle/>
          <a:p>
            <a:endParaRPr/>
          </a:p>
        </p:txBody>
      </p:sp>
      <p:sp>
        <p:nvSpPr>
          <p:cNvPr id="37" name="object 37"/>
          <p:cNvSpPr/>
          <p:nvPr/>
        </p:nvSpPr>
        <p:spPr>
          <a:xfrm>
            <a:off x="3247644" y="1848611"/>
            <a:ext cx="91440" cy="0"/>
          </a:xfrm>
          <a:custGeom>
            <a:avLst/>
            <a:gdLst/>
            <a:ahLst/>
            <a:cxnLst/>
            <a:rect l="l" t="t" r="r" b="b"/>
            <a:pathLst>
              <a:path w="91439">
                <a:moveTo>
                  <a:pt x="91440" y="0"/>
                </a:moveTo>
                <a:lnTo>
                  <a:pt x="0" y="0"/>
                </a:lnTo>
              </a:path>
            </a:pathLst>
          </a:custGeom>
          <a:ln w="9144">
            <a:solidFill>
              <a:srgbClr val="000000"/>
            </a:solidFill>
          </a:ln>
        </p:spPr>
        <p:txBody>
          <a:bodyPr wrap="square" lIns="0" tIns="0" rIns="0" bIns="0" rtlCol="0"/>
          <a:lstStyle/>
          <a:p>
            <a:endParaRPr/>
          </a:p>
        </p:txBody>
      </p:sp>
      <p:sp>
        <p:nvSpPr>
          <p:cNvPr id="38" name="object 38"/>
          <p:cNvSpPr/>
          <p:nvPr/>
        </p:nvSpPr>
        <p:spPr>
          <a:xfrm>
            <a:off x="2968751" y="1516380"/>
            <a:ext cx="283463" cy="265175"/>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3578352" y="1463039"/>
            <a:ext cx="850900" cy="184785"/>
          </a:xfrm>
          <a:custGeom>
            <a:avLst/>
            <a:gdLst/>
            <a:ahLst/>
            <a:cxnLst/>
            <a:rect l="l" t="t" r="r" b="b"/>
            <a:pathLst>
              <a:path w="850900" h="184785">
                <a:moveTo>
                  <a:pt x="425196" y="0"/>
                </a:moveTo>
                <a:lnTo>
                  <a:pt x="0" y="184404"/>
                </a:lnTo>
                <a:lnTo>
                  <a:pt x="850392" y="184404"/>
                </a:lnTo>
                <a:lnTo>
                  <a:pt x="425196" y="0"/>
                </a:lnTo>
                <a:close/>
              </a:path>
            </a:pathLst>
          </a:custGeom>
          <a:solidFill>
            <a:srgbClr val="DDDDDD"/>
          </a:solidFill>
        </p:spPr>
        <p:txBody>
          <a:bodyPr wrap="square" lIns="0" tIns="0" rIns="0" bIns="0" rtlCol="0"/>
          <a:lstStyle/>
          <a:p>
            <a:endParaRPr/>
          </a:p>
        </p:txBody>
      </p:sp>
      <p:sp>
        <p:nvSpPr>
          <p:cNvPr id="40" name="object 40"/>
          <p:cNvSpPr/>
          <p:nvPr/>
        </p:nvSpPr>
        <p:spPr>
          <a:xfrm>
            <a:off x="3668267" y="162610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41" name="object 41"/>
          <p:cNvSpPr/>
          <p:nvPr/>
        </p:nvSpPr>
        <p:spPr>
          <a:xfrm>
            <a:off x="3781044" y="1842516"/>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42" name="object 42"/>
          <p:cNvSpPr/>
          <p:nvPr/>
        </p:nvSpPr>
        <p:spPr>
          <a:xfrm>
            <a:off x="3910584" y="1851660"/>
            <a:ext cx="230504" cy="0"/>
          </a:xfrm>
          <a:custGeom>
            <a:avLst/>
            <a:gdLst/>
            <a:ahLst/>
            <a:cxnLst/>
            <a:rect l="l" t="t" r="r" b="b"/>
            <a:pathLst>
              <a:path w="230504">
                <a:moveTo>
                  <a:pt x="0" y="0"/>
                </a:moveTo>
                <a:lnTo>
                  <a:pt x="230124" y="0"/>
                </a:lnTo>
              </a:path>
            </a:pathLst>
          </a:custGeom>
          <a:ln w="57912">
            <a:solidFill>
              <a:srgbClr val="FFFF99"/>
            </a:solidFill>
          </a:ln>
        </p:spPr>
        <p:txBody>
          <a:bodyPr wrap="square" lIns="0" tIns="0" rIns="0" bIns="0" rtlCol="0"/>
          <a:lstStyle/>
          <a:p>
            <a:endParaRPr/>
          </a:p>
        </p:txBody>
      </p:sp>
      <p:sp>
        <p:nvSpPr>
          <p:cNvPr id="43" name="object 43"/>
          <p:cNvSpPr/>
          <p:nvPr/>
        </p:nvSpPr>
        <p:spPr>
          <a:xfrm>
            <a:off x="3910584" y="1822704"/>
            <a:ext cx="230504" cy="58419"/>
          </a:xfrm>
          <a:custGeom>
            <a:avLst/>
            <a:gdLst/>
            <a:ahLst/>
            <a:cxnLst/>
            <a:rect l="l" t="t" r="r" b="b"/>
            <a:pathLst>
              <a:path w="230504" h="58419">
                <a:moveTo>
                  <a:pt x="0" y="57912"/>
                </a:moveTo>
                <a:lnTo>
                  <a:pt x="230124" y="57912"/>
                </a:lnTo>
                <a:lnTo>
                  <a:pt x="230124" y="0"/>
                </a:lnTo>
                <a:lnTo>
                  <a:pt x="0" y="0"/>
                </a:lnTo>
                <a:lnTo>
                  <a:pt x="0" y="57912"/>
                </a:lnTo>
                <a:close/>
              </a:path>
            </a:pathLst>
          </a:custGeom>
          <a:ln w="9144">
            <a:solidFill>
              <a:srgbClr val="000000"/>
            </a:solidFill>
          </a:ln>
        </p:spPr>
        <p:txBody>
          <a:bodyPr wrap="square" lIns="0" tIns="0" rIns="0" bIns="0" rtlCol="0"/>
          <a:lstStyle/>
          <a:p>
            <a:endParaRPr/>
          </a:p>
        </p:txBody>
      </p:sp>
      <p:sp>
        <p:nvSpPr>
          <p:cNvPr id="44" name="object 44"/>
          <p:cNvSpPr/>
          <p:nvPr/>
        </p:nvSpPr>
        <p:spPr>
          <a:xfrm>
            <a:off x="3928871" y="1840992"/>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45" name="object 45"/>
          <p:cNvSpPr/>
          <p:nvPr/>
        </p:nvSpPr>
        <p:spPr>
          <a:xfrm>
            <a:off x="3948684" y="1840992"/>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33CC33"/>
          </a:solidFill>
        </p:spPr>
        <p:txBody>
          <a:bodyPr wrap="square" lIns="0" tIns="0" rIns="0" bIns="0" rtlCol="0"/>
          <a:lstStyle/>
          <a:p>
            <a:endParaRPr/>
          </a:p>
        </p:txBody>
      </p:sp>
      <p:sp>
        <p:nvSpPr>
          <p:cNvPr id="46" name="object 46"/>
          <p:cNvSpPr/>
          <p:nvPr/>
        </p:nvSpPr>
        <p:spPr>
          <a:xfrm>
            <a:off x="3966971" y="1839467"/>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47" name="object 47"/>
          <p:cNvSpPr/>
          <p:nvPr/>
        </p:nvSpPr>
        <p:spPr>
          <a:xfrm>
            <a:off x="3988308" y="1839467"/>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48" name="object 48"/>
          <p:cNvSpPr/>
          <p:nvPr/>
        </p:nvSpPr>
        <p:spPr>
          <a:xfrm>
            <a:off x="3910584" y="1793748"/>
            <a:ext cx="227329" cy="29209"/>
          </a:xfrm>
          <a:custGeom>
            <a:avLst/>
            <a:gdLst/>
            <a:ahLst/>
            <a:cxnLst/>
            <a:rect l="l" t="t" r="r" b="b"/>
            <a:pathLst>
              <a:path w="227329" h="29210">
                <a:moveTo>
                  <a:pt x="170306" y="0"/>
                </a:moveTo>
                <a:lnTo>
                  <a:pt x="56768" y="0"/>
                </a:lnTo>
                <a:lnTo>
                  <a:pt x="0" y="28955"/>
                </a:lnTo>
                <a:lnTo>
                  <a:pt x="227075" y="28955"/>
                </a:lnTo>
                <a:lnTo>
                  <a:pt x="170306" y="0"/>
                </a:lnTo>
                <a:close/>
              </a:path>
            </a:pathLst>
          </a:custGeom>
          <a:solidFill>
            <a:srgbClr val="FFFF99"/>
          </a:solidFill>
        </p:spPr>
        <p:txBody>
          <a:bodyPr wrap="square" lIns="0" tIns="0" rIns="0" bIns="0" rtlCol="0"/>
          <a:lstStyle/>
          <a:p>
            <a:endParaRPr/>
          </a:p>
        </p:txBody>
      </p:sp>
      <p:sp>
        <p:nvSpPr>
          <p:cNvPr id="49" name="object 49"/>
          <p:cNvSpPr/>
          <p:nvPr/>
        </p:nvSpPr>
        <p:spPr>
          <a:xfrm>
            <a:off x="3910584" y="1793748"/>
            <a:ext cx="227329" cy="29209"/>
          </a:xfrm>
          <a:custGeom>
            <a:avLst/>
            <a:gdLst/>
            <a:ahLst/>
            <a:cxnLst/>
            <a:rect l="l" t="t" r="r" b="b"/>
            <a:pathLst>
              <a:path w="227329" h="29210">
                <a:moveTo>
                  <a:pt x="0" y="28955"/>
                </a:moveTo>
                <a:lnTo>
                  <a:pt x="56768" y="0"/>
                </a:lnTo>
                <a:lnTo>
                  <a:pt x="170306" y="0"/>
                </a:lnTo>
                <a:lnTo>
                  <a:pt x="227075" y="28955"/>
                </a:lnTo>
                <a:lnTo>
                  <a:pt x="0" y="28955"/>
                </a:lnTo>
                <a:close/>
              </a:path>
            </a:pathLst>
          </a:custGeom>
          <a:ln w="9144">
            <a:solidFill>
              <a:srgbClr val="000000"/>
            </a:solidFill>
          </a:ln>
        </p:spPr>
        <p:txBody>
          <a:bodyPr wrap="square" lIns="0" tIns="0" rIns="0" bIns="0" rtlCol="0"/>
          <a:lstStyle/>
          <a:p>
            <a:endParaRPr/>
          </a:p>
        </p:txBody>
      </p:sp>
      <p:sp>
        <p:nvSpPr>
          <p:cNvPr id="50" name="object 50"/>
          <p:cNvSpPr/>
          <p:nvPr/>
        </p:nvSpPr>
        <p:spPr>
          <a:xfrm>
            <a:off x="3616452" y="1705355"/>
            <a:ext cx="265175" cy="256032"/>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4184903" y="1819655"/>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solidFill>
            <a:srgbClr val="000099"/>
          </a:solidFill>
        </p:spPr>
        <p:txBody>
          <a:bodyPr wrap="square" lIns="0" tIns="0" rIns="0" bIns="0" rtlCol="0"/>
          <a:lstStyle/>
          <a:p>
            <a:endParaRPr/>
          </a:p>
        </p:txBody>
      </p:sp>
      <p:sp>
        <p:nvSpPr>
          <p:cNvPr id="52" name="object 52"/>
          <p:cNvSpPr/>
          <p:nvPr/>
        </p:nvSpPr>
        <p:spPr>
          <a:xfrm>
            <a:off x="4184903" y="1819655"/>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ln w="9143">
            <a:solidFill>
              <a:srgbClr val="000000"/>
            </a:solidFill>
          </a:ln>
        </p:spPr>
        <p:txBody>
          <a:bodyPr wrap="square" lIns="0" tIns="0" rIns="0" bIns="0" rtlCol="0"/>
          <a:lstStyle/>
          <a:p>
            <a:endParaRPr/>
          </a:p>
        </p:txBody>
      </p:sp>
      <p:sp>
        <p:nvSpPr>
          <p:cNvPr id="53" name="object 53"/>
          <p:cNvSpPr/>
          <p:nvPr/>
        </p:nvSpPr>
        <p:spPr>
          <a:xfrm>
            <a:off x="4038600" y="1642872"/>
            <a:ext cx="180340" cy="172720"/>
          </a:xfrm>
          <a:custGeom>
            <a:avLst/>
            <a:gdLst/>
            <a:ahLst/>
            <a:cxnLst/>
            <a:rect l="l" t="t" r="r" b="b"/>
            <a:pathLst>
              <a:path w="180339" h="172719">
                <a:moveTo>
                  <a:pt x="179832" y="172212"/>
                </a:moveTo>
                <a:lnTo>
                  <a:pt x="179832" y="81661"/>
                </a:lnTo>
                <a:lnTo>
                  <a:pt x="0" y="0"/>
                </a:lnTo>
              </a:path>
            </a:pathLst>
          </a:custGeom>
          <a:ln w="9144">
            <a:solidFill>
              <a:srgbClr val="000000"/>
            </a:solidFill>
          </a:ln>
        </p:spPr>
        <p:txBody>
          <a:bodyPr wrap="square" lIns="0" tIns="0" rIns="0" bIns="0" rtlCol="0"/>
          <a:lstStyle/>
          <a:p>
            <a:endParaRPr/>
          </a:p>
        </p:txBody>
      </p:sp>
      <p:sp>
        <p:nvSpPr>
          <p:cNvPr id="54" name="object 54"/>
          <p:cNvSpPr/>
          <p:nvPr/>
        </p:nvSpPr>
        <p:spPr>
          <a:xfrm>
            <a:off x="4149852" y="1842516"/>
            <a:ext cx="90170" cy="0"/>
          </a:xfrm>
          <a:custGeom>
            <a:avLst/>
            <a:gdLst/>
            <a:ahLst/>
            <a:cxnLst/>
            <a:rect l="l" t="t" r="r" b="b"/>
            <a:pathLst>
              <a:path w="90170">
                <a:moveTo>
                  <a:pt x="89915" y="0"/>
                </a:moveTo>
                <a:lnTo>
                  <a:pt x="0" y="0"/>
                </a:lnTo>
              </a:path>
            </a:pathLst>
          </a:custGeom>
          <a:ln w="9144">
            <a:solidFill>
              <a:srgbClr val="000000"/>
            </a:solidFill>
          </a:ln>
        </p:spPr>
        <p:txBody>
          <a:bodyPr wrap="square" lIns="0" tIns="0" rIns="0" bIns="0" rtlCol="0"/>
          <a:lstStyle/>
          <a:p>
            <a:endParaRPr/>
          </a:p>
        </p:txBody>
      </p:sp>
      <p:sp>
        <p:nvSpPr>
          <p:cNvPr id="55" name="object 55"/>
          <p:cNvSpPr/>
          <p:nvPr/>
        </p:nvSpPr>
        <p:spPr>
          <a:xfrm>
            <a:off x="3870959" y="1508760"/>
            <a:ext cx="283463" cy="266700"/>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2764535" y="2310383"/>
            <a:ext cx="850900" cy="182880"/>
          </a:xfrm>
          <a:custGeom>
            <a:avLst/>
            <a:gdLst/>
            <a:ahLst/>
            <a:cxnLst/>
            <a:rect l="l" t="t" r="r" b="b"/>
            <a:pathLst>
              <a:path w="850900" h="182880">
                <a:moveTo>
                  <a:pt x="425195" y="0"/>
                </a:moveTo>
                <a:lnTo>
                  <a:pt x="0" y="182879"/>
                </a:lnTo>
                <a:lnTo>
                  <a:pt x="850391" y="182879"/>
                </a:lnTo>
                <a:lnTo>
                  <a:pt x="425195" y="0"/>
                </a:lnTo>
                <a:close/>
              </a:path>
            </a:pathLst>
          </a:custGeom>
          <a:solidFill>
            <a:srgbClr val="DDDDDD"/>
          </a:solidFill>
        </p:spPr>
        <p:txBody>
          <a:bodyPr wrap="square" lIns="0" tIns="0" rIns="0" bIns="0" rtlCol="0"/>
          <a:lstStyle/>
          <a:p>
            <a:endParaRPr/>
          </a:p>
        </p:txBody>
      </p:sp>
      <p:sp>
        <p:nvSpPr>
          <p:cNvPr id="57" name="object 57"/>
          <p:cNvSpPr/>
          <p:nvPr/>
        </p:nvSpPr>
        <p:spPr>
          <a:xfrm>
            <a:off x="2854451" y="247192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58" name="object 58"/>
          <p:cNvSpPr/>
          <p:nvPr/>
        </p:nvSpPr>
        <p:spPr>
          <a:xfrm>
            <a:off x="2965704" y="2689860"/>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59" name="object 59"/>
          <p:cNvSpPr/>
          <p:nvPr/>
        </p:nvSpPr>
        <p:spPr>
          <a:xfrm>
            <a:off x="3095244" y="2698242"/>
            <a:ext cx="230504" cy="0"/>
          </a:xfrm>
          <a:custGeom>
            <a:avLst/>
            <a:gdLst/>
            <a:ahLst/>
            <a:cxnLst/>
            <a:rect l="l" t="t" r="r" b="b"/>
            <a:pathLst>
              <a:path w="230504">
                <a:moveTo>
                  <a:pt x="0" y="0"/>
                </a:moveTo>
                <a:lnTo>
                  <a:pt x="230123" y="0"/>
                </a:lnTo>
              </a:path>
            </a:pathLst>
          </a:custGeom>
          <a:ln w="59436">
            <a:solidFill>
              <a:srgbClr val="FFFF99"/>
            </a:solidFill>
          </a:ln>
        </p:spPr>
        <p:txBody>
          <a:bodyPr wrap="square" lIns="0" tIns="0" rIns="0" bIns="0" rtlCol="0"/>
          <a:lstStyle/>
          <a:p>
            <a:endParaRPr/>
          </a:p>
        </p:txBody>
      </p:sp>
      <p:sp>
        <p:nvSpPr>
          <p:cNvPr id="60" name="object 60"/>
          <p:cNvSpPr/>
          <p:nvPr/>
        </p:nvSpPr>
        <p:spPr>
          <a:xfrm>
            <a:off x="3095244" y="2668523"/>
            <a:ext cx="230504" cy="59690"/>
          </a:xfrm>
          <a:custGeom>
            <a:avLst/>
            <a:gdLst/>
            <a:ahLst/>
            <a:cxnLst/>
            <a:rect l="l" t="t" r="r" b="b"/>
            <a:pathLst>
              <a:path w="230504" h="59689">
                <a:moveTo>
                  <a:pt x="0" y="59436"/>
                </a:moveTo>
                <a:lnTo>
                  <a:pt x="230123" y="59436"/>
                </a:lnTo>
                <a:lnTo>
                  <a:pt x="230123" y="0"/>
                </a:lnTo>
                <a:lnTo>
                  <a:pt x="0" y="0"/>
                </a:lnTo>
                <a:lnTo>
                  <a:pt x="0" y="59436"/>
                </a:lnTo>
                <a:close/>
              </a:path>
            </a:pathLst>
          </a:custGeom>
          <a:ln w="9144">
            <a:solidFill>
              <a:srgbClr val="000000"/>
            </a:solidFill>
          </a:ln>
        </p:spPr>
        <p:txBody>
          <a:bodyPr wrap="square" lIns="0" tIns="0" rIns="0" bIns="0" rtlCol="0"/>
          <a:lstStyle/>
          <a:p>
            <a:endParaRPr/>
          </a:p>
        </p:txBody>
      </p:sp>
      <p:sp>
        <p:nvSpPr>
          <p:cNvPr id="61" name="object 61"/>
          <p:cNvSpPr/>
          <p:nvPr/>
        </p:nvSpPr>
        <p:spPr>
          <a:xfrm>
            <a:off x="3115055" y="2686811"/>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FF0000"/>
          </a:solidFill>
        </p:spPr>
        <p:txBody>
          <a:bodyPr wrap="square" lIns="0" tIns="0" rIns="0" bIns="0" rtlCol="0"/>
          <a:lstStyle/>
          <a:p>
            <a:endParaRPr/>
          </a:p>
        </p:txBody>
      </p:sp>
      <p:sp>
        <p:nvSpPr>
          <p:cNvPr id="62" name="object 62"/>
          <p:cNvSpPr/>
          <p:nvPr/>
        </p:nvSpPr>
        <p:spPr>
          <a:xfrm>
            <a:off x="3133344" y="2686811"/>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33CC33"/>
          </a:solidFill>
        </p:spPr>
        <p:txBody>
          <a:bodyPr wrap="square" lIns="0" tIns="0" rIns="0" bIns="0" rtlCol="0"/>
          <a:lstStyle/>
          <a:p>
            <a:endParaRPr/>
          </a:p>
        </p:txBody>
      </p:sp>
      <p:sp>
        <p:nvSpPr>
          <p:cNvPr id="63" name="object 63"/>
          <p:cNvSpPr/>
          <p:nvPr/>
        </p:nvSpPr>
        <p:spPr>
          <a:xfrm>
            <a:off x="3153155" y="26852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64" name="object 64"/>
          <p:cNvSpPr/>
          <p:nvPr/>
        </p:nvSpPr>
        <p:spPr>
          <a:xfrm>
            <a:off x="3172967" y="26852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65" name="object 65"/>
          <p:cNvSpPr/>
          <p:nvPr/>
        </p:nvSpPr>
        <p:spPr>
          <a:xfrm>
            <a:off x="3096767" y="2639567"/>
            <a:ext cx="227329" cy="29209"/>
          </a:xfrm>
          <a:custGeom>
            <a:avLst/>
            <a:gdLst/>
            <a:ahLst/>
            <a:cxnLst/>
            <a:rect l="l" t="t" r="r" b="b"/>
            <a:pathLst>
              <a:path w="227329" h="29210">
                <a:moveTo>
                  <a:pt x="170306" y="0"/>
                </a:moveTo>
                <a:lnTo>
                  <a:pt x="56768" y="0"/>
                </a:lnTo>
                <a:lnTo>
                  <a:pt x="0" y="28956"/>
                </a:lnTo>
                <a:lnTo>
                  <a:pt x="227076" y="28956"/>
                </a:lnTo>
                <a:lnTo>
                  <a:pt x="170306" y="0"/>
                </a:lnTo>
                <a:close/>
              </a:path>
            </a:pathLst>
          </a:custGeom>
          <a:solidFill>
            <a:srgbClr val="FFFF99"/>
          </a:solidFill>
        </p:spPr>
        <p:txBody>
          <a:bodyPr wrap="square" lIns="0" tIns="0" rIns="0" bIns="0" rtlCol="0"/>
          <a:lstStyle/>
          <a:p>
            <a:endParaRPr/>
          </a:p>
        </p:txBody>
      </p:sp>
      <p:sp>
        <p:nvSpPr>
          <p:cNvPr id="66" name="object 66"/>
          <p:cNvSpPr/>
          <p:nvPr/>
        </p:nvSpPr>
        <p:spPr>
          <a:xfrm>
            <a:off x="3096767" y="2639567"/>
            <a:ext cx="227329" cy="29209"/>
          </a:xfrm>
          <a:custGeom>
            <a:avLst/>
            <a:gdLst/>
            <a:ahLst/>
            <a:cxnLst/>
            <a:rect l="l" t="t" r="r" b="b"/>
            <a:pathLst>
              <a:path w="227329" h="29210">
                <a:moveTo>
                  <a:pt x="0" y="28956"/>
                </a:moveTo>
                <a:lnTo>
                  <a:pt x="56768" y="0"/>
                </a:lnTo>
                <a:lnTo>
                  <a:pt x="170306" y="0"/>
                </a:lnTo>
                <a:lnTo>
                  <a:pt x="227076" y="28956"/>
                </a:lnTo>
                <a:lnTo>
                  <a:pt x="0" y="28956"/>
                </a:lnTo>
                <a:close/>
              </a:path>
            </a:pathLst>
          </a:custGeom>
          <a:ln w="9143">
            <a:solidFill>
              <a:srgbClr val="000000"/>
            </a:solidFill>
          </a:ln>
        </p:spPr>
        <p:txBody>
          <a:bodyPr wrap="square" lIns="0" tIns="0" rIns="0" bIns="0" rtlCol="0"/>
          <a:lstStyle/>
          <a:p>
            <a:endParaRPr/>
          </a:p>
        </p:txBody>
      </p:sp>
      <p:sp>
        <p:nvSpPr>
          <p:cNvPr id="67" name="object 67"/>
          <p:cNvSpPr/>
          <p:nvPr/>
        </p:nvSpPr>
        <p:spPr>
          <a:xfrm>
            <a:off x="2801111" y="2551176"/>
            <a:ext cx="266700" cy="257556"/>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3369564" y="2665476"/>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solidFill>
            <a:srgbClr val="000099"/>
          </a:solidFill>
        </p:spPr>
        <p:txBody>
          <a:bodyPr wrap="square" lIns="0" tIns="0" rIns="0" bIns="0" rtlCol="0"/>
          <a:lstStyle/>
          <a:p>
            <a:endParaRPr/>
          </a:p>
        </p:txBody>
      </p:sp>
      <p:sp>
        <p:nvSpPr>
          <p:cNvPr id="69" name="object 69"/>
          <p:cNvSpPr/>
          <p:nvPr/>
        </p:nvSpPr>
        <p:spPr>
          <a:xfrm>
            <a:off x="3369564" y="2665476"/>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ln w="9144">
            <a:solidFill>
              <a:srgbClr val="000000"/>
            </a:solidFill>
          </a:ln>
        </p:spPr>
        <p:txBody>
          <a:bodyPr wrap="square" lIns="0" tIns="0" rIns="0" bIns="0" rtlCol="0"/>
          <a:lstStyle/>
          <a:p>
            <a:endParaRPr/>
          </a:p>
        </p:txBody>
      </p:sp>
      <p:sp>
        <p:nvSpPr>
          <p:cNvPr id="70" name="object 70"/>
          <p:cNvSpPr/>
          <p:nvPr/>
        </p:nvSpPr>
        <p:spPr>
          <a:xfrm>
            <a:off x="3223260" y="2490216"/>
            <a:ext cx="180340" cy="170815"/>
          </a:xfrm>
          <a:custGeom>
            <a:avLst/>
            <a:gdLst/>
            <a:ahLst/>
            <a:cxnLst/>
            <a:rect l="l" t="t" r="r" b="b"/>
            <a:pathLst>
              <a:path w="180339" h="170814">
                <a:moveTo>
                  <a:pt x="179831" y="170687"/>
                </a:moveTo>
                <a:lnTo>
                  <a:pt x="179831" y="81025"/>
                </a:lnTo>
                <a:lnTo>
                  <a:pt x="0" y="0"/>
                </a:lnTo>
              </a:path>
            </a:pathLst>
          </a:custGeom>
          <a:ln w="9144">
            <a:solidFill>
              <a:srgbClr val="000000"/>
            </a:solidFill>
          </a:ln>
        </p:spPr>
        <p:txBody>
          <a:bodyPr wrap="square" lIns="0" tIns="0" rIns="0" bIns="0" rtlCol="0"/>
          <a:lstStyle/>
          <a:p>
            <a:endParaRPr/>
          </a:p>
        </p:txBody>
      </p:sp>
      <p:sp>
        <p:nvSpPr>
          <p:cNvPr id="71" name="object 71"/>
          <p:cNvSpPr/>
          <p:nvPr/>
        </p:nvSpPr>
        <p:spPr>
          <a:xfrm>
            <a:off x="3336035" y="2689860"/>
            <a:ext cx="90170" cy="0"/>
          </a:xfrm>
          <a:custGeom>
            <a:avLst/>
            <a:gdLst/>
            <a:ahLst/>
            <a:cxnLst/>
            <a:rect l="l" t="t" r="r" b="b"/>
            <a:pathLst>
              <a:path w="90170">
                <a:moveTo>
                  <a:pt x="89915" y="0"/>
                </a:moveTo>
                <a:lnTo>
                  <a:pt x="0" y="0"/>
                </a:lnTo>
              </a:path>
            </a:pathLst>
          </a:custGeom>
          <a:ln w="9144">
            <a:solidFill>
              <a:srgbClr val="000000"/>
            </a:solidFill>
          </a:ln>
        </p:spPr>
        <p:txBody>
          <a:bodyPr wrap="square" lIns="0" tIns="0" rIns="0" bIns="0" rtlCol="0"/>
          <a:lstStyle/>
          <a:p>
            <a:endParaRPr/>
          </a:p>
        </p:txBody>
      </p:sp>
      <p:sp>
        <p:nvSpPr>
          <p:cNvPr id="72" name="object 72"/>
          <p:cNvSpPr/>
          <p:nvPr/>
        </p:nvSpPr>
        <p:spPr>
          <a:xfrm>
            <a:off x="3057144" y="2356104"/>
            <a:ext cx="283464" cy="265175"/>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3630167" y="2319527"/>
            <a:ext cx="852169" cy="184785"/>
          </a:xfrm>
          <a:custGeom>
            <a:avLst/>
            <a:gdLst/>
            <a:ahLst/>
            <a:cxnLst/>
            <a:rect l="l" t="t" r="r" b="b"/>
            <a:pathLst>
              <a:path w="852170" h="184785">
                <a:moveTo>
                  <a:pt x="425958" y="0"/>
                </a:moveTo>
                <a:lnTo>
                  <a:pt x="0" y="184404"/>
                </a:lnTo>
                <a:lnTo>
                  <a:pt x="851916" y="184404"/>
                </a:lnTo>
                <a:lnTo>
                  <a:pt x="425958" y="0"/>
                </a:lnTo>
                <a:close/>
              </a:path>
            </a:pathLst>
          </a:custGeom>
          <a:solidFill>
            <a:srgbClr val="DDDDDD"/>
          </a:solidFill>
        </p:spPr>
        <p:txBody>
          <a:bodyPr wrap="square" lIns="0" tIns="0" rIns="0" bIns="0" rtlCol="0"/>
          <a:lstStyle/>
          <a:p>
            <a:endParaRPr/>
          </a:p>
        </p:txBody>
      </p:sp>
      <p:sp>
        <p:nvSpPr>
          <p:cNvPr id="74" name="object 74"/>
          <p:cNvSpPr/>
          <p:nvPr/>
        </p:nvSpPr>
        <p:spPr>
          <a:xfrm>
            <a:off x="3721608" y="2481072"/>
            <a:ext cx="670560" cy="365760"/>
          </a:xfrm>
          <a:custGeom>
            <a:avLst/>
            <a:gdLst/>
            <a:ahLst/>
            <a:cxnLst/>
            <a:rect l="l" t="t" r="r" b="b"/>
            <a:pathLst>
              <a:path w="670560" h="365760">
                <a:moveTo>
                  <a:pt x="0" y="365760"/>
                </a:moveTo>
                <a:lnTo>
                  <a:pt x="670560" y="365760"/>
                </a:lnTo>
                <a:lnTo>
                  <a:pt x="670560" y="0"/>
                </a:lnTo>
                <a:lnTo>
                  <a:pt x="0" y="0"/>
                </a:lnTo>
                <a:lnTo>
                  <a:pt x="0" y="365760"/>
                </a:lnTo>
                <a:close/>
              </a:path>
            </a:pathLst>
          </a:custGeom>
          <a:solidFill>
            <a:srgbClr val="DDDDDD"/>
          </a:solidFill>
        </p:spPr>
        <p:txBody>
          <a:bodyPr wrap="square" lIns="0" tIns="0" rIns="0" bIns="0" rtlCol="0"/>
          <a:lstStyle/>
          <a:p>
            <a:endParaRPr/>
          </a:p>
        </p:txBody>
      </p:sp>
      <p:sp>
        <p:nvSpPr>
          <p:cNvPr id="75" name="object 75"/>
          <p:cNvSpPr/>
          <p:nvPr/>
        </p:nvSpPr>
        <p:spPr>
          <a:xfrm>
            <a:off x="3832859" y="2699004"/>
            <a:ext cx="137160" cy="1905"/>
          </a:xfrm>
          <a:custGeom>
            <a:avLst/>
            <a:gdLst/>
            <a:ahLst/>
            <a:cxnLst/>
            <a:rect l="l" t="t" r="r" b="b"/>
            <a:pathLst>
              <a:path w="137160" h="1905">
                <a:moveTo>
                  <a:pt x="0" y="1524"/>
                </a:moveTo>
                <a:lnTo>
                  <a:pt x="137160" y="0"/>
                </a:lnTo>
              </a:path>
            </a:pathLst>
          </a:custGeom>
          <a:ln w="9144">
            <a:solidFill>
              <a:srgbClr val="000000"/>
            </a:solidFill>
          </a:ln>
        </p:spPr>
        <p:txBody>
          <a:bodyPr wrap="square" lIns="0" tIns="0" rIns="0" bIns="0" rtlCol="0"/>
          <a:lstStyle/>
          <a:p>
            <a:endParaRPr/>
          </a:p>
        </p:txBody>
      </p:sp>
      <p:sp>
        <p:nvSpPr>
          <p:cNvPr id="76" name="object 76"/>
          <p:cNvSpPr/>
          <p:nvPr/>
        </p:nvSpPr>
        <p:spPr>
          <a:xfrm>
            <a:off x="3962400" y="2707385"/>
            <a:ext cx="230504" cy="0"/>
          </a:xfrm>
          <a:custGeom>
            <a:avLst/>
            <a:gdLst/>
            <a:ahLst/>
            <a:cxnLst/>
            <a:rect l="l" t="t" r="r" b="b"/>
            <a:pathLst>
              <a:path w="230504">
                <a:moveTo>
                  <a:pt x="0" y="0"/>
                </a:moveTo>
                <a:lnTo>
                  <a:pt x="230124" y="0"/>
                </a:lnTo>
              </a:path>
            </a:pathLst>
          </a:custGeom>
          <a:ln w="59436">
            <a:solidFill>
              <a:srgbClr val="FFFF99"/>
            </a:solidFill>
          </a:ln>
        </p:spPr>
        <p:txBody>
          <a:bodyPr wrap="square" lIns="0" tIns="0" rIns="0" bIns="0" rtlCol="0"/>
          <a:lstStyle/>
          <a:p>
            <a:endParaRPr/>
          </a:p>
        </p:txBody>
      </p:sp>
      <p:sp>
        <p:nvSpPr>
          <p:cNvPr id="77" name="object 77"/>
          <p:cNvSpPr/>
          <p:nvPr/>
        </p:nvSpPr>
        <p:spPr>
          <a:xfrm>
            <a:off x="3962400" y="2677667"/>
            <a:ext cx="230504" cy="59690"/>
          </a:xfrm>
          <a:custGeom>
            <a:avLst/>
            <a:gdLst/>
            <a:ahLst/>
            <a:cxnLst/>
            <a:rect l="l" t="t" r="r" b="b"/>
            <a:pathLst>
              <a:path w="230504"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78" name="object 78"/>
          <p:cNvSpPr/>
          <p:nvPr/>
        </p:nvSpPr>
        <p:spPr>
          <a:xfrm>
            <a:off x="3980688" y="2697479"/>
            <a:ext cx="15240" cy="13970"/>
          </a:xfrm>
          <a:custGeom>
            <a:avLst/>
            <a:gdLst/>
            <a:ahLst/>
            <a:cxnLst/>
            <a:rect l="l" t="t" r="r" b="b"/>
            <a:pathLst>
              <a:path w="15239" h="13969">
                <a:moveTo>
                  <a:pt x="0" y="13715"/>
                </a:moveTo>
                <a:lnTo>
                  <a:pt x="15239" y="13715"/>
                </a:lnTo>
                <a:lnTo>
                  <a:pt x="15239" y="0"/>
                </a:lnTo>
                <a:lnTo>
                  <a:pt x="0" y="0"/>
                </a:lnTo>
                <a:lnTo>
                  <a:pt x="0" y="13715"/>
                </a:lnTo>
                <a:close/>
              </a:path>
            </a:pathLst>
          </a:custGeom>
          <a:solidFill>
            <a:srgbClr val="FF0000"/>
          </a:solidFill>
        </p:spPr>
        <p:txBody>
          <a:bodyPr wrap="square" lIns="0" tIns="0" rIns="0" bIns="0" rtlCol="0"/>
          <a:lstStyle/>
          <a:p>
            <a:endParaRPr/>
          </a:p>
        </p:txBody>
      </p:sp>
      <p:sp>
        <p:nvSpPr>
          <p:cNvPr id="79" name="object 79"/>
          <p:cNvSpPr/>
          <p:nvPr/>
        </p:nvSpPr>
        <p:spPr>
          <a:xfrm>
            <a:off x="4000500" y="2697479"/>
            <a:ext cx="13970" cy="13970"/>
          </a:xfrm>
          <a:custGeom>
            <a:avLst/>
            <a:gdLst/>
            <a:ahLst/>
            <a:cxnLst/>
            <a:rect l="l" t="t" r="r" b="b"/>
            <a:pathLst>
              <a:path w="13970" h="13969">
                <a:moveTo>
                  <a:pt x="0" y="13715"/>
                </a:moveTo>
                <a:lnTo>
                  <a:pt x="13715" y="13715"/>
                </a:lnTo>
                <a:lnTo>
                  <a:pt x="13715" y="0"/>
                </a:lnTo>
                <a:lnTo>
                  <a:pt x="0" y="0"/>
                </a:lnTo>
                <a:lnTo>
                  <a:pt x="0" y="13715"/>
                </a:lnTo>
                <a:close/>
              </a:path>
            </a:pathLst>
          </a:custGeom>
          <a:solidFill>
            <a:srgbClr val="33CC33"/>
          </a:solidFill>
        </p:spPr>
        <p:txBody>
          <a:bodyPr wrap="square" lIns="0" tIns="0" rIns="0" bIns="0" rtlCol="0"/>
          <a:lstStyle/>
          <a:p>
            <a:endParaRPr/>
          </a:p>
        </p:txBody>
      </p:sp>
      <p:sp>
        <p:nvSpPr>
          <p:cNvPr id="80" name="object 80"/>
          <p:cNvSpPr/>
          <p:nvPr/>
        </p:nvSpPr>
        <p:spPr>
          <a:xfrm>
            <a:off x="4018788" y="2695955"/>
            <a:ext cx="17145" cy="13970"/>
          </a:xfrm>
          <a:custGeom>
            <a:avLst/>
            <a:gdLst/>
            <a:ahLst/>
            <a:cxnLst/>
            <a:rect l="l" t="t" r="r" b="b"/>
            <a:pathLst>
              <a:path w="17145" h="13969">
                <a:moveTo>
                  <a:pt x="0" y="13715"/>
                </a:moveTo>
                <a:lnTo>
                  <a:pt x="16763" y="13715"/>
                </a:lnTo>
                <a:lnTo>
                  <a:pt x="16763" y="0"/>
                </a:lnTo>
                <a:lnTo>
                  <a:pt x="0" y="0"/>
                </a:lnTo>
                <a:lnTo>
                  <a:pt x="0" y="13715"/>
                </a:lnTo>
                <a:close/>
              </a:path>
            </a:pathLst>
          </a:custGeom>
          <a:solidFill>
            <a:srgbClr val="FF0000"/>
          </a:solidFill>
        </p:spPr>
        <p:txBody>
          <a:bodyPr wrap="square" lIns="0" tIns="0" rIns="0" bIns="0" rtlCol="0"/>
          <a:lstStyle/>
          <a:p>
            <a:endParaRPr/>
          </a:p>
        </p:txBody>
      </p:sp>
      <p:sp>
        <p:nvSpPr>
          <p:cNvPr id="81" name="object 81"/>
          <p:cNvSpPr/>
          <p:nvPr/>
        </p:nvSpPr>
        <p:spPr>
          <a:xfrm>
            <a:off x="4040123" y="2695955"/>
            <a:ext cx="13970" cy="13970"/>
          </a:xfrm>
          <a:custGeom>
            <a:avLst/>
            <a:gdLst/>
            <a:ahLst/>
            <a:cxnLst/>
            <a:rect l="l" t="t" r="r" b="b"/>
            <a:pathLst>
              <a:path w="13970" h="13969">
                <a:moveTo>
                  <a:pt x="0" y="13715"/>
                </a:moveTo>
                <a:lnTo>
                  <a:pt x="13715" y="13715"/>
                </a:lnTo>
                <a:lnTo>
                  <a:pt x="13715" y="0"/>
                </a:lnTo>
                <a:lnTo>
                  <a:pt x="0" y="0"/>
                </a:lnTo>
                <a:lnTo>
                  <a:pt x="0" y="13715"/>
                </a:lnTo>
                <a:close/>
              </a:path>
            </a:pathLst>
          </a:custGeom>
          <a:solidFill>
            <a:srgbClr val="FF0000"/>
          </a:solidFill>
        </p:spPr>
        <p:txBody>
          <a:bodyPr wrap="square" lIns="0" tIns="0" rIns="0" bIns="0" rtlCol="0"/>
          <a:lstStyle/>
          <a:p>
            <a:endParaRPr/>
          </a:p>
        </p:txBody>
      </p:sp>
      <p:sp>
        <p:nvSpPr>
          <p:cNvPr id="82" name="object 82"/>
          <p:cNvSpPr/>
          <p:nvPr/>
        </p:nvSpPr>
        <p:spPr>
          <a:xfrm>
            <a:off x="3962400" y="2650235"/>
            <a:ext cx="227329" cy="27940"/>
          </a:xfrm>
          <a:custGeom>
            <a:avLst/>
            <a:gdLst/>
            <a:ahLst/>
            <a:cxnLst/>
            <a:rect l="l" t="t" r="r" b="b"/>
            <a:pathLst>
              <a:path w="227329" h="27939">
                <a:moveTo>
                  <a:pt x="170307" y="0"/>
                </a:moveTo>
                <a:lnTo>
                  <a:pt x="56769" y="0"/>
                </a:lnTo>
                <a:lnTo>
                  <a:pt x="0" y="27431"/>
                </a:lnTo>
                <a:lnTo>
                  <a:pt x="227075" y="27431"/>
                </a:lnTo>
                <a:lnTo>
                  <a:pt x="170307" y="0"/>
                </a:lnTo>
                <a:close/>
              </a:path>
            </a:pathLst>
          </a:custGeom>
          <a:solidFill>
            <a:srgbClr val="FFFF99"/>
          </a:solidFill>
        </p:spPr>
        <p:txBody>
          <a:bodyPr wrap="square" lIns="0" tIns="0" rIns="0" bIns="0" rtlCol="0"/>
          <a:lstStyle/>
          <a:p>
            <a:endParaRPr/>
          </a:p>
        </p:txBody>
      </p:sp>
      <p:sp>
        <p:nvSpPr>
          <p:cNvPr id="83" name="object 83"/>
          <p:cNvSpPr/>
          <p:nvPr/>
        </p:nvSpPr>
        <p:spPr>
          <a:xfrm>
            <a:off x="3962400" y="2650235"/>
            <a:ext cx="227329" cy="27940"/>
          </a:xfrm>
          <a:custGeom>
            <a:avLst/>
            <a:gdLst/>
            <a:ahLst/>
            <a:cxnLst/>
            <a:rect l="l" t="t" r="r" b="b"/>
            <a:pathLst>
              <a:path w="227329" h="27939">
                <a:moveTo>
                  <a:pt x="0" y="27431"/>
                </a:moveTo>
                <a:lnTo>
                  <a:pt x="56769" y="0"/>
                </a:lnTo>
                <a:lnTo>
                  <a:pt x="170307" y="0"/>
                </a:lnTo>
                <a:lnTo>
                  <a:pt x="227075" y="27431"/>
                </a:lnTo>
                <a:lnTo>
                  <a:pt x="0" y="27431"/>
                </a:lnTo>
                <a:close/>
              </a:path>
            </a:pathLst>
          </a:custGeom>
          <a:ln w="9144">
            <a:solidFill>
              <a:srgbClr val="000000"/>
            </a:solidFill>
          </a:ln>
        </p:spPr>
        <p:txBody>
          <a:bodyPr wrap="square" lIns="0" tIns="0" rIns="0" bIns="0" rtlCol="0"/>
          <a:lstStyle/>
          <a:p>
            <a:endParaRPr/>
          </a:p>
        </p:txBody>
      </p:sp>
      <p:sp>
        <p:nvSpPr>
          <p:cNvPr id="84" name="object 84"/>
          <p:cNvSpPr/>
          <p:nvPr/>
        </p:nvSpPr>
        <p:spPr>
          <a:xfrm>
            <a:off x="3668267" y="2560320"/>
            <a:ext cx="266700" cy="257555"/>
          </a:xfrm>
          <a:prstGeom prst="rect">
            <a:avLst/>
          </a:prstGeom>
          <a:blipFill>
            <a:blip r:embed="rId3" cstate="print"/>
            <a:stretch>
              <a:fillRect/>
            </a:stretch>
          </a:blipFill>
        </p:spPr>
        <p:txBody>
          <a:bodyPr wrap="square" lIns="0" tIns="0" rIns="0" bIns="0" rtlCol="0"/>
          <a:lstStyle/>
          <a:p>
            <a:endParaRPr/>
          </a:p>
        </p:txBody>
      </p:sp>
      <p:sp>
        <p:nvSpPr>
          <p:cNvPr id="85" name="object 85"/>
          <p:cNvSpPr/>
          <p:nvPr/>
        </p:nvSpPr>
        <p:spPr>
          <a:xfrm>
            <a:off x="4236720" y="2674620"/>
            <a:ext cx="62865" cy="58419"/>
          </a:xfrm>
          <a:custGeom>
            <a:avLst/>
            <a:gdLst/>
            <a:ahLst/>
            <a:cxnLst/>
            <a:rect l="l" t="t" r="r" b="b"/>
            <a:pathLst>
              <a:path w="62864" h="58419">
                <a:moveTo>
                  <a:pt x="0" y="57912"/>
                </a:moveTo>
                <a:lnTo>
                  <a:pt x="62484" y="57912"/>
                </a:lnTo>
                <a:lnTo>
                  <a:pt x="62484" y="0"/>
                </a:lnTo>
                <a:lnTo>
                  <a:pt x="0" y="0"/>
                </a:lnTo>
                <a:lnTo>
                  <a:pt x="0" y="57912"/>
                </a:lnTo>
                <a:close/>
              </a:path>
            </a:pathLst>
          </a:custGeom>
          <a:solidFill>
            <a:srgbClr val="000099"/>
          </a:solidFill>
        </p:spPr>
        <p:txBody>
          <a:bodyPr wrap="square" lIns="0" tIns="0" rIns="0" bIns="0" rtlCol="0"/>
          <a:lstStyle/>
          <a:p>
            <a:endParaRPr/>
          </a:p>
        </p:txBody>
      </p:sp>
      <p:sp>
        <p:nvSpPr>
          <p:cNvPr id="86" name="object 86"/>
          <p:cNvSpPr/>
          <p:nvPr/>
        </p:nvSpPr>
        <p:spPr>
          <a:xfrm>
            <a:off x="4236720" y="2674620"/>
            <a:ext cx="62865" cy="58419"/>
          </a:xfrm>
          <a:custGeom>
            <a:avLst/>
            <a:gdLst/>
            <a:ahLst/>
            <a:cxnLst/>
            <a:rect l="l" t="t" r="r" b="b"/>
            <a:pathLst>
              <a:path w="62864" h="58419">
                <a:moveTo>
                  <a:pt x="0" y="57912"/>
                </a:moveTo>
                <a:lnTo>
                  <a:pt x="62484" y="57912"/>
                </a:lnTo>
                <a:lnTo>
                  <a:pt x="62484" y="0"/>
                </a:lnTo>
                <a:lnTo>
                  <a:pt x="0" y="0"/>
                </a:lnTo>
                <a:lnTo>
                  <a:pt x="0" y="57912"/>
                </a:lnTo>
                <a:close/>
              </a:path>
            </a:pathLst>
          </a:custGeom>
          <a:ln w="9144">
            <a:solidFill>
              <a:srgbClr val="000000"/>
            </a:solidFill>
          </a:ln>
        </p:spPr>
        <p:txBody>
          <a:bodyPr wrap="square" lIns="0" tIns="0" rIns="0" bIns="0" rtlCol="0"/>
          <a:lstStyle/>
          <a:p>
            <a:endParaRPr/>
          </a:p>
        </p:txBody>
      </p:sp>
      <p:sp>
        <p:nvSpPr>
          <p:cNvPr id="87" name="object 87"/>
          <p:cNvSpPr/>
          <p:nvPr/>
        </p:nvSpPr>
        <p:spPr>
          <a:xfrm>
            <a:off x="4090415" y="2499360"/>
            <a:ext cx="180340" cy="170815"/>
          </a:xfrm>
          <a:custGeom>
            <a:avLst/>
            <a:gdLst/>
            <a:ahLst/>
            <a:cxnLst/>
            <a:rect l="l" t="t" r="r" b="b"/>
            <a:pathLst>
              <a:path w="180339" h="170814">
                <a:moveTo>
                  <a:pt x="179832" y="170687"/>
                </a:moveTo>
                <a:lnTo>
                  <a:pt x="179832" y="81025"/>
                </a:lnTo>
                <a:lnTo>
                  <a:pt x="0" y="0"/>
                </a:lnTo>
              </a:path>
            </a:pathLst>
          </a:custGeom>
          <a:ln w="9144">
            <a:solidFill>
              <a:srgbClr val="000000"/>
            </a:solidFill>
          </a:ln>
        </p:spPr>
        <p:txBody>
          <a:bodyPr wrap="square" lIns="0" tIns="0" rIns="0" bIns="0" rtlCol="0"/>
          <a:lstStyle/>
          <a:p>
            <a:endParaRPr/>
          </a:p>
        </p:txBody>
      </p:sp>
      <p:sp>
        <p:nvSpPr>
          <p:cNvPr id="88" name="object 88"/>
          <p:cNvSpPr/>
          <p:nvPr/>
        </p:nvSpPr>
        <p:spPr>
          <a:xfrm>
            <a:off x="4201667" y="2699004"/>
            <a:ext cx="91440" cy="0"/>
          </a:xfrm>
          <a:custGeom>
            <a:avLst/>
            <a:gdLst/>
            <a:ahLst/>
            <a:cxnLst/>
            <a:rect l="l" t="t" r="r" b="b"/>
            <a:pathLst>
              <a:path w="91439">
                <a:moveTo>
                  <a:pt x="91440" y="0"/>
                </a:moveTo>
                <a:lnTo>
                  <a:pt x="0" y="0"/>
                </a:lnTo>
              </a:path>
            </a:pathLst>
          </a:custGeom>
          <a:ln w="9144">
            <a:solidFill>
              <a:srgbClr val="000000"/>
            </a:solidFill>
          </a:ln>
        </p:spPr>
        <p:txBody>
          <a:bodyPr wrap="square" lIns="0" tIns="0" rIns="0" bIns="0" rtlCol="0"/>
          <a:lstStyle/>
          <a:p>
            <a:endParaRPr/>
          </a:p>
        </p:txBody>
      </p:sp>
      <p:sp>
        <p:nvSpPr>
          <p:cNvPr id="89" name="object 89"/>
          <p:cNvSpPr/>
          <p:nvPr/>
        </p:nvSpPr>
        <p:spPr>
          <a:xfrm>
            <a:off x="3924300" y="2365248"/>
            <a:ext cx="283463" cy="265175"/>
          </a:xfrm>
          <a:prstGeom prst="rect">
            <a:avLst/>
          </a:prstGeom>
          <a:blipFill>
            <a:blip r:embed="rId4" cstate="print"/>
            <a:stretch>
              <a:fillRect/>
            </a:stretch>
          </a:blipFill>
        </p:spPr>
        <p:txBody>
          <a:bodyPr wrap="square" lIns="0" tIns="0" rIns="0" bIns="0" rtlCol="0"/>
          <a:lstStyle/>
          <a:p>
            <a:endParaRPr/>
          </a:p>
        </p:txBody>
      </p:sp>
      <p:sp>
        <p:nvSpPr>
          <p:cNvPr id="90" name="object 90"/>
          <p:cNvSpPr/>
          <p:nvPr/>
        </p:nvSpPr>
        <p:spPr>
          <a:xfrm>
            <a:off x="2218182" y="2213610"/>
            <a:ext cx="3691254" cy="0"/>
          </a:xfrm>
          <a:custGeom>
            <a:avLst/>
            <a:gdLst/>
            <a:ahLst/>
            <a:cxnLst/>
            <a:rect l="l" t="t" r="r" b="b"/>
            <a:pathLst>
              <a:path w="3691254">
                <a:moveTo>
                  <a:pt x="0" y="0"/>
                </a:moveTo>
                <a:lnTo>
                  <a:pt x="3691128" y="0"/>
                </a:lnTo>
              </a:path>
            </a:pathLst>
          </a:custGeom>
          <a:ln w="19812">
            <a:solidFill>
              <a:srgbClr val="000000"/>
            </a:solidFill>
          </a:ln>
        </p:spPr>
        <p:txBody>
          <a:bodyPr wrap="square" lIns="0" tIns="0" rIns="0" bIns="0" rtlCol="0"/>
          <a:lstStyle/>
          <a:p>
            <a:endParaRPr/>
          </a:p>
        </p:txBody>
      </p:sp>
      <p:sp>
        <p:nvSpPr>
          <p:cNvPr id="91" name="object 91"/>
          <p:cNvSpPr/>
          <p:nvPr/>
        </p:nvSpPr>
        <p:spPr>
          <a:xfrm>
            <a:off x="4719828" y="1472183"/>
            <a:ext cx="850900" cy="182880"/>
          </a:xfrm>
          <a:custGeom>
            <a:avLst/>
            <a:gdLst/>
            <a:ahLst/>
            <a:cxnLst/>
            <a:rect l="l" t="t" r="r" b="b"/>
            <a:pathLst>
              <a:path w="850900" h="182880">
                <a:moveTo>
                  <a:pt x="425196" y="0"/>
                </a:moveTo>
                <a:lnTo>
                  <a:pt x="0" y="182879"/>
                </a:lnTo>
                <a:lnTo>
                  <a:pt x="850392" y="182879"/>
                </a:lnTo>
                <a:lnTo>
                  <a:pt x="425196" y="0"/>
                </a:lnTo>
                <a:close/>
              </a:path>
            </a:pathLst>
          </a:custGeom>
          <a:solidFill>
            <a:srgbClr val="DDDDDD"/>
          </a:solidFill>
        </p:spPr>
        <p:txBody>
          <a:bodyPr wrap="square" lIns="0" tIns="0" rIns="0" bIns="0" rtlCol="0"/>
          <a:lstStyle/>
          <a:p>
            <a:endParaRPr/>
          </a:p>
        </p:txBody>
      </p:sp>
      <p:sp>
        <p:nvSpPr>
          <p:cNvPr id="92" name="object 92"/>
          <p:cNvSpPr/>
          <p:nvPr/>
        </p:nvSpPr>
        <p:spPr>
          <a:xfrm>
            <a:off x="4809744" y="163372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93" name="object 93"/>
          <p:cNvSpPr/>
          <p:nvPr/>
        </p:nvSpPr>
        <p:spPr>
          <a:xfrm>
            <a:off x="4922520" y="1851660"/>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94" name="object 94"/>
          <p:cNvSpPr/>
          <p:nvPr/>
        </p:nvSpPr>
        <p:spPr>
          <a:xfrm>
            <a:off x="5052059" y="1860042"/>
            <a:ext cx="230504" cy="0"/>
          </a:xfrm>
          <a:custGeom>
            <a:avLst/>
            <a:gdLst/>
            <a:ahLst/>
            <a:cxnLst/>
            <a:rect l="l" t="t" r="r" b="b"/>
            <a:pathLst>
              <a:path w="230504">
                <a:moveTo>
                  <a:pt x="0" y="0"/>
                </a:moveTo>
                <a:lnTo>
                  <a:pt x="230124" y="0"/>
                </a:lnTo>
              </a:path>
            </a:pathLst>
          </a:custGeom>
          <a:ln w="59436">
            <a:solidFill>
              <a:srgbClr val="FFFF99"/>
            </a:solidFill>
          </a:ln>
        </p:spPr>
        <p:txBody>
          <a:bodyPr wrap="square" lIns="0" tIns="0" rIns="0" bIns="0" rtlCol="0"/>
          <a:lstStyle/>
          <a:p>
            <a:endParaRPr/>
          </a:p>
        </p:txBody>
      </p:sp>
      <p:sp>
        <p:nvSpPr>
          <p:cNvPr id="95" name="object 95"/>
          <p:cNvSpPr/>
          <p:nvPr/>
        </p:nvSpPr>
        <p:spPr>
          <a:xfrm>
            <a:off x="5052059" y="1830323"/>
            <a:ext cx="230504" cy="59690"/>
          </a:xfrm>
          <a:custGeom>
            <a:avLst/>
            <a:gdLst/>
            <a:ahLst/>
            <a:cxnLst/>
            <a:rect l="l" t="t" r="r" b="b"/>
            <a:pathLst>
              <a:path w="230504"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96" name="object 96"/>
          <p:cNvSpPr/>
          <p:nvPr/>
        </p:nvSpPr>
        <p:spPr>
          <a:xfrm>
            <a:off x="5070347" y="1848611"/>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97" name="object 97"/>
          <p:cNvSpPr/>
          <p:nvPr/>
        </p:nvSpPr>
        <p:spPr>
          <a:xfrm>
            <a:off x="5090159" y="1848611"/>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33CC33"/>
          </a:solidFill>
        </p:spPr>
        <p:txBody>
          <a:bodyPr wrap="square" lIns="0" tIns="0" rIns="0" bIns="0" rtlCol="0"/>
          <a:lstStyle/>
          <a:p>
            <a:endParaRPr/>
          </a:p>
        </p:txBody>
      </p:sp>
      <p:sp>
        <p:nvSpPr>
          <p:cNvPr id="98" name="object 98"/>
          <p:cNvSpPr/>
          <p:nvPr/>
        </p:nvSpPr>
        <p:spPr>
          <a:xfrm>
            <a:off x="5108447" y="18470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99" name="object 99"/>
          <p:cNvSpPr/>
          <p:nvPr/>
        </p:nvSpPr>
        <p:spPr>
          <a:xfrm>
            <a:off x="5129784" y="1847088"/>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100" name="object 100"/>
          <p:cNvSpPr/>
          <p:nvPr/>
        </p:nvSpPr>
        <p:spPr>
          <a:xfrm>
            <a:off x="5052059" y="1801367"/>
            <a:ext cx="227329" cy="29209"/>
          </a:xfrm>
          <a:custGeom>
            <a:avLst/>
            <a:gdLst/>
            <a:ahLst/>
            <a:cxnLst/>
            <a:rect l="l" t="t" r="r" b="b"/>
            <a:pathLst>
              <a:path w="227329" h="29210">
                <a:moveTo>
                  <a:pt x="170306" y="0"/>
                </a:moveTo>
                <a:lnTo>
                  <a:pt x="56768" y="0"/>
                </a:lnTo>
                <a:lnTo>
                  <a:pt x="0" y="28956"/>
                </a:lnTo>
                <a:lnTo>
                  <a:pt x="227075" y="28956"/>
                </a:lnTo>
                <a:lnTo>
                  <a:pt x="170306" y="0"/>
                </a:lnTo>
                <a:close/>
              </a:path>
            </a:pathLst>
          </a:custGeom>
          <a:solidFill>
            <a:srgbClr val="FFFF99"/>
          </a:solidFill>
        </p:spPr>
        <p:txBody>
          <a:bodyPr wrap="square" lIns="0" tIns="0" rIns="0" bIns="0" rtlCol="0"/>
          <a:lstStyle/>
          <a:p>
            <a:endParaRPr/>
          </a:p>
        </p:txBody>
      </p:sp>
      <p:sp>
        <p:nvSpPr>
          <p:cNvPr id="101" name="object 101"/>
          <p:cNvSpPr/>
          <p:nvPr/>
        </p:nvSpPr>
        <p:spPr>
          <a:xfrm>
            <a:off x="5052059" y="1801367"/>
            <a:ext cx="227329" cy="29209"/>
          </a:xfrm>
          <a:custGeom>
            <a:avLst/>
            <a:gdLst/>
            <a:ahLst/>
            <a:cxnLst/>
            <a:rect l="l" t="t" r="r" b="b"/>
            <a:pathLst>
              <a:path w="227329" h="29210">
                <a:moveTo>
                  <a:pt x="0" y="28956"/>
                </a:moveTo>
                <a:lnTo>
                  <a:pt x="56768" y="0"/>
                </a:lnTo>
                <a:lnTo>
                  <a:pt x="170306" y="0"/>
                </a:lnTo>
                <a:lnTo>
                  <a:pt x="227075" y="28956"/>
                </a:lnTo>
                <a:lnTo>
                  <a:pt x="0" y="28956"/>
                </a:lnTo>
                <a:close/>
              </a:path>
            </a:pathLst>
          </a:custGeom>
          <a:ln w="9144">
            <a:solidFill>
              <a:srgbClr val="000000"/>
            </a:solidFill>
          </a:ln>
        </p:spPr>
        <p:txBody>
          <a:bodyPr wrap="square" lIns="0" tIns="0" rIns="0" bIns="0" rtlCol="0"/>
          <a:lstStyle/>
          <a:p>
            <a:endParaRPr/>
          </a:p>
        </p:txBody>
      </p:sp>
      <p:sp>
        <p:nvSpPr>
          <p:cNvPr id="102" name="object 102"/>
          <p:cNvSpPr/>
          <p:nvPr/>
        </p:nvSpPr>
        <p:spPr>
          <a:xfrm>
            <a:off x="4756403" y="1712976"/>
            <a:ext cx="266700" cy="257556"/>
          </a:xfrm>
          <a:prstGeom prst="rect">
            <a:avLst/>
          </a:prstGeom>
          <a:blipFill>
            <a:blip r:embed="rId3" cstate="print"/>
            <a:stretch>
              <a:fillRect/>
            </a:stretch>
          </a:blipFill>
        </p:spPr>
        <p:txBody>
          <a:bodyPr wrap="square" lIns="0" tIns="0" rIns="0" bIns="0" rtlCol="0"/>
          <a:lstStyle/>
          <a:p>
            <a:endParaRPr/>
          </a:p>
        </p:txBody>
      </p:sp>
      <p:sp>
        <p:nvSpPr>
          <p:cNvPr id="103" name="object 103"/>
          <p:cNvSpPr/>
          <p:nvPr/>
        </p:nvSpPr>
        <p:spPr>
          <a:xfrm>
            <a:off x="5326379" y="1827276"/>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solidFill>
            <a:srgbClr val="000099"/>
          </a:solidFill>
        </p:spPr>
        <p:txBody>
          <a:bodyPr wrap="square" lIns="0" tIns="0" rIns="0" bIns="0" rtlCol="0"/>
          <a:lstStyle/>
          <a:p>
            <a:endParaRPr/>
          </a:p>
        </p:txBody>
      </p:sp>
      <p:sp>
        <p:nvSpPr>
          <p:cNvPr id="104" name="object 104"/>
          <p:cNvSpPr/>
          <p:nvPr/>
        </p:nvSpPr>
        <p:spPr>
          <a:xfrm>
            <a:off x="5326379" y="1827276"/>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ln w="9143">
            <a:solidFill>
              <a:srgbClr val="000000"/>
            </a:solidFill>
          </a:ln>
        </p:spPr>
        <p:txBody>
          <a:bodyPr wrap="square" lIns="0" tIns="0" rIns="0" bIns="0" rtlCol="0"/>
          <a:lstStyle/>
          <a:p>
            <a:endParaRPr/>
          </a:p>
        </p:txBody>
      </p:sp>
      <p:sp>
        <p:nvSpPr>
          <p:cNvPr id="105" name="object 105"/>
          <p:cNvSpPr/>
          <p:nvPr/>
        </p:nvSpPr>
        <p:spPr>
          <a:xfrm>
            <a:off x="5180076" y="1652016"/>
            <a:ext cx="180340" cy="170815"/>
          </a:xfrm>
          <a:custGeom>
            <a:avLst/>
            <a:gdLst/>
            <a:ahLst/>
            <a:cxnLst/>
            <a:rect l="l" t="t" r="r" b="b"/>
            <a:pathLst>
              <a:path w="180339" h="170814">
                <a:moveTo>
                  <a:pt x="179832" y="170687"/>
                </a:moveTo>
                <a:lnTo>
                  <a:pt x="179832" y="81025"/>
                </a:lnTo>
                <a:lnTo>
                  <a:pt x="0" y="0"/>
                </a:lnTo>
              </a:path>
            </a:pathLst>
          </a:custGeom>
          <a:ln w="9144">
            <a:solidFill>
              <a:srgbClr val="000000"/>
            </a:solidFill>
          </a:ln>
        </p:spPr>
        <p:txBody>
          <a:bodyPr wrap="square" lIns="0" tIns="0" rIns="0" bIns="0" rtlCol="0"/>
          <a:lstStyle/>
          <a:p>
            <a:endParaRPr/>
          </a:p>
        </p:txBody>
      </p:sp>
      <p:sp>
        <p:nvSpPr>
          <p:cNvPr id="106" name="object 106"/>
          <p:cNvSpPr/>
          <p:nvPr/>
        </p:nvSpPr>
        <p:spPr>
          <a:xfrm>
            <a:off x="5291328" y="1851660"/>
            <a:ext cx="90170" cy="0"/>
          </a:xfrm>
          <a:custGeom>
            <a:avLst/>
            <a:gdLst/>
            <a:ahLst/>
            <a:cxnLst/>
            <a:rect l="l" t="t" r="r" b="b"/>
            <a:pathLst>
              <a:path w="90170">
                <a:moveTo>
                  <a:pt x="89916" y="0"/>
                </a:moveTo>
                <a:lnTo>
                  <a:pt x="0" y="0"/>
                </a:lnTo>
              </a:path>
            </a:pathLst>
          </a:custGeom>
          <a:ln w="9144">
            <a:solidFill>
              <a:srgbClr val="000000"/>
            </a:solidFill>
          </a:ln>
        </p:spPr>
        <p:txBody>
          <a:bodyPr wrap="square" lIns="0" tIns="0" rIns="0" bIns="0" rtlCol="0"/>
          <a:lstStyle/>
          <a:p>
            <a:endParaRPr/>
          </a:p>
        </p:txBody>
      </p:sp>
      <p:sp>
        <p:nvSpPr>
          <p:cNvPr id="107" name="object 107"/>
          <p:cNvSpPr/>
          <p:nvPr/>
        </p:nvSpPr>
        <p:spPr>
          <a:xfrm>
            <a:off x="5012435" y="1517903"/>
            <a:ext cx="283463" cy="265175"/>
          </a:xfrm>
          <a:prstGeom prst="rect">
            <a:avLst/>
          </a:prstGeom>
          <a:blipFill>
            <a:blip r:embed="rId4" cstate="print"/>
            <a:stretch>
              <a:fillRect/>
            </a:stretch>
          </a:blipFill>
        </p:spPr>
        <p:txBody>
          <a:bodyPr wrap="square" lIns="0" tIns="0" rIns="0" bIns="0" rtlCol="0"/>
          <a:lstStyle/>
          <a:p>
            <a:endParaRPr/>
          </a:p>
        </p:txBody>
      </p:sp>
      <p:sp>
        <p:nvSpPr>
          <p:cNvPr id="108" name="object 108"/>
          <p:cNvSpPr/>
          <p:nvPr/>
        </p:nvSpPr>
        <p:spPr>
          <a:xfrm>
            <a:off x="3311652" y="1882139"/>
            <a:ext cx="3175" cy="334010"/>
          </a:xfrm>
          <a:custGeom>
            <a:avLst/>
            <a:gdLst/>
            <a:ahLst/>
            <a:cxnLst/>
            <a:rect l="l" t="t" r="r" b="b"/>
            <a:pathLst>
              <a:path w="3175" h="334010">
                <a:moveTo>
                  <a:pt x="3048" y="0"/>
                </a:moveTo>
                <a:lnTo>
                  <a:pt x="0" y="333756"/>
                </a:lnTo>
              </a:path>
            </a:pathLst>
          </a:custGeom>
          <a:ln w="9144">
            <a:solidFill>
              <a:srgbClr val="000000"/>
            </a:solidFill>
          </a:ln>
        </p:spPr>
        <p:txBody>
          <a:bodyPr wrap="square" lIns="0" tIns="0" rIns="0" bIns="0" rtlCol="0"/>
          <a:lstStyle/>
          <a:p>
            <a:endParaRPr/>
          </a:p>
        </p:txBody>
      </p:sp>
      <p:sp>
        <p:nvSpPr>
          <p:cNvPr id="109" name="object 109"/>
          <p:cNvSpPr/>
          <p:nvPr/>
        </p:nvSpPr>
        <p:spPr>
          <a:xfrm>
            <a:off x="4216908" y="1882139"/>
            <a:ext cx="3175" cy="334010"/>
          </a:xfrm>
          <a:custGeom>
            <a:avLst/>
            <a:gdLst/>
            <a:ahLst/>
            <a:cxnLst/>
            <a:rect l="l" t="t" r="r" b="b"/>
            <a:pathLst>
              <a:path w="3175" h="334010">
                <a:moveTo>
                  <a:pt x="3047" y="0"/>
                </a:moveTo>
                <a:lnTo>
                  <a:pt x="0" y="333756"/>
                </a:lnTo>
              </a:path>
            </a:pathLst>
          </a:custGeom>
          <a:ln w="9144">
            <a:solidFill>
              <a:srgbClr val="000000"/>
            </a:solidFill>
          </a:ln>
        </p:spPr>
        <p:txBody>
          <a:bodyPr wrap="square" lIns="0" tIns="0" rIns="0" bIns="0" rtlCol="0"/>
          <a:lstStyle/>
          <a:p>
            <a:endParaRPr/>
          </a:p>
        </p:txBody>
      </p:sp>
      <p:sp>
        <p:nvSpPr>
          <p:cNvPr id="110" name="object 110"/>
          <p:cNvSpPr/>
          <p:nvPr/>
        </p:nvSpPr>
        <p:spPr>
          <a:xfrm>
            <a:off x="5353811" y="1882139"/>
            <a:ext cx="3175" cy="334010"/>
          </a:xfrm>
          <a:custGeom>
            <a:avLst/>
            <a:gdLst/>
            <a:ahLst/>
            <a:cxnLst/>
            <a:rect l="l" t="t" r="r" b="b"/>
            <a:pathLst>
              <a:path w="3175" h="334010">
                <a:moveTo>
                  <a:pt x="3048" y="0"/>
                </a:moveTo>
                <a:lnTo>
                  <a:pt x="0" y="333756"/>
                </a:lnTo>
              </a:path>
            </a:pathLst>
          </a:custGeom>
          <a:ln w="9144">
            <a:solidFill>
              <a:srgbClr val="000000"/>
            </a:solidFill>
          </a:ln>
        </p:spPr>
        <p:txBody>
          <a:bodyPr wrap="square" lIns="0" tIns="0" rIns="0" bIns="0" rtlCol="0"/>
          <a:lstStyle/>
          <a:p>
            <a:endParaRPr/>
          </a:p>
        </p:txBody>
      </p:sp>
      <p:sp>
        <p:nvSpPr>
          <p:cNvPr id="111" name="object 111"/>
          <p:cNvSpPr/>
          <p:nvPr/>
        </p:nvSpPr>
        <p:spPr>
          <a:xfrm>
            <a:off x="4302252" y="2218944"/>
            <a:ext cx="127000" cy="477520"/>
          </a:xfrm>
          <a:custGeom>
            <a:avLst/>
            <a:gdLst/>
            <a:ahLst/>
            <a:cxnLst/>
            <a:rect l="l" t="t" r="r" b="b"/>
            <a:pathLst>
              <a:path w="127000" h="477519">
                <a:moveTo>
                  <a:pt x="0" y="477011"/>
                </a:moveTo>
                <a:lnTo>
                  <a:pt x="126492" y="477011"/>
                </a:lnTo>
                <a:lnTo>
                  <a:pt x="126492" y="0"/>
                </a:lnTo>
              </a:path>
            </a:pathLst>
          </a:custGeom>
          <a:ln w="9144">
            <a:solidFill>
              <a:srgbClr val="000000"/>
            </a:solidFill>
          </a:ln>
        </p:spPr>
        <p:txBody>
          <a:bodyPr wrap="square" lIns="0" tIns="0" rIns="0" bIns="0" rtlCol="0"/>
          <a:lstStyle/>
          <a:p>
            <a:endParaRPr/>
          </a:p>
        </p:txBody>
      </p:sp>
      <p:sp>
        <p:nvSpPr>
          <p:cNvPr id="112" name="object 112"/>
          <p:cNvSpPr/>
          <p:nvPr/>
        </p:nvSpPr>
        <p:spPr>
          <a:xfrm>
            <a:off x="3435096" y="2212848"/>
            <a:ext cx="128270" cy="477520"/>
          </a:xfrm>
          <a:custGeom>
            <a:avLst/>
            <a:gdLst/>
            <a:ahLst/>
            <a:cxnLst/>
            <a:rect l="l" t="t" r="r" b="b"/>
            <a:pathLst>
              <a:path w="128270" h="477519">
                <a:moveTo>
                  <a:pt x="0" y="477012"/>
                </a:moveTo>
                <a:lnTo>
                  <a:pt x="128015" y="477012"/>
                </a:lnTo>
                <a:lnTo>
                  <a:pt x="128015" y="0"/>
                </a:lnTo>
              </a:path>
            </a:pathLst>
          </a:custGeom>
          <a:ln w="9144">
            <a:solidFill>
              <a:srgbClr val="000000"/>
            </a:solidFill>
          </a:ln>
        </p:spPr>
        <p:txBody>
          <a:bodyPr wrap="square" lIns="0" tIns="0" rIns="0" bIns="0" rtlCol="0"/>
          <a:lstStyle/>
          <a:p>
            <a:endParaRPr/>
          </a:p>
        </p:txBody>
      </p:sp>
      <p:sp>
        <p:nvSpPr>
          <p:cNvPr id="113" name="object 113"/>
          <p:cNvSpPr/>
          <p:nvPr/>
        </p:nvSpPr>
        <p:spPr>
          <a:xfrm>
            <a:off x="5646420" y="1787651"/>
            <a:ext cx="955675" cy="699770"/>
          </a:xfrm>
          <a:custGeom>
            <a:avLst/>
            <a:gdLst/>
            <a:ahLst/>
            <a:cxnLst/>
            <a:rect l="l" t="t" r="r" b="b"/>
            <a:pathLst>
              <a:path w="955675" h="699769">
                <a:moveTo>
                  <a:pt x="0" y="699515"/>
                </a:moveTo>
                <a:lnTo>
                  <a:pt x="955548" y="699515"/>
                </a:lnTo>
                <a:lnTo>
                  <a:pt x="955548" y="0"/>
                </a:lnTo>
                <a:lnTo>
                  <a:pt x="0" y="0"/>
                </a:lnTo>
                <a:lnTo>
                  <a:pt x="0" y="699515"/>
                </a:lnTo>
                <a:close/>
              </a:path>
            </a:pathLst>
          </a:custGeom>
          <a:ln w="9144">
            <a:solidFill>
              <a:srgbClr val="000000"/>
            </a:solidFill>
            <a:prstDash val="sysDashDot"/>
          </a:ln>
        </p:spPr>
        <p:txBody>
          <a:bodyPr wrap="square" lIns="0" tIns="0" rIns="0" bIns="0" rtlCol="0"/>
          <a:lstStyle/>
          <a:p>
            <a:endParaRPr/>
          </a:p>
        </p:txBody>
      </p:sp>
      <p:sp>
        <p:nvSpPr>
          <p:cNvPr id="114" name="object 114"/>
          <p:cNvSpPr txBox="1"/>
          <p:nvPr/>
        </p:nvSpPr>
        <p:spPr>
          <a:xfrm>
            <a:off x="4410202" y="1142390"/>
            <a:ext cx="2327910" cy="725170"/>
          </a:xfrm>
          <a:prstGeom prst="rect">
            <a:avLst/>
          </a:prstGeom>
        </p:spPr>
        <p:txBody>
          <a:bodyPr vert="horz" wrap="square" lIns="0" tIns="97155" rIns="0" bIns="0" rtlCol="0">
            <a:spAutoFit/>
          </a:bodyPr>
          <a:lstStyle/>
          <a:p>
            <a:pPr marL="1106805">
              <a:lnSpc>
                <a:spcPct val="100000"/>
              </a:lnSpc>
              <a:spcBef>
                <a:spcPts val="765"/>
              </a:spcBef>
            </a:pPr>
            <a:r>
              <a:rPr sz="1600" spc="-80" dirty="0">
                <a:latin typeface="Arial"/>
                <a:cs typeface="Arial"/>
              </a:rPr>
              <a:t>cable</a:t>
            </a:r>
            <a:r>
              <a:rPr sz="1600" spc="-140" dirty="0">
                <a:latin typeface="Arial"/>
                <a:cs typeface="Arial"/>
              </a:rPr>
              <a:t> </a:t>
            </a:r>
            <a:r>
              <a:rPr sz="1600" spc="-80" dirty="0">
                <a:latin typeface="Arial"/>
                <a:cs typeface="Arial"/>
              </a:rPr>
              <a:t>headend</a:t>
            </a:r>
            <a:endParaRPr sz="1600">
              <a:latin typeface="Arial"/>
              <a:cs typeface="Arial"/>
            </a:endParaRPr>
          </a:p>
          <a:p>
            <a:pPr marL="12700">
              <a:lnSpc>
                <a:spcPct val="100000"/>
              </a:lnSpc>
              <a:spcBef>
                <a:spcPts val="760"/>
              </a:spcBef>
            </a:pPr>
            <a:r>
              <a:rPr sz="1800" dirty="0">
                <a:solidFill>
                  <a:srgbClr val="959595"/>
                </a:solidFill>
                <a:latin typeface="Times New Roman"/>
                <a:cs typeface="Times New Roman"/>
              </a:rPr>
              <a:t>…</a:t>
            </a:r>
            <a:endParaRPr sz="1800">
              <a:latin typeface="Times New Roman"/>
              <a:cs typeface="Times New Roman"/>
            </a:endParaRPr>
          </a:p>
        </p:txBody>
      </p:sp>
      <p:sp>
        <p:nvSpPr>
          <p:cNvPr id="115" name="object 115"/>
          <p:cNvSpPr/>
          <p:nvPr/>
        </p:nvSpPr>
        <p:spPr>
          <a:xfrm>
            <a:off x="5903976" y="1970532"/>
            <a:ext cx="330708" cy="454151"/>
          </a:xfrm>
          <a:prstGeom prst="rect">
            <a:avLst/>
          </a:prstGeom>
          <a:blipFill>
            <a:blip r:embed="rId5" cstate="print"/>
            <a:stretch>
              <a:fillRect/>
            </a:stretch>
          </a:blipFill>
        </p:spPr>
        <p:txBody>
          <a:bodyPr wrap="square" lIns="0" tIns="0" rIns="0" bIns="0" rtlCol="0"/>
          <a:lstStyle/>
          <a:p>
            <a:endParaRPr/>
          </a:p>
        </p:txBody>
      </p:sp>
      <p:sp>
        <p:nvSpPr>
          <p:cNvPr id="116" name="object 116"/>
          <p:cNvSpPr/>
          <p:nvPr/>
        </p:nvSpPr>
        <p:spPr>
          <a:xfrm>
            <a:off x="5903976" y="1970532"/>
            <a:ext cx="330835" cy="454659"/>
          </a:xfrm>
          <a:custGeom>
            <a:avLst/>
            <a:gdLst/>
            <a:ahLst/>
            <a:cxnLst/>
            <a:rect l="l" t="t" r="r" b="b"/>
            <a:pathLst>
              <a:path w="330835" h="454660">
                <a:moveTo>
                  <a:pt x="0" y="454151"/>
                </a:moveTo>
                <a:lnTo>
                  <a:pt x="3175" y="1142"/>
                </a:lnTo>
                <a:lnTo>
                  <a:pt x="76962" y="0"/>
                </a:lnTo>
                <a:lnTo>
                  <a:pt x="264160" y="122300"/>
                </a:lnTo>
                <a:lnTo>
                  <a:pt x="330708" y="126745"/>
                </a:lnTo>
                <a:lnTo>
                  <a:pt x="330708" y="339470"/>
                </a:lnTo>
                <a:lnTo>
                  <a:pt x="255777" y="339470"/>
                </a:lnTo>
                <a:lnTo>
                  <a:pt x="76962" y="454151"/>
                </a:lnTo>
                <a:lnTo>
                  <a:pt x="0" y="454151"/>
                </a:lnTo>
                <a:close/>
              </a:path>
            </a:pathLst>
          </a:custGeom>
          <a:ln w="9144">
            <a:solidFill>
              <a:srgbClr val="000000"/>
            </a:solidFill>
          </a:ln>
        </p:spPr>
        <p:txBody>
          <a:bodyPr wrap="square" lIns="0" tIns="0" rIns="0" bIns="0" rtlCol="0"/>
          <a:lstStyle/>
          <a:p>
            <a:endParaRPr/>
          </a:p>
        </p:txBody>
      </p:sp>
      <p:sp>
        <p:nvSpPr>
          <p:cNvPr id="117" name="object 117"/>
          <p:cNvSpPr/>
          <p:nvPr/>
        </p:nvSpPr>
        <p:spPr>
          <a:xfrm>
            <a:off x="5905500" y="1905000"/>
            <a:ext cx="367665" cy="407034"/>
          </a:xfrm>
          <a:custGeom>
            <a:avLst/>
            <a:gdLst/>
            <a:ahLst/>
            <a:cxn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FFFF99"/>
          </a:solidFill>
        </p:spPr>
        <p:txBody>
          <a:bodyPr wrap="square" lIns="0" tIns="0" rIns="0" bIns="0" rtlCol="0"/>
          <a:lstStyle/>
          <a:p>
            <a:endParaRPr/>
          </a:p>
        </p:txBody>
      </p:sp>
      <p:sp>
        <p:nvSpPr>
          <p:cNvPr id="118" name="object 118"/>
          <p:cNvSpPr/>
          <p:nvPr/>
        </p:nvSpPr>
        <p:spPr>
          <a:xfrm>
            <a:off x="5905500" y="1905000"/>
            <a:ext cx="367665" cy="407034"/>
          </a:xfrm>
          <a:custGeom>
            <a:avLst/>
            <a:gdLst/>
            <a:ahLst/>
            <a:cxn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ln w="9144">
            <a:solidFill>
              <a:srgbClr val="000000"/>
            </a:solidFill>
          </a:ln>
        </p:spPr>
        <p:txBody>
          <a:bodyPr wrap="square" lIns="0" tIns="0" rIns="0" bIns="0" rtlCol="0"/>
          <a:lstStyle/>
          <a:p>
            <a:endParaRPr/>
          </a:p>
        </p:txBody>
      </p:sp>
      <p:sp>
        <p:nvSpPr>
          <p:cNvPr id="119" name="object 119"/>
          <p:cNvSpPr/>
          <p:nvPr/>
        </p:nvSpPr>
        <p:spPr>
          <a:xfrm>
            <a:off x="6231635" y="2028444"/>
            <a:ext cx="33655" cy="68580"/>
          </a:xfrm>
          <a:custGeom>
            <a:avLst/>
            <a:gdLst/>
            <a:ahLst/>
            <a:cxnLst/>
            <a:rect l="l" t="t" r="r" b="b"/>
            <a:pathLst>
              <a:path w="33654" h="68580">
                <a:moveTo>
                  <a:pt x="33527" y="0"/>
                </a:moveTo>
                <a:lnTo>
                  <a:pt x="0" y="68579"/>
                </a:lnTo>
              </a:path>
            </a:pathLst>
          </a:custGeom>
          <a:ln w="9144">
            <a:solidFill>
              <a:srgbClr val="000000"/>
            </a:solidFill>
          </a:ln>
        </p:spPr>
        <p:txBody>
          <a:bodyPr wrap="square" lIns="0" tIns="0" rIns="0" bIns="0" rtlCol="0"/>
          <a:lstStyle/>
          <a:p>
            <a:endParaRPr/>
          </a:p>
        </p:txBody>
      </p:sp>
      <p:sp>
        <p:nvSpPr>
          <p:cNvPr id="120" name="object 120"/>
          <p:cNvSpPr/>
          <p:nvPr/>
        </p:nvSpPr>
        <p:spPr>
          <a:xfrm>
            <a:off x="5932932" y="2162555"/>
            <a:ext cx="268605" cy="76200"/>
          </a:xfrm>
          <a:custGeom>
            <a:avLst/>
            <a:gdLst/>
            <a:ahLst/>
            <a:cxnLst/>
            <a:rect l="l" t="t" r="r" b="b"/>
            <a:pathLst>
              <a:path w="268604" h="76200">
                <a:moveTo>
                  <a:pt x="192023" y="0"/>
                </a:moveTo>
                <a:lnTo>
                  <a:pt x="192023" y="76200"/>
                </a:lnTo>
                <a:lnTo>
                  <a:pt x="255523" y="44450"/>
                </a:lnTo>
                <a:lnTo>
                  <a:pt x="204723" y="44450"/>
                </a:lnTo>
                <a:lnTo>
                  <a:pt x="204723" y="31750"/>
                </a:lnTo>
                <a:lnTo>
                  <a:pt x="255523" y="31750"/>
                </a:lnTo>
                <a:lnTo>
                  <a:pt x="192023" y="0"/>
                </a:lnTo>
                <a:close/>
              </a:path>
              <a:path w="268604" h="76200">
                <a:moveTo>
                  <a:pt x="192023" y="31750"/>
                </a:moveTo>
                <a:lnTo>
                  <a:pt x="0" y="31750"/>
                </a:lnTo>
                <a:lnTo>
                  <a:pt x="0" y="44450"/>
                </a:lnTo>
                <a:lnTo>
                  <a:pt x="192023" y="44450"/>
                </a:lnTo>
                <a:lnTo>
                  <a:pt x="192023" y="31750"/>
                </a:lnTo>
                <a:close/>
              </a:path>
              <a:path w="268604" h="76200">
                <a:moveTo>
                  <a:pt x="255523" y="31750"/>
                </a:moveTo>
                <a:lnTo>
                  <a:pt x="204723" y="31750"/>
                </a:lnTo>
                <a:lnTo>
                  <a:pt x="204723" y="44450"/>
                </a:lnTo>
                <a:lnTo>
                  <a:pt x="255523" y="44450"/>
                </a:lnTo>
                <a:lnTo>
                  <a:pt x="268223" y="38100"/>
                </a:lnTo>
                <a:lnTo>
                  <a:pt x="255523" y="31750"/>
                </a:lnTo>
                <a:close/>
              </a:path>
            </a:pathLst>
          </a:custGeom>
          <a:solidFill>
            <a:srgbClr val="000000"/>
          </a:solidFill>
        </p:spPr>
        <p:txBody>
          <a:bodyPr wrap="square" lIns="0" tIns="0" rIns="0" bIns="0" rtlCol="0"/>
          <a:lstStyle/>
          <a:p>
            <a:endParaRPr/>
          </a:p>
        </p:txBody>
      </p:sp>
      <p:sp>
        <p:nvSpPr>
          <p:cNvPr id="121" name="object 121"/>
          <p:cNvSpPr/>
          <p:nvPr/>
        </p:nvSpPr>
        <p:spPr>
          <a:xfrm>
            <a:off x="5926835" y="2017522"/>
            <a:ext cx="274320" cy="148590"/>
          </a:xfrm>
          <a:custGeom>
            <a:avLst/>
            <a:gdLst/>
            <a:ahLst/>
            <a:cxnLst/>
            <a:rect l="l" t="t" r="r" b="b"/>
            <a:pathLst>
              <a:path w="274320" h="148589">
                <a:moveTo>
                  <a:pt x="198781" y="111621"/>
                </a:moveTo>
                <a:lnTo>
                  <a:pt x="193166" y="148208"/>
                </a:lnTo>
                <a:lnTo>
                  <a:pt x="274319" y="122174"/>
                </a:lnTo>
                <a:lnTo>
                  <a:pt x="268221" y="117855"/>
                </a:lnTo>
                <a:lnTo>
                  <a:pt x="208025" y="117855"/>
                </a:lnTo>
                <a:lnTo>
                  <a:pt x="198781" y="111621"/>
                </a:lnTo>
                <a:close/>
              </a:path>
              <a:path w="274320" h="148589">
                <a:moveTo>
                  <a:pt x="200912" y="97732"/>
                </a:moveTo>
                <a:lnTo>
                  <a:pt x="198781" y="111621"/>
                </a:lnTo>
                <a:lnTo>
                  <a:pt x="208025" y="117855"/>
                </a:lnTo>
                <a:lnTo>
                  <a:pt x="215137" y="107314"/>
                </a:lnTo>
                <a:lnTo>
                  <a:pt x="200912" y="97732"/>
                </a:lnTo>
                <a:close/>
              </a:path>
              <a:path w="274320" h="148589">
                <a:moveTo>
                  <a:pt x="204724" y="72898"/>
                </a:moveTo>
                <a:lnTo>
                  <a:pt x="200912" y="97732"/>
                </a:lnTo>
                <a:lnTo>
                  <a:pt x="215137" y="107314"/>
                </a:lnTo>
                <a:lnTo>
                  <a:pt x="208025" y="117855"/>
                </a:lnTo>
                <a:lnTo>
                  <a:pt x="268221" y="117855"/>
                </a:lnTo>
                <a:lnTo>
                  <a:pt x="204724" y="72898"/>
                </a:lnTo>
                <a:close/>
              </a:path>
              <a:path w="274320" h="148589">
                <a:moveTo>
                  <a:pt x="50418" y="11556"/>
                </a:moveTo>
                <a:lnTo>
                  <a:pt x="198781" y="111621"/>
                </a:lnTo>
                <a:lnTo>
                  <a:pt x="200912" y="97732"/>
                </a:lnTo>
                <a:lnTo>
                  <a:pt x="74686" y="12700"/>
                </a:lnTo>
                <a:lnTo>
                  <a:pt x="53975" y="12700"/>
                </a:lnTo>
                <a:lnTo>
                  <a:pt x="50418" y="11556"/>
                </a:lnTo>
                <a:close/>
              </a:path>
              <a:path w="274320" h="148589">
                <a:moveTo>
                  <a:pt x="55244" y="0"/>
                </a:moveTo>
                <a:lnTo>
                  <a:pt x="0" y="0"/>
                </a:lnTo>
                <a:lnTo>
                  <a:pt x="0" y="12700"/>
                </a:lnTo>
                <a:lnTo>
                  <a:pt x="52113" y="12700"/>
                </a:lnTo>
                <a:lnTo>
                  <a:pt x="50418" y="11556"/>
                </a:lnTo>
                <a:lnTo>
                  <a:pt x="72990" y="11556"/>
                </a:lnTo>
                <a:lnTo>
                  <a:pt x="57530" y="1142"/>
                </a:lnTo>
                <a:lnTo>
                  <a:pt x="56514" y="380"/>
                </a:lnTo>
                <a:lnTo>
                  <a:pt x="55244" y="0"/>
                </a:lnTo>
                <a:close/>
              </a:path>
              <a:path w="274320" h="148589">
                <a:moveTo>
                  <a:pt x="72990" y="11556"/>
                </a:moveTo>
                <a:lnTo>
                  <a:pt x="50418" y="11556"/>
                </a:lnTo>
                <a:lnTo>
                  <a:pt x="53975" y="12700"/>
                </a:lnTo>
                <a:lnTo>
                  <a:pt x="74686" y="12700"/>
                </a:lnTo>
                <a:lnTo>
                  <a:pt x="72990" y="11556"/>
                </a:lnTo>
                <a:close/>
              </a:path>
            </a:pathLst>
          </a:custGeom>
          <a:solidFill>
            <a:srgbClr val="000000"/>
          </a:solidFill>
        </p:spPr>
        <p:txBody>
          <a:bodyPr wrap="square" lIns="0" tIns="0" rIns="0" bIns="0" rtlCol="0"/>
          <a:lstStyle/>
          <a:p>
            <a:endParaRPr/>
          </a:p>
        </p:txBody>
      </p:sp>
      <p:sp>
        <p:nvSpPr>
          <p:cNvPr id="122" name="object 122"/>
          <p:cNvSpPr/>
          <p:nvPr/>
        </p:nvSpPr>
        <p:spPr>
          <a:xfrm>
            <a:off x="5926835" y="2233802"/>
            <a:ext cx="274320" cy="147320"/>
          </a:xfrm>
          <a:custGeom>
            <a:avLst/>
            <a:gdLst/>
            <a:ahLst/>
            <a:cxnLst/>
            <a:rect l="l" t="t" r="r" b="b"/>
            <a:pathLst>
              <a:path w="274320" h="147319">
                <a:moveTo>
                  <a:pt x="52073" y="134238"/>
                </a:moveTo>
                <a:lnTo>
                  <a:pt x="0" y="134238"/>
                </a:lnTo>
                <a:lnTo>
                  <a:pt x="0" y="146938"/>
                </a:lnTo>
                <a:lnTo>
                  <a:pt x="55244" y="146938"/>
                </a:lnTo>
                <a:lnTo>
                  <a:pt x="56514" y="146558"/>
                </a:lnTo>
                <a:lnTo>
                  <a:pt x="57530" y="145923"/>
                </a:lnTo>
                <a:lnTo>
                  <a:pt x="73565" y="135255"/>
                </a:lnTo>
                <a:lnTo>
                  <a:pt x="50546" y="135255"/>
                </a:lnTo>
                <a:lnTo>
                  <a:pt x="52073" y="134238"/>
                </a:lnTo>
                <a:close/>
              </a:path>
              <a:path w="274320" h="147319">
                <a:moveTo>
                  <a:pt x="198838" y="36592"/>
                </a:moveTo>
                <a:lnTo>
                  <a:pt x="50546" y="135255"/>
                </a:lnTo>
                <a:lnTo>
                  <a:pt x="53975" y="134238"/>
                </a:lnTo>
                <a:lnTo>
                  <a:pt x="75092" y="134238"/>
                </a:lnTo>
                <a:lnTo>
                  <a:pt x="200946" y="50505"/>
                </a:lnTo>
                <a:lnTo>
                  <a:pt x="198838" y="36592"/>
                </a:lnTo>
                <a:close/>
              </a:path>
              <a:path w="274320" h="147319">
                <a:moveTo>
                  <a:pt x="75092" y="134238"/>
                </a:moveTo>
                <a:lnTo>
                  <a:pt x="53975" y="134238"/>
                </a:lnTo>
                <a:lnTo>
                  <a:pt x="50546" y="135255"/>
                </a:lnTo>
                <a:lnTo>
                  <a:pt x="73565" y="135255"/>
                </a:lnTo>
                <a:lnTo>
                  <a:pt x="75092" y="134238"/>
                </a:lnTo>
                <a:close/>
              </a:path>
              <a:path w="274320" h="147319">
                <a:moveTo>
                  <a:pt x="268385" y="30480"/>
                </a:moveTo>
                <a:lnTo>
                  <a:pt x="208025" y="30480"/>
                </a:lnTo>
                <a:lnTo>
                  <a:pt x="215011" y="41148"/>
                </a:lnTo>
                <a:lnTo>
                  <a:pt x="200946" y="50505"/>
                </a:lnTo>
                <a:lnTo>
                  <a:pt x="204724" y="75437"/>
                </a:lnTo>
                <a:lnTo>
                  <a:pt x="268385" y="30480"/>
                </a:lnTo>
                <a:close/>
              </a:path>
              <a:path w="274320" h="147319">
                <a:moveTo>
                  <a:pt x="208025" y="30480"/>
                </a:moveTo>
                <a:lnTo>
                  <a:pt x="198838" y="36592"/>
                </a:lnTo>
                <a:lnTo>
                  <a:pt x="200946" y="50505"/>
                </a:lnTo>
                <a:lnTo>
                  <a:pt x="215011" y="41148"/>
                </a:lnTo>
                <a:lnTo>
                  <a:pt x="208025" y="30480"/>
                </a:lnTo>
                <a:close/>
              </a:path>
              <a:path w="274320" h="147319">
                <a:moveTo>
                  <a:pt x="193293" y="0"/>
                </a:moveTo>
                <a:lnTo>
                  <a:pt x="198838" y="36592"/>
                </a:lnTo>
                <a:lnTo>
                  <a:pt x="208025" y="30480"/>
                </a:lnTo>
                <a:lnTo>
                  <a:pt x="268385" y="30480"/>
                </a:lnTo>
                <a:lnTo>
                  <a:pt x="274319" y="26288"/>
                </a:lnTo>
                <a:lnTo>
                  <a:pt x="193293" y="0"/>
                </a:lnTo>
                <a:close/>
              </a:path>
            </a:pathLst>
          </a:custGeom>
          <a:solidFill>
            <a:srgbClr val="000000"/>
          </a:solidFill>
        </p:spPr>
        <p:txBody>
          <a:bodyPr wrap="square" lIns="0" tIns="0" rIns="0" bIns="0" rtlCol="0"/>
          <a:lstStyle/>
          <a:p>
            <a:endParaRPr/>
          </a:p>
        </p:txBody>
      </p:sp>
      <p:sp>
        <p:nvSpPr>
          <p:cNvPr id="123" name="object 123"/>
          <p:cNvSpPr/>
          <p:nvPr/>
        </p:nvSpPr>
        <p:spPr>
          <a:xfrm>
            <a:off x="5507735" y="1524000"/>
            <a:ext cx="1205865" cy="262255"/>
          </a:xfrm>
          <a:custGeom>
            <a:avLst/>
            <a:gdLst/>
            <a:ahLst/>
            <a:cxnLst/>
            <a:rect l="l" t="t" r="r" b="b"/>
            <a:pathLst>
              <a:path w="1205865" h="262255">
                <a:moveTo>
                  <a:pt x="0" y="262127"/>
                </a:moveTo>
                <a:lnTo>
                  <a:pt x="602741" y="0"/>
                </a:lnTo>
                <a:lnTo>
                  <a:pt x="1205484" y="262127"/>
                </a:lnTo>
                <a:lnTo>
                  <a:pt x="0" y="262127"/>
                </a:lnTo>
                <a:close/>
              </a:path>
            </a:pathLst>
          </a:custGeom>
          <a:ln w="9144">
            <a:solidFill>
              <a:srgbClr val="000000"/>
            </a:solidFill>
            <a:prstDash val="sysDashDot"/>
          </a:ln>
        </p:spPr>
        <p:txBody>
          <a:bodyPr wrap="square" lIns="0" tIns="0" rIns="0" bIns="0" rtlCol="0"/>
          <a:lstStyle/>
          <a:p>
            <a:endParaRPr/>
          </a:p>
        </p:txBody>
      </p:sp>
      <p:sp>
        <p:nvSpPr>
          <p:cNvPr id="124" name="object 124"/>
          <p:cNvSpPr txBox="1"/>
          <p:nvPr/>
        </p:nvSpPr>
        <p:spPr>
          <a:xfrm>
            <a:off x="76200" y="5529173"/>
            <a:ext cx="9067799" cy="948978"/>
          </a:xfrm>
          <a:prstGeom prst="rect">
            <a:avLst/>
          </a:prstGeom>
        </p:spPr>
        <p:txBody>
          <a:bodyPr vert="horz" wrap="square" lIns="0" tIns="12700" rIns="0" bIns="0" rtlCol="0">
            <a:spAutoFit/>
          </a:bodyPr>
          <a:lstStyle/>
          <a:p>
            <a:pPr marL="12700">
              <a:lnSpc>
                <a:spcPts val="2000"/>
              </a:lnSpc>
              <a:spcBef>
                <a:spcPts val="100"/>
              </a:spcBef>
            </a:pPr>
            <a:r>
              <a:rPr sz="2000" b="1" spc="-175" dirty="0">
                <a:solidFill>
                  <a:srgbClr val="CC0000"/>
                </a:solidFill>
                <a:latin typeface="Times New Roman" panose="02020603050405020304" pitchFamily="18" charset="0"/>
                <a:cs typeface="Times New Roman" panose="02020603050405020304" pitchFamily="18" charset="0"/>
              </a:rPr>
              <a:t>Popular </a:t>
            </a:r>
            <a:r>
              <a:rPr sz="2000" b="1" spc="-180" dirty="0">
                <a:solidFill>
                  <a:srgbClr val="CC0000"/>
                </a:solidFill>
                <a:latin typeface="Times New Roman" panose="02020603050405020304" pitchFamily="18" charset="0"/>
                <a:cs typeface="Times New Roman" panose="02020603050405020304" pitchFamily="18" charset="0"/>
              </a:rPr>
              <a:t>in </a:t>
            </a:r>
            <a:r>
              <a:rPr sz="2000" b="1" spc="-120" dirty="0">
                <a:solidFill>
                  <a:srgbClr val="CC0000"/>
                </a:solidFill>
                <a:latin typeface="Times New Roman" panose="02020603050405020304" pitchFamily="18" charset="0"/>
                <a:cs typeface="Times New Roman" panose="02020603050405020304" pitchFamily="18" charset="0"/>
              </a:rPr>
              <a:t>North</a:t>
            </a:r>
            <a:r>
              <a:rPr sz="2000" b="1" spc="-245" dirty="0">
                <a:solidFill>
                  <a:srgbClr val="CC0000"/>
                </a:solidFill>
                <a:latin typeface="Times New Roman" panose="02020603050405020304" pitchFamily="18" charset="0"/>
                <a:cs typeface="Times New Roman" panose="02020603050405020304" pitchFamily="18" charset="0"/>
              </a:rPr>
              <a:t> </a:t>
            </a:r>
            <a:r>
              <a:rPr sz="2000" b="1" spc="-160" dirty="0">
                <a:solidFill>
                  <a:srgbClr val="CC0000"/>
                </a:solidFill>
                <a:latin typeface="Times New Roman" panose="02020603050405020304" pitchFamily="18" charset="0"/>
                <a:cs typeface="Times New Roman" panose="02020603050405020304" pitchFamily="18" charset="0"/>
              </a:rPr>
              <a:t>America</a:t>
            </a:r>
            <a:endParaRPr sz="2000" b="1" dirty="0">
              <a:latin typeface="Times New Roman" panose="02020603050405020304" pitchFamily="18" charset="0"/>
              <a:cs typeface="Times New Roman" panose="02020603050405020304" pitchFamily="18" charset="0"/>
            </a:endParaRPr>
          </a:p>
          <a:p>
            <a:pPr marL="12700">
              <a:lnSpc>
                <a:spcPts val="1835"/>
              </a:lnSpc>
            </a:pPr>
            <a:r>
              <a:rPr sz="2000" b="1" spc="-125" dirty="0">
                <a:solidFill>
                  <a:srgbClr val="CC0000"/>
                </a:solidFill>
                <a:latin typeface="Times New Roman" panose="02020603050405020304" pitchFamily="18" charset="0"/>
                <a:cs typeface="Times New Roman" panose="02020603050405020304" pitchFamily="18" charset="0"/>
              </a:rPr>
              <a:t>Same </a:t>
            </a:r>
            <a:r>
              <a:rPr sz="2000" b="1" spc="-165" dirty="0">
                <a:solidFill>
                  <a:srgbClr val="CC0000"/>
                </a:solidFill>
                <a:latin typeface="Times New Roman" panose="02020603050405020304" pitchFamily="18" charset="0"/>
                <a:cs typeface="Times New Roman" panose="02020603050405020304" pitchFamily="18" charset="0"/>
              </a:rPr>
              <a:t>cable </a:t>
            </a:r>
            <a:r>
              <a:rPr sz="2000" b="1" spc="-185" dirty="0">
                <a:solidFill>
                  <a:srgbClr val="CC0000"/>
                </a:solidFill>
                <a:latin typeface="Times New Roman" panose="02020603050405020304" pitchFamily="18" charset="0"/>
                <a:cs typeface="Times New Roman" panose="02020603050405020304" pitchFamily="18" charset="0"/>
              </a:rPr>
              <a:t>network </a:t>
            </a:r>
            <a:r>
              <a:rPr sz="2000" b="1" spc="-155" dirty="0">
                <a:solidFill>
                  <a:srgbClr val="CC0000"/>
                </a:solidFill>
                <a:latin typeface="Times New Roman" panose="02020603050405020304" pitchFamily="18" charset="0"/>
                <a:cs typeface="Times New Roman" panose="02020603050405020304" pitchFamily="18" charset="0"/>
              </a:rPr>
              <a:t>is used </a:t>
            </a:r>
            <a:r>
              <a:rPr sz="2000" b="1" spc="-204" dirty="0">
                <a:solidFill>
                  <a:srgbClr val="CC0000"/>
                </a:solidFill>
                <a:latin typeface="Times New Roman" panose="02020603050405020304" pitchFamily="18" charset="0"/>
                <a:cs typeface="Times New Roman" panose="02020603050405020304" pitchFamily="18" charset="0"/>
              </a:rPr>
              <a:t>for </a:t>
            </a:r>
            <a:r>
              <a:rPr sz="2000" b="1" spc="-195" dirty="0">
                <a:solidFill>
                  <a:srgbClr val="CC0000"/>
                </a:solidFill>
                <a:latin typeface="Times New Roman" panose="02020603050405020304" pitchFamily="18" charset="0"/>
                <a:cs typeface="Times New Roman" panose="02020603050405020304" pitchFamily="18" charset="0"/>
              </a:rPr>
              <a:t>internet</a:t>
            </a:r>
            <a:r>
              <a:rPr sz="2000" b="1" spc="20" dirty="0">
                <a:solidFill>
                  <a:srgbClr val="CC0000"/>
                </a:solidFill>
                <a:latin typeface="Times New Roman" panose="02020603050405020304" pitchFamily="18" charset="0"/>
                <a:cs typeface="Times New Roman" panose="02020603050405020304" pitchFamily="18" charset="0"/>
              </a:rPr>
              <a:t> </a:t>
            </a:r>
            <a:r>
              <a:rPr sz="2000" b="1" spc="-125" dirty="0">
                <a:solidFill>
                  <a:srgbClr val="CC0000"/>
                </a:solidFill>
                <a:latin typeface="Times New Roman" panose="02020603050405020304" pitchFamily="18" charset="0"/>
                <a:cs typeface="Times New Roman" panose="02020603050405020304" pitchFamily="18" charset="0"/>
              </a:rPr>
              <a:t>access</a:t>
            </a:r>
            <a:endParaRPr sz="2000" b="1" dirty="0">
              <a:latin typeface="Times New Roman" panose="02020603050405020304" pitchFamily="18" charset="0"/>
              <a:cs typeface="Times New Roman" panose="02020603050405020304" pitchFamily="18" charset="0"/>
            </a:endParaRPr>
          </a:p>
          <a:p>
            <a:pPr marL="12700">
              <a:lnSpc>
                <a:spcPts val="1835"/>
              </a:lnSpc>
            </a:pPr>
            <a:r>
              <a:rPr sz="2000" b="1" spc="-175" dirty="0">
                <a:solidFill>
                  <a:srgbClr val="CC0000"/>
                </a:solidFill>
                <a:latin typeface="Times New Roman" panose="02020603050405020304" pitchFamily="18" charset="0"/>
                <a:cs typeface="Times New Roman" panose="02020603050405020304" pitchFamily="18" charset="0"/>
              </a:rPr>
              <a:t>frequency </a:t>
            </a:r>
            <a:r>
              <a:rPr sz="2000" b="1" spc="-180" dirty="0">
                <a:solidFill>
                  <a:srgbClr val="CC0000"/>
                </a:solidFill>
                <a:latin typeface="Times New Roman" panose="02020603050405020304" pitchFamily="18" charset="0"/>
                <a:cs typeface="Times New Roman" panose="02020603050405020304" pitchFamily="18" charset="0"/>
              </a:rPr>
              <a:t>division </a:t>
            </a:r>
            <a:r>
              <a:rPr sz="2000" b="1" spc="-195" dirty="0">
                <a:solidFill>
                  <a:srgbClr val="CC0000"/>
                </a:solidFill>
                <a:latin typeface="Times New Roman" panose="02020603050405020304" pitchFamily="18" charset="0"/>
                <a:cs typeface="Times New Roman" panose="02020603050405020304" pitchFamily="18" charset="0"/>
              </a:rPr>
              <a:t>multiplexing: </a:t>
            </a:r>
            <a:r>
              <a:rPr sz="2000" b="1" spc="-125" dirty="0">
                <a:latin typeface="Times New Roman" panose="02020603050405020304" pitchFamily="18" charset="0"/>
                <a:cs typeface="Times New Roman" panose="02020603050405020304" pitchFamily="18" charset="0"/>
              </a:rPr>
              <a:t>different </a:t>
            </a:r>
            <a:r>
              <a:rPr sz="2000" b="1" spc="-105" dirty="0">
                <a:latin typeface="Times New Roman" panose="02020603050405020304" pitchFamily="18" charset="0"/>
                <a:cs typeface="Times New Roman" panose="02020603050405020304" pitchFamily="18" charset="0"/>
              </a:rPr>
              <a:t>channels</a:t>
            </a:r>
            <a:r>
              <a:rPr sz="2000" b="1" spc="-225" dirty="0">
                <a:latin typeface="Times New Roman" panose="02020603050405020304" pitchFamily="18" charset="0"/>
                <a:cs typeface="Times New Roman" panose="02020603050405020304" pitchFamily="18" charset="0"/>
              </a:rPr>
              <a:t> </a:t>
            </a:r>
            <a:r>
              <a:rPr sz="2000" b="1" spc="-100" dirty="0">
                <a:latin typeface="Times New Roman" panose="02020603050405020304" pitchFamily="18" charset="0"/>
                <a:cs typeface="Times New Roman" panose="02020603050405020304" pitchFamily="18" charset="0"/>
              </a:rPr>
              <a:t>transmitted</a:t>
            </a:r>
            <a:endParaRPr sz="2000" b="1" dirty="0">
              <a:latin typeface="Times New Roman" panose="02020603050405020304" pitchFamily="18" charset="0"/>
              <a:cs typeface="Times New Roman" panose="02020603050405020304" pitchFamily="18" charset="0"/>
            </a:endParaRPr>
          </a:p>
          <a:p>
            <a:pPr marL="12700">
              <a:lnSpc>
                <a:spcPts val="1700"/>
              </a:lnSpc>
            </a:pPr>
            <a:r>
              <a:rPr sz="2000" b="1" spc="-105" dirty="0">
                <a:latin typeface="Times New Roman" panose="02020603050405020304" pitchFamily="18" charset="0"/>
                <a:cs typeface="Times New Roman" panose="02020603050405020304" pitchFamily="18" charset="0"/>
              </a:rPr>
              <a:t>in </a:t>
            </a:r>
            <a:r>
              <a:rPr sz="2000" b="1" spc="-125" dirty="0">
                <a:latin typeface="Times New Roman" panose="02020603050405020304" pitchFamily="18" charset="0"/>
                <a:cs typeface="Times New Roman" panose="02020603050405020304" pitchFamily="18" charset="0"/>
              </a:rPr>
              <a:t>different </a:t>
            </a:r>
            <a:r>
              <a:rPr sz="2000" b="1" spc="-110" dirty="0">
                <a:latin typeface="Times New Roman" panose="02020603050405020304" pitchFamily="18" charset="0"/>
                <a:cs typeface="Times New Roman" panose="02020603050405020304" pitchFamily="18" charset="0"/>
              </a:rPr>
              <a:t>frequency </a:t>
            </a:r>
            <a:r>
              <a:rPr sz="2000" b="1" spc="-100" dirty="0">
                <a:latin typeface="Times New Roman" panose="02020603050405020304" pitchFamily="18" charset="0"/>
                <a:cs typeface="Times New Roman" panose="02020603050405020304" pitchFamily="18" charset="0"/>
              </a:rPr>
              <a:t>bands </a:t>
            </a:r>
            <a:r>
              <a:rPr sz="2000" b="1" spc="-85" dirty="0">
                <a:latin typeface="Times New Roman" panose="02020603050405020304" pitchFamily="18" charset="0"/>
                <a:cs typeface="Times New Roman" panose="02020603050405020304" pitchFamily="18" charset="0"/>
              </a:rPr>
              <a:t>from </a:t>
            </a:r>
            <a:r>
              <a:rPr sz="2000" b="1" spc="-130" dirty="0">
                <a:latin typeface="Times New Roman" panose="02020603050405020304" pitchFamily="18" charset="0"/>
                <a:cs typeface="Times New Roman" panose="02020603050405020304" pitchFamily="18" charset="0"/>
              </a:rPr>
              <a:t>cable </a:t>
            </a:r>
            <a:r>
              <a:rPr sz="2000" b="1" spc="-110" dirty="0">
                <a:latin typeface="Times New Roman" panose="02020603050405020304" pitchFamily="18" charset="0"/>
                <a:cs typeface="Times New Roman" panose="02020603050405020304" pitchFamily="18" charset="0"/>
              </a:rPr>
              <a:t>headend </a:t>
            </a:r>
            <a:r>
              <a:rPr sz="2000" b="1" spc="-45" dirty="0">
                <a:latin typeface="Times New Roman" panose="02020603050405020304" pitchFamily="18" charset="0"/>
                <a:cs typeface="Times New Roman" panose="02020603050405020304" pitchFamily="18" charset="0"/>
              </a:rPr>
              <a:t>to</a:t>
            </a:r>
            <a:r>
              <a:rPr sz="2000" b="1" spc="420" dirty="0">
                <a:latin typeface="Times New Roman" panose="02020603050405020304" pitchFamily="18" charset="0"/>
                <a:cs typeface="Times New Roman" panose="02020603050405020304" pitchFamily="18" charset="0"/>
              </a:rPr>
              <a:t> </a:t>
            </a:r>
            <a:r>
              <a:rPr sz="2000" b="1" spc="-90" dirty="0" smtClean="0">
                <a:latin typeface="Times New Roman" panose="02020603050405020304" pitchFamily="18" charset="0"/>
                <a:cs typeface="Times New Roman" panose="02020603050405020304" pitchFamily="18" charset="0"/>
              </a:rPr>
              <a:t>residences</a:t>
            </a:r>
            <a:endParaRPr sz="2000" b="1" dirty="0">
              <a:latin typeface="Times New Roman" panose="02020603050405020304" pitchFamily="18" charset="0"/>
              <a:cs typeface="Times New Roman" panose="02020603050405020304" pitchFamily="18" charset="0"/>
            </a:endParaRPr>
          </a:p>
        </p:txBody>
      </p:sp>
      <p:sp>
        <p:nvSpPr>
          <p:cNvPr id="126" name="object 126"/>
          <p:cNvSpPr/>
          <p:nvPr/>
        </p:nvSpPr>
        <p:spPr>
          <a:xfrm>
            <a:off x="560831" y="1929383"/>
            <a:ext cx="609600" cy="609600"/>
          </a:xfrm>
          <a:prstGeom prst="rect">
            <a:avLst/>
          </a:prstGeom>
          <a:blipFill>
            <a:blip r:embed="rId6" cstate="print"/>
            <a:stretch>
              <a:fillRect/>
            </a:stretch>
          </a:blipFill>
        </p:spPr>
        <p:txBody>
          <a:bodyPr wrap="square" lIns="0" tIns="0" rIns="0" bIns="0" rtlCol="0"/>
          <a:lstStyle/>
          <a:p>
            <a:endParaRPr/>
          </a:p>
        </p:txBody>
      </p:sp>
      <p:sp>
        <p:nvSpPr>
          <p:cNvPr id="127" name="object 127"/>
          <p:cNvSpPr/>
          <p:nvPr/>
        </p:nvSpPr>
        <p:spPr>
          <a:xfrm>
            <a:off x="819911" y="1987295"/>
            <a:ext cx="297179" cy="278891"/>
          </a:xfrm>
          <a:prstGeom prst="rect">
            <a:avLst/>
          </a:prstGeom>
          <a:blipFill>
            <a:blip r:embed="rId7" cstate="print"/>
            <a:stretch>
              <a:fillRect/>
            </a:stretch>
          </a:blipFill>
        </p:spPr>
        <p:txBody>
          <a:bodyPr wrap="square" lIns="0" tIns="0" rIns="0" bIns="0" rtlCol="0"/>
          <a:lstStyle/>
          <a:p>
            <a:endParaRPr/>
          </a:p>
        </p:txBody>
      </p:sp>
      <p:sp>
        <p:nvSpPr>
          <p:cNvPr id="128" name="object 128"/>
          <p:cNvSpPr/>
          <p:nvPr/>
        </p:nvSpPr>
        <p:spPr>
          <a:xfrm>
            <a:off x="534543" y="2943616"/>
            <a:ext cx="6210300" cy="212518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52171"/>
            <a:ext cx="7769860" cy="689932"/>
          </a:xfrm>
          <a:prstGeom prst="rect">
            <a:avLst/>
          </a:prstGeom>
        </p:spPr>
        <p:txBody>
          <a:bodyPr vert="horz" wrap="square" lIns="0" tIns="12700" rIns="0" bIns="0" rtlCol="0">
            <a:spAutoFit/>
          </a:bodyPr>
          <a:lstStyle/>
          <a:p>
            <a:pPr marL="12700">
              <a:lnSpc>
                <a:spcPct val="100000"/>
              </a:lnSpc>
              <a:spcBef>
                <a:spcPts val="100"/>
              </a:spcBef>
            </a:pPr>
            <a:r>
              <a:rPr spc="-90" dirty="0">
                <a:solidFill>
                  <a:srgbClr val="000099"/>
                </a:solidFill>
                <a:latin typeface="Times New Roman" panose="02020603050405020304" pitchFamily="18" charset="0"/>
                <a:cs typeface="Times New Roman" panose="02020603050405020304" pitchFamily="18" charset="0"/>
              </a:rPr>
              <a:t>Access </a:t>
            </a:r>
            <a:r>
              <a:rPr spc="-295" dirty="0">
                <a:solidFill>
                  <a:srgbClr val="000099"/>
                </a:solidFill>
                <a:latin typeface="Times New Roman" panose="02020603050405020304" pitchFamily="18" charset="0"/>
                <a:cs typeface="Times New Roman" panose="02020603050405020304" pitchFamily="18" charset="0"/>
              </a:rPr>
              <a:t>net: </a:t>
            </a:r>
            <a:r>
              <a:rPr spc="-260" dirty="0">
                <a:solidFill>
                  <a:srgbClr val="000099"/>
                </a:solidFill>
                <a:latin typeface="Times New Roman" panose="02020603050405020304" pitchFamily="18" charset="0"/>
                <a:cs typeface="Times New Roman" panose="02020603050405020304" pitchFamily="18" charset="0"/>
              </a:rPr>
              <a:t>cable </a:t>
            </a:r>
            <a:r>
              <a:rPr spc="-114" dirty="0">
                <a:solidFill>
                  <a:srgbClr val="000099"/>
                </a:solidFill>
                <a:latin typeface="Times New Roman" panose="02020603050405020304" pitchFamily="18" charset="0"/>
                <a:cs typeface="Times New Roman" panose="02020603050405020304" pitchFamily="18" charset="0"/>
              </a:rPr>
              <a:t>network</a:t>
            </a:r>
            <a:r>
              <a:rPr spc="-95" dirty="0">
                <a:solidFill>
                  <a:srgbClr val="000099"/>
                </a:solidFill>
                <a:latin typeface="Times New Roman" panose="02020603050405020304" pitchFamily="18" charset="0"/>
                <a:cs typeface="Times New Roman" panose="02020603050405020304" pitchFamily="18" charset="0"/>
              </a:rPr>
              <a:t> </a:t>
            </a:r>
            <a:r>
              <a:rPr spc="20" dirty="0">
                <a:solidFill>
                  <a:srgbClr val="000099"/>
                </a:solidFill>
                <a:latin typeface="Times New Roman" panose="02020603050405020304" pitchFamily="18" charset="0"/>
                <a:cs typeface="Times New Roman" panose="02020603050405020304" pitchFamily="18" charset="0"/>
              </a:rPr>
              <a:t>(HFC</a:t>
            </a:r>
            <a:r>
              <a:rPr sz="3600" spc="20" dirty="0">
                <a:solidFill>
                  <a:srgbClr val="000099"/>
                </a:solidFill>
                <a:latin typeface="Trebuchet MS"/>
                <a:cs typeface="Trebuchet MS"/>
              </a:rPr>
              <a:t>)</a:t>
            </a:r>
            <a:endParaRPr sz="3600" dirty="0">
              <a:latin typeface="Trebuchet MS"/>
              <a:cs typeface="Trebuchet MS"/>
            </a:endParaRPr>
          </a:p>
        </p:txBody>
      </p:sp>
      <p:sp>
        <p:nvSpPr>
          <p:cNvPr id="4" name="object 4"/>
          <p:cNvSpPr/>
          <p:nvPr/>
        </p:nvSpPr>
        <p:spPr>
          <a:xfrm>
            <a:off x="373242" y="1269491"/>
            <a:ext cx="8018804" cy="30739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0" y="4572000"/>
            <a:ext cx="9144000" cy="1826782"/>
          </a:xfrm>
          <a:prstGeom prst="rect">
            <a:avLst/>
          </a:prstGeom>
        </p:spPr>
        <p:txBody>
          <a:bodyPr vert="horz" wrap="square" lIns="0" tIns="135255" rIns="0" bIns="0" rtlCol="0">
            <a:spAutoFit/>
          </a:bodyPr>
          <a:lstStyle/>
          <a:p>
            <a:pPr marL="1668780">
              <a:lnSpc>
                <a:spcPct val="100000"/>
              </a:lnSpc>
              <a:spcBef>
                <a:spcPts val="1065"/>
              </a:spcBef>
            </a:pPr>
            <a:r>
              <a:rPr sz="2400" spc="-60" dirty="0">
                <a:latin typeface="Times New Roman" panose="02020603050405020304" pitchFamily="18" charset="0"/>
                <a:cs typeface="Times New Roman" panose="02020603050405020304" pitchFamily="18" charset="0"/>
              </a:rPr>
              <a:t>Hybrid </a:t>
            </a:r>
            <a:r>
              <a:rPr sz="2400" spc="-20" dirty="0">
                <a:latin typeface="Times New Roman" panose="02020603050405020304" pitchFamily="18" charset="0"/>
                <a:cs typeface="Times New Roman" panose="02020603050405020304" pitchFamily="18" charset="0"/>
              </a:rPr>
              <a:t>fiber </a:t>
            </a:r>
            <a:r>
              <a:rPr sz="2400" spc="-105" dirty="0">
                <a:latin typeface="Times New Roman" panose="02020603050405020304" pitchFamily="18" charset="0"/>
                <a:cs typeface="Times New Roman" panose="02020603050405020304" pitchFamily="18" charset="0"/>
              </a:rPr>
              <a:t>– </a:t>
            </a:r>
            <a:r>
              <a:rPr sz="2400" spc="-90" dirty="0">
                <a:latin typeface="Times New Roman" panose="02020603050405020304" pitchFamily="18" charset="0"/>
                <a:cs typeface="Times New Roman" panose="02020603050405020304" pitchFamily="18" charset="0"/>
              </a:rPr>
              <a:t>coaxial </a:t>
            </a:r>
            <a:r>
              <a:rPr sz="2400" spc="-155" dirty="0">
                <a:latin typeface="Times New Roman" panose="02020603050405020304" pitchFamily="18" charset="0"/>
                <a:cs typeface="Times New Roman" panose="02020603050405020304" pitchFamily="18" charset="0"/>
              </a:rPr>
              <a:t>access </a:t>
            </a:r>
            <a:r>
              <a:rPr sz="2400" spc="-35" dirty="0">
                <a:latin typeface="Times New Roman" panose="02020603050405020304" pitchFamily="18" charset="0"/>
                <a:cs typeface="Times New Roman" panose="02020603050405020304" pitchFamily="18" charset="0"/>
              </a:rPr>
              <a:t>network</a:t>
            </a:r>
            <a:endParaRPr sz="2400" dirty="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endParaRPr lang="en-IN" sz="2400" spc="-90" dirty="0" smtClean="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endParaRPr lang="en-IN" sz="2400" spc="-90" dirty="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r>
              <a:rPr sz="2400" b="1" spc="-90" dirty="0" smtClean="0">
                <a:solidFill>
                  <a:srgbClr val="0070C0"/>
                </a:solidFill>
                <a:latin typeface="Times New Roman" panose="02020603050405020304" pitchFamily="18" charset="0"/>
                <a:cs typeface="Times New Roman" panose="02020603050405020304" pitchFamily="18" charset="0"/>
              </a:rPr>
              <a:t>Fiber </a:t>
            </a:r>
            <a:r>
              <a:rPr sz="2400" b="1" spc="-75" dirty="0">
                <a:solidFill>
                  <a:srgbClr val="0070C0"/>
                </a:solidFill>
                <a:latin typeface="Times New Roman" panose="02020603050405020304" pitchFamily="18" charset="0"/>
                <a:cs typeface="Times New Roman" panose="02020603050405020304" pitchFamily="18" charset="0"/>
              </a:rPr>
              <a:t>optics</a:t>
            </a:r>
            <a:r>
              <a:rPr sz="2400" spc="-75" dirty="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connects </a:t>
            </a:r>
            <a:r>
              <a:rPr sz="2400" spc="-105" dirty="0">
                <a:latin typeface="Times New Roman" panose="02020603050405020304" pitchFamily="18" charset="0"/>
                <a:cs typeface="Times New Roman" panose="02020603050405020304" pitchFamily="18" charset="0"/>
              </a:rPr>
              <a:t>the </a:t>
            </a:r>
            <a:r>
              <a:rPr sz="2400" b="1" spc="-130" dirty="0">
                <a:solidFill>
                  <a:srgbClr val="0070C0"/>
                </a:solidFill>
                <a:latin typeface="Times New Roman" panose="02020603050405020304" pitchFamily="18" charset="0"/>
                <a:cs typeface="Times New Roman" panose="02020603050405020304" pitchFamily="18" charset="0"/>
              </a:rPr>
              <a:t>cable </a:t>
            </a:r>
            <a:r>
              <a:rPr sz="2400" b="1" spc="-120" dirty="0">
                <a:solidFill>
                  <a:srgbClr val="0070C0"/>
                </a:solidFill>
                <a:latin typeface="Times New Roman" panose="02020603050405020304" pitchFamily="18" charset="0"/>
                <a:cs typeface="Times New Roman" panose="02020603050405020304" pitchFamily="18" charset="0"/>
              </a:rPr>
              <a:t>head </a:t>
            </a:r>
            <a:r>
              <a:rPr sz="2400" b="1" spc="-95" dirty="0">
                <a:solidFill>
                  <a:srgbClr val="0070C0"/>
                </a:solidFill>
                <a:latin typeface="Times New Roman" panose="02020603050405020304" pitchFamily="18" charset="0"/>
                <a:cs typeface="Times New Roman" panose="02020603050405020304" pitchFamily="18" charset="0"/>
              </a:rPr>
              <a:t>end </a:t>
            </a:r>
            <a:r>
              <a:rPr sz="2400" spc="-45" dirty="0">
                <a:latin typeface="Times New Roman" panose="02020603050405020304" pitchFamily="18" charset="0"/>
                <a:cs typeface="Times New Roman" panose="02020603050405020304" pitchFamily="18" charset="0"/>
              </a:rPr>
              <a:t>to </a:t>
            </a:r>
            <a:r>
              <a:rPr sz="2400" spc="-65" dirty="0">
                <a:latin typeface="Times New Roman" panose="02020603050405020304" pitchFamily="18" charset="0"/>
                <a:cs typeface="Times New Roman" panose="02020603050405020304" pitchFamily="18" charset="0"/>
              </a:rPr>
              <a:t>neighborhood </a:t>
            </a:r>
            <a:r>
              <a:rPr sz="2400" spc="-135" dirty="0">
                <a:latin typeface="Times New Roman" panose="02020603050405020304" pitchFamily="18" charset="0"/>
                <a:cs typeface="Times New Roman" panose="02020603050405020304" pitchFamily="18" charset="0"/>
              </a:rPr>
              <a:t>level </a:t>
            </a:r>
            <a:r>
              <a:rPr sz="2400" spc="-100" dirty="0">
                <a:latin typeface="Times New Roman" panose="02020603050405020304" pitchFamily="18" charset="0"/>
                <a:cs typeface="Times New Roman" panose="02020603050405020304" pitchFamily="18" charset="0"/>
              </a:rPr>
              <a:t>junctions</a:t>
            </a:r>
            <a:r>
              <a:rPr sz="2400" spc="-10" dirty="0">
                <a:latin typeface="Times New Roman" panose="02020603050405020304" pitchFamily="18" charset="0"/>
                <a:cs typeface="Times New Roman" panose="02020603050405020304" pitchFamily="18" charset="0"/>
              </a:rPr>
              <a:t> </a:t>
            </a:r>
            <a:r>
              <a:rPr sz="2400" b="1" spc="-100" dirty="0" smtClean="0">
                <a:solidFill>
                  <a:srgbClr val="0070C0"/>
                </a:solidFill>
                <a:latin typeface="Times New Roman" panose="02020603050405020304" pitchFamily="18" charset="0"/>
                <a:cs typeface="Times New Roman" panose="02020603050405020304" pitchFamily="18" charset="0"/>
              </a:rPr>
              <a:t>coaxial</a:t>
            </a:r>
            <a:r>
              <a:rPr lang="en-IN" sz="2400" b="1" spc="-100" dirty="0" smtClean="0">
                <a:solidFill>
                  <a:srgbClr val="0070C0"/>
                </a:solidFill>
                <a:latin typeface="Times New Roman" panose="02020603050405020304" pitchFamily="18" charset="0"/>
                <a:cs typeface="Times New Roman" panose="02020603050405020304" pitchFamily="18" charset="0"/>
              </a:rPr>
              <a:t> </a:t>
            </a:r>
            <a:r>
              <a:rPr sz="2400" b="1" spc="-130" dirty="0" smtClean="0">
                <a:solidFill>
                  <a:srgbClr val="0070C0"/>
                </a:solidFill>
                <a:latin typeface="Times New Roman" panose="02020603050405020304" pitchFamily="18" charset="0"/>
                <a:cs typeface="Times New Roman" panose="02020603050405020304" pitchFamily="18" charset="0"/>
              </a:rPr>
              <a:t>cable </a:t>
            </a:r>
            <a:r>
              <a:rPr sz="2400" spc="-45" dirty="0">
                <a:latin typeface="Times New Roman" panose="02020603050405020304" pitchFamily="18" charset="0"/>
                <a:cs typeface="Times New Roman" panose="02020603050405020304" pitchFamily="18" charset="0"/>
              </a:rPr>
              <a:t>to </a:t>
            </a:r>
            <a:r>
              <a:rPr sz="2400" spc="-85" dirty="0">
                <a:latin typeface="Times New Roman" panose="02020603050405020304" pitchFamily="18" charset="0"/>
                <a:cs typeface="Times New Roman" panose="02020603050405020304" pitchFamily="18" charset="0"/>
              </a:rPr>
              <a:t>connect </a:t>
            </a:r>
            <a:r>
              <a:rPr sz="2400" spc="-45" dirty="0">
                <a:latin typeface="Times New Roman" panose="02020603050405020304" pitchFamily="18" charset="0"/>
                <a:cs typeface="Times New Roman" panose="02020603050405020304" pitchFamily="18" charset="0"/>
              </a:rPr>
              <a:t>to </a:t>
            </a:r>
            <a:r>
              <a:rPr sz="2400" spc="-114" dirty="0">
                <a:latin typeface="Times New Roman" panose="02020603050405020304" pitchFamily="18" charset="0"/>
                <a:cs typeface="Times New Roman" panose="02020603050405020304" pitchFamily="18" charset="0"/>
              </a:rPr>
              <a:t>individual </a:t>
            </a:r>
            <a:r>
              <a:rPr sz="2400" spc="-65" dirty="0">
                <a:latin typeface="Times New Roman" panose="02020603050405020304" pitchFamily="18" charset="0"/>
                <a:cs typeface="Times New Roman" panose="02020603050405020304" pitchFamily="18" charset="0"/>
              </a:rPr>
              <a:t>homes </a:t>
            </a:r>
            <a:r>
              <a:rPr sz="2400" spc="30" dirty="0">
                <a:latin typeface="Times New Roman" panose="02020603050405020304" pitchFamily="18" charset="0"/>
                <a:cs typeface="Times New Roman" panose="02020603050405020304" pitchFamily="18" charset="0"/>
              </a:rPr>
              <a:t>(HFC </a:t>
            </a:r>
            <a:r>
              <a:rPr sz="2400" spc="-80" dirty="0">
                <a:latin typeface="Times New Roman" panose="02020603050405020304" pitchFamily="18" charset="0"/>
                <a:cs typeface="Times New Roman" panose="02020603050405020304" pitchFamily="18" charset="0"/>
              </a:rPr>
              <a:t>- </a:t>
            </a:r>
            <a:r>
              <a:rPr sz="2400" spc="-95" dirty="0">
                <a:latin typeface="Times New Roman" panose="02020603050405020304" pitchFamily="18" charset="0"/>
                <a:cs typeface="Times New Roman" panose="02020603050405020304" pitchFamily="18" charset="0"/>
              </a:rPr>
              <a:t>connecting </a:t>
            </a:r>
            <a:r>
              <a:rPr sz="2400" spc="-45" dirty="0">
                <a:latin typeface="Times New Roman" panose="02020603050405020304" pitchFamily="18" charset="0"/>
                <a:cs typeface="Times New Roman" panose="02020603050405020304" pitchFamily="18" charset="0"/>
              </a:rPr>
              <a:t>500 </a:t>
            </a:r>
            <a:r>
              <a:rPr sz="2400" spc="-55" dirty="0">
                <a:latin typeface="Times New Roman" panose="02020603050405020304" pitchFamily="18" charset="0"/>
                <a:cs typeface="Times New Roman" panose="02020603050405020304" pitchFamily="18" charset="0"/>
              </a:rPr>
              <a:t>-5000</a:t>
            </a:r>
            <a:r>
              <a:rPr sz="2400" spc="210" dirty="0">
                <a:latin typeface="Times New Roman" panose="02020603050405020304" pitchFamily="18" charset="0"/>
                <a:cs typeface="Times New Roman" panose="02020603050405020304" pitchFamily="18" charset="0"/>
              </a:rPr>
              <a:t> </a:t>
            </a:r>
            <a:r>
              <a:rPr sz="2400" spc="-70" dirty="0">
                <a:latin typeface="Times New Roman" panose="02020603050405020304" pitchFamily="18" charset="0"/>
                <a:cs typeface="Times New Roman" panose="02020603050405020304" pitchFamily="18" charset="0"/>
              </a:rPr>
              <a:t>homes</a:t>
            </a:r>
            <a:r>
              <a:rPr sz="2400" spc="-70" dirty="0" smtClean="0">
                <a:latin typeface="Times New Roman" panose="02020603050405020304" pitchFamily="18" charset="0"/>
                <a:cs typeface="Times New Roman" panose="02020603050405020304" pitchFamily="18" charset="0"/>
              </a:rPr>
              <a:t>)</a:t>
            </a:r>
            <a:endParaRPr lang="en-IN" sz="2400" spc="-7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52400" y="228600"/>
            <a:ext cx="8991600" cy="8150949"/>
          </a:xfrm>
        </p:spPr>
        <p:txBody>
          <a:bodyPr/>
          <a:lstStyle/>
          <a:p>
            <a:pPr marL="355600" indent="-342900">
              <a:spcBef>
                <a:spcPts val="110"/>
              </a:spcBef>
              <a:buClr>
                <a:srgbClr val="000099"/>
              </a:buClr>
              <a:buSzPct val="75000"/>
              <a:buFont typeface="Wingdings"/>
              <a:buChar char=""/>
              <a:tabLst>
                <a:tab pos="354965" algn="l"/>
                <a:tab pos="355600" algn="l"/>
              </a:tabLst>
            </a:pPr>
            <a:r>
              <a:rPr lang="en-US" spc="-70" dirty="0">
                <a:solidFill>
                  <a:schemeClr val="tx1"/>
                </a:solidFill>
                <a:latin typeface="Times New Roman" panose="02020603050405020304" pitchFamily="18" charset="0"/>
                <a:cs typeface="Times New Roman" panose="02020603050405020304" pitchFamily="18" charset="0"/>
              </a:rPr>
              <a:t>Both fiber and coaxial cable are employed in this system</a:t>
            </a:r>
            <a:r>
              <a:rPr lang="en-US" spc="-70" dirty="0" smtClean="0">
                <a:solidFill>
                  <a:schemeClr val="tx1"/>
                </a:solidFill>
                <a:latin typeface="Times New Roman" panose="02020603050405020304" pitchFamily="18" charset="0"/>
                <a:cs typeface="Times New Roman" panose="02020603050405020304" pitchFamily="18" charset="0"/>
              </a:rPr>
              <a:t>— </a:t>
            </a:r>
            <a:r>
              <a:rPr lang="en-US" b="1" spc="-70" dirty="0" smtClean="0">
                <a:solidFill>
                  <a:schemeClr val="tx1"/>
                </a:solidFill>
                <a:latin typeface="Times New Roman" panose="02020603050405020304" pitchFamily="18" charset="0"/>
                <a:cs typeface="Times New Roman" panose="02020603050405020304" pitchFamily="18" charset="0"/>
              </a:rPr>
              <a:t>Hybrid Fiber Coax(HFC)</a:t>
            </a:r>
            <a:endParaRPr lang="en-US" b="1" dirty="0" smtClean="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110"/>
              </a:spcBef>
              <a:buClr>
                <a:srgbClr val="000099"/>
              </a:buClr>
              <a:buSzPct val="75000"/>
              <a:buFont typeface="Wingdings"/>
              <a:buChar char=""/>
              <a:tabLst>
                <a:tab pos="354965" algn="l"/>
                <a:tab pos="355600" algn="l"/>
              </a:tabLst>
            </a:pPr>
            <a:r>
              <a:rPr lang="en-IN" spc="-70" dirty="0" smtClean="0">
                <a:solidFill>
                  <a:schemeClr val="tx1"/>
                </a:solidFill>
                <a:latin typeface="Times New Roman" panose="02020603050405020304" pitchFamily="18" charset="0"/>
                <a:cs typeface="Times New Roman" panose="02020603050405020304" pitchFamily="18" charset="0"/>
              </a:rPr>
              <a:t>They </a:t>
            </a:r>
            <a:r>
              <a:rPr lang="en-IN" spc="-90" dirty="0" smtClean="0">
                <a:solidFill>
                  <a:schemeClr val="tx1"/>
                </a:solidFill>
                <a:latin typeface="Times New Roman" panose="02020603050405020304" pitchFamily="18" charset="0"/>
                <a:cs typeface="Times New Roman" panose="02020603050405020304" pitchFamily="18" charset="0"/>
              </a:rPr>
              <a:t>require </a:t>
            </a:r>
            <a:r>
              <a:rPr lang="en-IN" spc="-114" dirty="0" smtClean="0">
                <a:solidFill>
                  <a:schemeClr val="tx1"/>
                </a:solidFill>
                <a:latin typeface="Times New Roman" panose="02020603050405020304" pitchFamily="18" charset="0"/>
                <a:cs typeface="Times New Roman" panose="02020603050405020304" pitchFamily="18" charset="0"/>
              </a:rPr>
              <a:t>special </a:t>
            </a:r>
            <a:r>
              <a:rPr lang="en-IN" spc="-75" dirty="0" smtClean="0">
                <a:solidFill>
                  <a:schemeClr val="tx1"/>
                </a:solidFill>
                <a:latin typeface="Times New Roman" panose="02020603050405020304" pitchFamily="18" charset="0"/>
                <a:cs typeface="Times New Roman" panose="02020603050405020304" pitchFamily="18" charset="0"/>
              </a:rPr>
              <a:t>modems </a:t>
            </a:r>
            <a:r>
              <a:rPr lang="en-IN" spc="-130" dirty="0" smtClean="0">
                <a:solidFill>
                  <a:schemeClr val="tx1"/>
                </a:solidFill>
                <a:latin typeface="Times New Roman" panose="02020603050405020304" pitchFamily="18" charset="0"/>
                <a:cs typeface="Times New Roman" panose="02020603050405020304" pitchFamily="18" charset="0"/>
              </a:rPr>
              <a:t>called </a:t>
            </a:r>
            <a:r>
              <a:rPr lang="en-IN" b="1" spc="-25" dirty="0" smtClean="0">
                <a:solidFill>
                  <a:schemeClr val="tx1"/>
                </a:solidFill>
                <a:latin typeface="Times New Roman" panose="02020603050405020304" pitchFamily="18" charset="0"/>
                <a:cs typeface="Times New Roman" panose="02020603050405020304" pitchFamily="18" charset="0"/>
              </a:rPr>
              <a:t>cable</a:t>
            </a:r>
            <a:r>
              <a:rPr lang="en-IN" b="1" spc="165" dirty="0" smtClean="0">
                <a:solidFill>
                  <a:schemeClr val="tx1"/>
                </a:solidFill>
                <a:latin typeface="Times New Roman" panose="02020603050405020304" pitchFamily="18" charset="0"/>
                <a:cs typeface="Times New Roman" panose="02020603050405020304" pitchFamily="18" charset="0"/>
              </a:rPr>
              <a:t> </a:t>
            </a:r>
            <a:r>
              <a:rPr lang="en-IN" b="1" spc="60" dirty="0" smtClean="0">
                <a:solidFill>
                  <a:schemeClr val="tx1"/>
                </a:solidFill>
                <a:latin typeface="Times New Roman" panose="02020603050405020304" pitchFamily="18" charset="0"/>
                <a:cs typeface="Times New Roman" panose="02020603050405020304" pitchFamily="18" charset="0"/>
              </a:rPr>
              <a:t>modems</a:t>
            </a:r>
            <a:endParaRPr lang="en-IN" dirty="0" smtClean="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105"/>
              </a:spcBef>
              <a:buSzPct val="75000"/>
              <a:buFont typeface="Wingdings"/>
              <a:buChar char=""/>
              <a:tabLst>
                <a:tab pos="354965" algn="l"/>
                <a:tab pos="355600" algn="l"/>
              </a:tabLst>
            </a:pPr>
            <a:r>
              <a:rPr lang="en-IN" spc="-15" dirty="0" smtClean="0">
                <a:solidFill>
                  <a:srgbClr val="000099"/>
                </a:solidFill>
                <a:latin typeface="Times New Roman" panose="02020603050405020304" pitchFamily="18" charset="0"/>
                <a:cs typeface="Times New Roman" panose="02020603050405020304" pitchFamily="18" charset="0"/>
              </a:rPr>
              <a:t>HFC:</a:t>
            </a:r>
            <a:endParaRPr lang="en-IN" dirty="0">
              <a:latin typeface="Times New Roman" panose="02020603050405020304" pitchFamily="18" charset="0"/>
              <a:cs typeface="Times New Roman" panose="02020603050405020304" pitchFamily="18" charset="0"/>
            </a:endParaRPr>
          </a:p>
          <a:p>
            <a:pPr marL="756285" marR="81280" lvl="1" indent="-286385">
              <a:lnSpc>
                <a:spcPts val="1839"/>
              </a:lnSpc>
              <a:spcBef>
                <a:spcPts val="439"/>
              </a:spcBef>
              <a:buClr>
                <a:srgbClr val="000099"/>
              </a:buClr>
              <a:buFont typeface="Wingdings"/>
              <a:buChar char=""/>
              <a:tabLst>
                <a:tab pos="756285" algn="l"/>
                <a:tab pos="756920" algn="l"/>
              </a:tabLst>
            </a:pPr>
            <a:r>
              <a:rPr lang="en-IN" sz="3200" spc="-114" dirty="0" smtClean="0">
                <a:latin typeface="Times New Roman" panose="02020603050405020304" pitchFamily="18" charset="0"/>
                <a:cs typeface="Times New Roman" panose="02020603050405020304" pitchFamily="18" charset="0"/>
              </a:rPr>
              <a:t>Asymmetric</a:t>
            </a:r>
            <a:r>
              <a:rPr lang="en-IN" sz="3200" spc="-114" dirty="0">
                <a:latin typeface="Times New Roman" panose="02020603050405020304" pitchFamily="18" charset="0"/>
                <a:cs typeface="Times New Roman" panose="02020603050405020304" pitchFamily="18" charset="0"/>
              </a:rPr>
              <a:t>: </a:t>
            </a:r>
            <a:r>
              <a:rPr lang="en-IN" sz="3200" spc="-95" dirty="0">
                <a:latin typeface="Times New Roman" panose="02020603050405020304" pitchFamily="18" charset="0"/>
                <a:cs typeface="Times New Roman" panose="02020603050405020304" pitchFamily="18" charset="0"/>
              </a:rPr>
              <a:t>up </a:t>
            </a:r>
            <a:r>
              <a:rPr lang="en-IN" sz="3200" spc="-45" dirty="0">
                <a:latin typeface="Times New Roman" panose="02020603050405020304" pitchFamily="18" charset="0"/>
                <a:cs typeface="Times New Roman" panose="02020603050405020304" pitchFamily="18" charset="0"/>
              </a:rPr>
              <a:t>to </a:t>
            </a:r>
            <a:r>
              <a:rPr lang="en-IN" sz="3200" spc="-35" dirty="0">
                <a:latin typeface="Times New Roman" panose="02020603050405020304" pitchFamily="18" charset="0"/>
                <a:cs typeface="Times New Roman" panose="02020603050405020304" pitchFamily="18" charset="0"/>
              </a:rPr>
              <a:t>30Mbps </a:t>
            </a:r>
            <a:r>
              <a:rPr lang="en-IN" sz="3200" spc="-80" dirty="0">
                <a:latin typeface="Times New Roman" panose="02020603050405020304" pitchFamily="18" charset="0"/>
                <a:cs typeface="Times New Roman" panose="02020603050405020304" pitchFamily="18" charset="0"/>
              </a:rPr>
              <a:t>downstream </a:t>
            </a:r>
            <a:endParaRPr lang="en-IN" sz="3200" spc="-80" dirty="0" smtClean="0">
              <a:latin typeface="Times New Roman" panose="02020603050405020304" pitchFamily="18" charset="0"/>
              <a:cs typeface="Times New Roman" panose="02020603050405020304" pitchFamily="18" charset="0"/>
            </a:endParaRPr>
          </a:p>
          <a:p>
            <a:pPr marL="469900" marR="81280" lvl="1">
              <a:lnSpc>
                <a:spcPts val="1839"/>
              </a:lnSpc>
              <a:spcBef>
                <a:spcPts val="439"/>
              </a:spcBef>
              <a:buClr>
                <a:srgbClr val="000099"/>
              </a:buClr>
              <a:tabLst>
                <a:tab pos="756285" algn="l"/>
                <a:tab pos="756920" algn="l"/>
              </a:tabLst>
            </a:pPr>
            <a:endParaRPr lang="en-IN" sz="3200" spc="-80" dirty="0">
              <a:latin typeface="Times New Roman" panose="02020603050405020304" pitchFamily="18" charset="0"/>
              <a:cs typeface="Times New Roman" panose="02020603050405020304" pitchFamily="18" charset="0"/>
            </a:endParaRPr>
          </a:p>
          <a:p>
            <a:pPr marL="469900" marR="81280" lvl="1">
              <a:lnSpc>
                <a:spcPts val="1839"/>
              </a:lnSpc>
              <a:spcBef>
                <a:spcPts val="439"/>
              </a:spcBef>
              <a:buClr>
                <a:srgbClr val="000099"/>
              </a:buClr>
              <a:tabLst>
                <a:tab pos="756285" algn="l"/>
                <a:tab pos="756920" algn="l"/>
              </a:tabLst>
            </a:pPr>
            <a:r>
              <a:rPr lang="en-IN" sz="3200" spc="-80" dirty="0" smtClean="0">
                <a:latin typeface="Times New Roman" panose="02020603050405020304" pitchFamily="18" charset="0"/>
                <a:cs typeface="Times New Roman" panose="02020603050405020304" pitchFamily="18" charset="0"/>
              </a:rPr>
              <a:t>  </a:t>
            </a:r>
            <a:r>
              <a:rPr lang="en-IN" sz="3200" spc="-75" dirty="0" smtClean="0">
                <a:latin typeface="Times New Roman" panose="02020603050405020304" pitchFamily="18" charset="0"/>
                <a:cs typeface="Times New Roman" panose="02020603050405020304" pitchFamily="18" charset="0"/>
              </a:rPr>
              <a:t>transmission </a:t>
            </a:r>
            <a:r>
              <a:rPr lang="en-IN" sz="3200" spc="-130" dirty="0">
                <a:latin typeface="Times New Roman" panose="02020603050405020304" pitchFamily="18" charset="0"/>
                <a:cs typeface="Times New Roman" panose="02020603050405020304" pitchFamily="18" charset="0"/>
              </a:rPr>
              <a:t>rate, </a:t>
            </a:r>
            <a:r>
              <a:rPr lang="en-IN" sz="3200" spc="-45" dirty="0">
                <a:latin typeface="Times New Roman" panose="02020603050405020304" pitchFamily="18" charset="0"/>
                <a:cs typeface="Times New Roman" panose="02020603050405020304" pitchFamily="18" charset="0"/>
              </a:rPr>
              <a:t>2 </a:t>
            </a:r>
            <a:r>
              <a:rPr lang="en-IN" sz="3200" spc="-30" dirty="0">
                <a:latin typeface="Times New Roman" panose="02020603050405020304" pitchFamily="18" charset="0"/>
                <a:cs typeface="Times New Roman" panose="02020603050405020304" pitchFamily="18" charset="0"/>
              </a:rPr>
              <a:t>Mbps</a:t>
            </a:r>
            <a:r>
              <a:rPr lang="en-IN" sz="3200" spc="-165" dirty="0">
                <a:latin typeface="Times New Roman" panose="02020603050405020304" pitchFamily="18" charset="0"/>
                <a:cs typeface="Times New Roman" panose="02020603050405020304" pitchFamily="18" charset="0"/>
              </a:rPr>
              <a:t> </a:t>
            </a:r>
            <a:r>
              <a:rPr lang="en-IN" sz="3200" spc="-100" dirty="0">
                <a:latin typeface="Times New Roman" panose="02020603050405020304" pitchFamily="18" charset="0"/>
                <a:cs typeface="Times New Roman" panose="02020603050405020304" pitchFamily="18" charset="0"/>
              </a:rPr>
              <a:t>upstream  </a:t>
            </a:r>
            <a:r>
              <a:rPr lang="en-IN" sz="3200" spc="-75" dirty="0">
                <a:latin typeface="Times New Roman" panose="02020603050405020304" pitchFamily="18" charset="0"/>
                <a:cs typeface="Times New Roman" panose="02020603050405020304" pitchFamily="18" charset="0"/>
              </a:rPr>
              <a:t>transmission</a:t>
            </a:r>
            <a:r>
              <a:rPr lang="en-IN" sz="3200" spc="-80" dirty="0">
                <a:latin typeface="Times New Roman" panose="02020603050405020304" pitchFamily="18" charset="0"/>
                <a:cs typeface="Times New Roman" panose="02020603050405020304" pitchFamily="18" charset="0"/>
              </a:rPr>
              <a:t> </a:t>
            </a:r>
            <a:r>
              <a:rPr lang="en-IN" sz="3200" spc="-100" dirty="0" smtClean="0">
                <a:latin typeface="Times New Roman" panose="02020603050405020304" pitchFamily="18" charset="0"/>
                <a:cs typeface="Times New Roman" panose="02020603050405020304" pitchFamily="18" charset="0"/>
              </a:rPr>
              <a:t>rate</a:t>
            </a:r>
          </a:p>
          <a:p>
            <a:pPr marL="469900" marR="81280" lvl="1">
              <a:lnSpc>
                <a:spcPts val="1839"/>
              </a:lnSpc>
              <a:spcBef>
                <a:spcPts val="439"/>
              </a:spcBef>
              <a:buClr>
                <a:srgbClr val="000099"/>
              </a:buClr>
              <a:tabLst>
                <a:tab pos="756285" algn="l"/>
                <a:tab pos="756920" algn="l"/>
              </a:tabLst>
            </a:pPr>
            <a:endParaRPr lang="en-IN" sz="3200" dirty="0">
              <a:latin typeface="Times New Roman" panose="02020603050405020304" pitchFamily="18" charset="0"/>
              <a:cs typeface="Times New Roman" panose="02020603050405020304" pitchFamily="18" charset="0"/>
            </a:endParaRPr>
          </a:p>
          <a:p>
            <a:pPr marL="355600" indent="-342900">
              <a:lnSpc>
                <a:spcPct val="100000"/>
              </a:lnSpc>
              <a:spcBef>
                <a:spcPts val="95"/>
              </a:spcBef>
              <a:buSzPct val="75000"/>
              <a:buFont typeface="Wingdings"/>
              <a:buChar char=""/>
              <a:tabLst>
                <a:tab pos="354965" algn="l"/>
                <a:tab pos="355600" algn="l"/>
              </a:tabLst>
            </a:pPr>
            <a:r>
              <a:rPr lang="en-IN" spc="-60" dirty="0">
                <a:solidFill>
                  <a:srgbClr val="000099"/>
                </a:solidFill>
                <a:latin typeface="Times New Roman" panose="02020603050405020304" pitchFamily="18" charset="0"/>
                <a:cs typeface="Times New Roman" panose="02020603050405020304" pitchFamily="18" charset="0"/>
              </a:rPr>
              <a:t>network </a:t>
            </a:r>
            <a:r>
              <a:rPr lang="en-IN" spc="-95" dirty="0">
                <a:latin typeface="Times New Roman" panose="02020603050405020304" pitchFamily="18" charset="0"/>
                <a:cs typeface="Times New Roman" panose="02020603050405020304" pitchFamily="18" charset="0"/>
              </a:rPr>
              <a:t>of </a:t>
            </a:r>
            <a:r>
              <a:rPr lang="en-IN" spc="-145" dirty="0">
                <a:latin typeface="Times New Roman" panose="02020603050405020304" pitchFamily="18" charset="0"/>
                <a:cs typeface="Times New Roman" panose="02020603050405020304" pitchFamily="18" charset="0"/>
              </a:rPr>
              <a:t>cable, </a:t>
            </a:r>
            <a:r>
              <a:rPr lang="en-IN" spc="-114" dirty="0" err="1">
                <a:latin typeface="Times New Roman" panose="02020603050405020304" pitchFamily="18" charset="0"/>
                <a:cs typeface="Times New Roman" panose="02020603050405020304" pitchFamily="18" charset="0"/>
              </a:rPr>
              <a:t>fiber</a:t>
            </a:r>
            <a:r>
              <a:rPr lang="en-IN" spc="-114" dirty="0">
                <a:latin typeface="Times New Roman" panose="02020603050405020304" pitchFamily="18" charset="0"/>
                <a:cs typeface="Times New Roman" panose="02020603050405020304" pitchFamily="18" charset="0"/>
              </a:rPr>
              <a:t> </a:t>
            </a:r>
            <a:r>
              <a:rPr lang="en-IN" spc="-120" dirty="0">
                <a:latin typeface="Times New Roman" panose="02020603050405020304" pitchFamily="18" charset="0"/>
                <a:cs typeface="Times New Roman" panose="02020603050405020304" pitchFamily="18" charset="0"/>
              </a:rPr>
              <a:t>attaches </a:t>
            </a:r>
            <a:r>
              <a:rPr lang="en-IN" spc="-65" dirty="0">
                <a:latin typeface="Times New Roman" panose="02020603050405020304" pitchFamily="18" charset="0"/>
                <a:cs typeface="Times New Roman" panose="02020603050405020304" pitchFamily="18" charset="0"/>
              </a:rPr>
              <a:t>homes </a:t>
            </a:r>
            <a:r>
              <a:rPr lang="en-IN" spc="-45" dirty="0">
                <a:latin typeface="Times New Roman" panose="02020603050405020304" pitchFamily="18" charset="0"/>
                <a:cs typeface="Times New Roman" panose="02020603050405020304" pitchFamily="18" charset="0"/>
              </a:rPr>
              <a:t>to </a:t>
            </a:r>
            <a:r>
              <a:rPr lang="en-IN" spc="-60" dirty="0">
                <a:latin typeface="Times New Roman" panose="02020603050405020304" pitchFamily="18" charset="0"/>
                <a:cs typeface="Times New Roman" panose="02020603050405020304" pitchFamily="18" charset="0"/>
              </a:rPr>
              <a:t>ISP</a:t>
            </a:r>
            <a:r>
              <a:rPr lang="en-IN" spc="60" dirty="0">
                <a:latin typeface="Times New Roman" panose="02020603050405020304" pitchFamily="18" charset="0"/>
                <a:cs typeface="Times New Roman" panose="02020603050405020304" pitchFamily="18" charset="0"/>
              </a:rPr>
              <a:t> </a:t>
            </a:r>
            <a:r>
              <a:rPr lang="en-IN" spc="-55" dirty="0">
                <a:latin typeface="Times New Roman" panose="02020603050405020304" pitchFamily="18" charset="0"/>
                <a:cs typeface="Times New Roman" panose="02020603050405020304" pitchFamily="18" charset="0"/>
              </a:rPr>
              <a:t>router</a:t>
            </a:r>
            <a:endParaRPr lang="en-IN" dirty="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r>
              <a:rPr lang="en-IN" sz="3200" spc="-65" dirty="0">
                <a:latin typeface="Times New Roman" panose="02020603050405020304" pitchFamily="18" charset="0"/>
                <a:cs typeface="Times New Roman" panose="02020603050405020304" pitchFamily="18" charset="0"/>
              </a:rPr>
              <a:t>homes </a:t>
            </a:r>
            <a:r>
              <a:rPr lang="en-IN" sz="3200" i="1" spc="-155" dirty="0">
                <a:solidFill>
                  <a:srgbClr val="CC0000"/>
                </a:solidFill>
                <a:latin typeface="Times New Roman" panose="02020603050405020304" pitchFamily="18" charset="0"/>
                <a:cs typeface="Times New Roman" panose="02020603050405020304" pitchFamily="18" charset="0"/>
              </a:rPr>
              <a:t>share </a:t>
            </a:r>
            <a:r>
              <a:rPr lang="en-IN" sz="3200" i="1" spc="-125" dirty="0">
                <a:solidFill>
                  <a:srgbClr val="CC0000"/>
                </a:solidFill>
                <a:latin typeface="Times New Roman" panose="02020603050405020304" pitchFamily="18" charset="0"/>
                <a:cs typeface="Times New Roman" panose="02020603050405020304" pitchFamily="18" charset="0"/>
              </a:rPr>
              <a:t>access </a:t>
            </a:r>
            <a:r>
              <a:rPr lang="en-IN" sz="3200" i="1" spc="-185" dirty="0">
                <a:solidFill>
                  <a:srgbClr val="CC0000"/>
                </a:solidFill>
                <a:latin typeface="Times New Roman" panose="02020603050405020304" pitchFamily="18" charset="0"/>
                <a:cs typeface="Times New Roman" panose="02020603050405020304" pitchFamily="18" charset="0"/>
              </a:rPr>
              <a:t>network </a:t>
            </a:r>
            <a:r>
              <a:rPr lang="en-IN" sz="3200" spc="-45" dirty="0">
                <a:latin typeface="Times New Roman" panose="02020603050405020304" pitchFamily="18" charset="0"/>
                <a:cs typeface="Times New Roman" panose="02020603050405020304" pitchFamily="18" charset="0"/>
              </a:rPr>
              <a:t>to </a:t>
            </a:r>
            <a:r>
              <a:rPr lang="en-IN" sz="3200" spc="-130" dirty="0">
                <a:latin typeface="Times New Roman" panose="02020603050405020304" pitchFamily="18" charset="0"/>
                <a:cs typeface="Times New Roman" panose="02020603050405020304" pitchFamily="18" charset="0"/>
              </a:rPr>
              <a:t>cable</a:t>
            </a:r>
            <a:r>
              <a:rPr lang="en-IN" sz="3200" spc="-50" dirty="0">
                <a:latin typeface="Times New Roman" panose="02020603050405020304" pitchFamily="18" charset="0"/>
                <a:cs typeface="Times New Roman" panose="02020603050405020304" pitchFamily="18" charset="0"/>
              </a:rPr>
              <a:t> </a:t>
            </a:r>
            <a:r>
              <a:rPr lang="en-IN" sz="3200" spc="-110" dirty="0" smtClean="0">
                <a:latin typeface="Times New Roman" panose="02020603050405020304" pitchFamily="18" charset="0"/>
                <a:cs typeface="Times New Roman" panose="02020603050405020304" pitchFamily="18" charset="0"/>
              </a:rPr>
              <a:t>head end</a:t>
            </a:r>
            <a:endParaRPr lang="en-IN" sz="3200" dirty="0">
              <a:latin typeface="Times New Roman" panose="02020603050405020304" pitchFamily="18" charset="0"/>
              <a:cs typeface="Times New Roman" panose="02020603050405020304" pitchFamily="18" charset="0"/>
            </a:endParaRPr>
          </a:p>
          <a:p>
            <a:pPr marL="756285" lvl="1" indent="-286385">
              <a:spcBef>
                <a:spcPts val="110"/>
              </a:spcBef>
              <a:buClr>
                <a:srgbClr val="000099"/>
              </a:buClr>
              <a:buFont typeface="Wingdings"/>
              <a:buChar char=""/>
              <a:tabLst>
                <a:tab pos="756285" algn="l"/>
                <a:tab pos="756920" algn="l"/>
              </a:tabLst>
            </a:pPr>
            <a:r>
              <a:rPr lang="en-IN" sz="3200" spc="-110" dirty="0">
                <a:latin typeface="Times New Roman" panose="02020603050405020304" pitchFamily="18" charset="0"/>
                <a:cs typeface="Times New Roman" panose="02020603050405020304" pitchFamily="18" charset="0"/>
              </a:rPr>
              <a:t>unlike </a:t>
            </a:r>
            <a:r>
              <a:rPr lang="en-IN" sz="3200" spc="-25" dirty="0">
                <a:latin typeface="Times New Roman" panose="02020603050405020304" pitchFamily="18" charset="0"/>
                <a:cs typeface="Times New Roman" panose="02020603050405020304" pitchFamily="18" charset="0"/>
              </a:rPr>
              <a:t>DSL, </a:t>
            </a:r>
            <a:r>
              <a:rPr lang="en-IN" sz="3200" spc="-25" dirty="0" smtClean="0">
                <a:latin typeface="Times New Roman" panose="02020603050405020304" pitchFamily="18" charset="0"/>
                <a:cs typeface="Times New Roman" panose="02020603050405020304" pitchFamily="18" charset="0"/>
              </a:rPr>
              <a:t>which has dedicated access to central office.</a:t>
            </a:r>
          </a:p>
          <a:p>
            <a:pPr marL="469900" lvl="1">
              <a:spcBef>
                <a:spcPts val="110"/>
              </a:spcBef>
              <a:buClr>
                <a:srgbClr val="000099"/>
              </a:buClr>
              <a:tabLst>
                <a:tab pos="756285" algn="l"/>
                <a:tab pos="756920" algn="l"/>
              </a:tabLst>
            </a:pPr>
            <a:endParaRPr lang="en-IN" sz="3200" spc="-25" dirty="0">
              <a:latin typeface="Times New Roman" panose="02020603050405020304" pitchFamily="18" charset="0"/>
              <a:cs typeface="Times New Roman" panose="02020603050405020304" pitchFamily="18" charset="0"/>
            </a:endParaRPr>
          </a:p>
          <a:p>
            <a:pPr marL="469900" lvl="1">
              <a:lnSpc>
                <a:spcPct val="100000"/>
              </a:lnSpc>
              <a:spcBef>
                <a:spcPts val="110"/>
              </a:spcBef>
              <a:buClr>
                <a:srgbClr val="000099"/>
              </a:buClr>
              <a:tabLst>
                <a:tab pos="756285" algn="l"/>
                <a:tab pos="756920" algn="l"/>
              </a:tabLst>
            </a:pPr>
            <a:endParaRPr lang="en-IN" sz="3200" spc="-25"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endParaRPr lang="en-IN" sz="3200" spc="-25" dirty="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endParaRPr lang="en-IN" sz="3200" spc="-25"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r>
              <a:rPr lang="en-IN" sz="3200" spc="-90" dirty="0" smtClean="0">
                <a:latin typeface="Times New Roman" panose="02020603050405020304" pitchFamily="18" charset="0"/>
                <a:cs typeface="Times New Roman" panose="02020603050405020304" pitchFamily="18" charset="0"/>
              </a:rPr>
              <a:t>which </a:t>
            </a:r>
            <a:r>
              <a:rPr lang="en-IN" sz="3200" spc="-100" dirty="0">
                <a:latin typeface="Times New Roman" panose="02020603050405020304" pitchFamily="18" charset="0"/>
                <a:cs typeface="Times New Roman" panose="02020603050405020304" pitchFamily="18" charset="0"/>
              </a:rPr>
              <a:t>has </a:t>
            </a:r>
            <a:r>
              <a:rPr lang="en-IN" sz="3200" spc="-400" dirty="0" err="1">
                <a:latin typeface="Times New Roman" panose="02020603050405020304" pitchFamily="18" charset="0"/>
                <a:cs typeface="Times New Roman" panose="02020603050405020304" pitchFamily="18" charset="0"/>
              </a:rPr>
              <a:t>de</a:t>
            </a:r>
            <a:r>
              <a:rPr lang="en-IN" sz="3200" spc="-600" baseline="-9259" dirty="0" err="1">
                <a:solidFill>
                  <a:srgbClr val="888888"/>
                </a:solidFill>
                <a:latin typeface="Times New Roman" panose="02020603050405020304" pitchFamily="18" charset="0"/>
                <a:cs typeface="Times New Roman" panose="02020603050405020304" pitchFamily="18" charset="0"/>
              </a:rPr>
              <a:t>Co</a:t>
            </a:r>
            <a:r>
              <a:rPr lang="en-IN" sz="3200" spc="-400" dirty="0" err="1">
                <a:latin typeface="Times New Roman" panose="02020603050405020304" pitchFamily="18" charset="0"/>
                <a:cs typeface="Times New Roman" panose="02020603050405020304" pitchFamily="18" charset="0"/>
              </a:rPr>
              <a:t>d</a:t>
            </a:r>
            <a:r>
              <a:rPr lang="en-IN" sz="3200" spc="-600" baseline="-9259" dirty="0" err="1">
                <a:solidFill>
                  <a:srgbClr val="888888"/>
                </a:solidFill>
                <a:latin typeface="Times New Roman" panose="02020603050405020304" pitchFamily="18" charset="0"/>
                <a:cs typeface="Times New Roman" panose="02020603050405020304" pitchFamily="18" charset="0"/>
              </a:rPr>
              <a:t>m</a:t>
            </a:r>
            <a:r>
              <a:rPr lang="en-IN" sz="3200" spc="-400" dirty="0" err="1">
                <a:latin typeface="Times New Roman" panose="02020603050405020304" pitchFamily="18" charset="0"/>
                <a:cs typeface="Times New Roman" panose="02020603050405020304" pitchFamily="18" charset="0"/>
              </a:rPr>
              <a:t>ic</a:t>
            </a:r>
            <a:r>
              <a:rPr lang="en-IN" sz="3200" spc="-600" baseline="-9259" dirty="0" err="1">
                <a:solidFill>
                  <a:srgbClr val="888888"/>
                </a:solidFill>
                <a:latin typeface="Times New Roman" panose="02020603050405020304" pitchFamily="18" charset="0"/>
                <a:cs typeface="Times New Roman" panose="02020603050405020304" pitchFamily="18" charset="0"/>
              </a:rPr>
              <a:t>p</a:t>
            </a:r>
            <a:r>
              <a:rPr lang="en-IN" sz="3200" spc="-400" dirty="0" err="1">
                <a:latin typeface="Times New Roman" panose="02020603050405020304" pitchFamily="18" charset="0"/>
                <a:cs typeface="Times New Roman" panose="02020603050405020304" pitchFamily="18" charset="0"/>
              </a:rPr>
              <a:t>a</a:t>
            </a:r>
            <a:r>
              <a:rPr lang="en-IN" sz="3200" spc="-600" baseline="-9259" dirty="0" err="1">
                <a:solidFill>
                  <a:srgbClr val="888888"/>
                </a:solidFill>
                <a:latin typeface="Times New Roman" panose="02020603050405020304" pitchFamily="18" charset="0"/>
                <a:cs typeface="Times New Roman" panose="02020603050405020304" pitchFamily="18" charset="0"/>
              </a:rPr>
              <a:t>ut</a:t>
            </a:r>
            <a:r>
              <a:rPr lang="en-IN" sz="3200" spc="-400" dirty="0" err="1">
                <a:latin typeface="Times New Roman" panose="02020603050405020304" pitchFamily="18" charset="0"/>
                <a:cs typeface="Times New Roman" panose="02020603050405020304" pitchFamily="18" charset="0"/>
              </a:rPr>
              <a:t>t</a:t>
            </a:r>
            <a:r>
              <a:rPr lang="en-IN" sz="3200" spc="-600" baseline="-9259" dirty="0" err="1">
                <a:solidFill>
                  <a:srgbClr val="888888"/>
                </a:solidFill>
                <a:latin typeface="Times New Roman" panose="02020603050405020304" pitchFamily="18" charset="0"/>
                <a:cs typeface="Times New Roman" panose="02020603050405020304" pitchFamily="18" charset="0"/>
              </a:rPr>
              <a:t>e</a:t>
            </a:r>
            <a:r>
              <a:rPr lang="en-IN" sz="3200" spc="-400" dirty="0" err="1">
                <a:latin typeface="Times New Roman" panose="02020603050405020304" pitchFamily="18" charset="0"/>
                <a:cs typeface="Times New Roman" panose="02020603050405020304" pitchFamily="18" charset="0"/>
              </a:rPr>
              <a:t>e</a:t>
            </a:r>
            <a:r>
              <a:rPr lang="en-IN" sz="3200" spc="-600" baseline="-9259" dirty="0" err="1">
                <a:solidFill>
                  <a:srgbClr val="888888"/>
                </a:solidFill>
                <a:latin typeface="Times New Roman" panose="02020603050405020304" pitchFamily="18" charset="0"/>
                <a:cs typeface="Times New Roman" panose="02020603050405020304" pitchFamily="18" charset="0"/>
              </a:rPr>
              <a:t>r</a:t>
            </a:r>
            <a:r>
              <a:rPr lang="en-IN" sz="3200" spc="-300" baseline="-9259" dirty="0">
                <a:solidFill>
                  <a:srgbClr val="888888"/>
                </a:solidFill>
                <a:latin typeface="Times New Roman" panose="02020603050405020304" pitchFamily="18" charset="0"/>
                <a:cs typeface="Times New Roman" panose="02020603050405020304" pitchFamily="18" charset="0"/>
              </a:rPr>
              <a:t> </a:t>
            </a:r>
            <a:r>
              <a:rPr lang="en-IN" sz="3200" spc="-350" dirty="0" err="1">
                <a:latin typeface="Times New Roman" panose="02020603050405020304" pitchFamily="18" charset="0"/>
                <a:cs typeface="Times New Roman" panose="02020603050405020304" pitchFamily="18" charset="0"/>
              </a:rPr>
              <a:t>d</a:t>
            </a:r>
            <a:r>
              <a:rPr lang="en-IN" sz="3200" spc="-525" baseline="-9259" dirty="0" err="1">
                <a:solidFill>
                  <a:srgbClr val="888888"/>
                </a:solidFill>
                <a:latin typeface="Times New Roman" panose="02020603050405020304" pitchFamily="18" charset="0"/>
                <a:cs typeface="Times New Roman" panose="02020603050405020304" pitchFamily="18" charset="0"/>
              </a:rPr>
              <a:t>Ne</a:t>
            </a:r>
            <a:r>
              <a:rPr lang="en-IN" sz="3200" spc="-350" dirty="0" err="1">
                <a:latin typeface="Times New Roman" panose="02020603050405020304" pitchFamily="18" charset="0"/>
                <a:cs typeface="Times New Roman" panose="02020603050405020304" pitchFamily="18" charset="0"/>
              </a:rPr>
              <a:t>a</a:t>
            </a:r>
            <a:r>
              <a:rPr lang="en-IN" sz="3200" spc="-525" baseline="-9259" dirty="0" err="1">
                <a:solidFill>
                  <a:srgbClr val="888888"/>
                </a:solidFill>
                <a:latin typeface="Times New Roman" panose="02020603050405020304" pitchFamily="18" charset="0"/>
                <a:cs typeface="Times New Roman" panose="02020603050405020304" pitchFamily="18" charset="0"/>
              </a:rPr>
              <a:t>tw</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o</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r</a:t>
            </a:r>
            <a:r>
              <a:rPr lang="en-IN" sz="3200" spc="-350" dirty="0" err="1">
                <a:latin typeface="Times New Roman" panose="02020603050405020304" pitchFamily="18" charset="0"/>
                <a:cs typeface="Times New Roman" panose="02020603050405020304" pitchFamily="18" charset="0"/>
              </a:rPr>
              <a:t>e</a:t>
            </a:r>
            <a:r>
              <a:rPr lang="en-IN" sz="3200" spc="-525" baseline="-9259" dirty="0" err="1">
                <a:solidFill>
                  <a:srgbClr val="888888"/>
                </a:solidFill>
                <a:latin typeface="Times New Roman" panose="02020603050405020304" pitchFamily="18" charset="0"/>
                <a:cs typeface="Times New Roman" panose="02020603050405020304" pitchFamily="18" charset="0"/>
              </a:rPr>
              <a:t>ks</a:t>
            </a:r>
            <a:r>
              <a:rPr lang="en-IN" sz="3200" spc="-350" dirty="0" err="1">
                <a:latin typeface="Times New Roman" panose="02020603050405020304" pitchFamily="18" charset="0"/>
                <a:cs typeface="Times New Roman" panose="02020603050405020304" pitchFamily="18" charset="0"/>
              </a:rPr>
              <a:t>s</a:t>
            </a:r>
            <a:r>
              <a:rPr lang="en-IN" sz="3200" spc="-525" baseline="-9259" dirty="0" err="1">
                <a:solidFill>
                  <a:srgbClr val="888888"/>
                </a:solidFill>
                <a:latin typeface="Times New Roman" panose="02020603050405020304" pitchFamily="18" charset="0"/>
                <a:cs typeface="Times New Roman" panose="02020603050405020304" pitchFamily="18" charset="0"/>
              </a:rPr>
              <a:t>a</a:t>
            </a:r>
            <a:r>
              <a:rPr lang="en-IN" sz="3200" spc="-350" dirty="0" err="1">
                <a:latin typeface="Times New Roman" panose="02020603050405020304" pitchFamily="18" charset="0"/>
                <a:cs typeface="Times New Roman" panose="02020603050405020304" pitchFamily="18" charset="0"/>
              </a:rPr>
              <a:t>s</a:t>
            </a:r>
            <a:r>
              <a:rPr lang="en-IN" sz="3200" spc="-525" baseline="-9259" dirty="0" err="1">
                <a:solidFill>
                  <a:srgbClr val="888888"/>
                </a:solidFill>
                <a:latin typeface="Times New Roman" panose="02020603050405020304" pitchFamily="18" charset="0"/>
                <a:cs typeface="Times New Roman" panose="02020603050405020304" pitchFamily="18" charset="0"/>
              </a:rPr>
              <a:t>nd</a:t>
            </a:r>
            <a:r>
              <a:rPr lang="en-IN" sz="3200" spc="-350" dirty="0" err="1">
                <a:latin typeface="Times New Roman" panose="02020603050405020304" pitchFamily="18" charset="0"/>
                <a:cs typeface="Times New Roman" panose="02020603050405020304" pitchFamily="18" charset="0"/>
              </a:rPr>
              <a:t>to</a:t>
            </a:r>
            <a:r>
              <a:rPr lang="en-IN" sz="3200" spc="-525" baseline="-9259" dirty="0" err="1">
                <a:solidFill>
                  <a:srgbClr val="888888"/>
                </a:solidFill>
                <a:latin typeface="Times New Roman" panose="02020603050405020304" pitchFamily="18" charset="0"/>
                <a:cs typeface="Times New Roman" panose="02020603050405020304" pitchFamily="18" charset="0"/>
              </a:rPr>
              <a:t>the</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I</a:t>
            </a:r>
            <a:r>
              <a:rPr lang="en-IN" sz="3200" spc="-350" dirty="0" err="1">
                <a:latin typeface="Times New Roman" panose="02020603050405020304" pitchFamily="18" charset="0"/>
                <a:cs typeface="Times New Roman" panose="02020603050405020304" pitchFamily="18" charset="0"/>
              </a:rPr>
              <a:t>e</a:t>
            </a:r>
            <a:r>
              <a:rPr lang="en-IN" sz="3200" spc="-525" baseline="-9259" dirty="0" err="1">
                <a:solidFill>
                  <a:srgbClr val="888888"/>
                </a:solidFill>
                <a:latin typeface="Times New Roman" panose="02020603050405020304" pitchFamily="18" charset="0"/>
                <a:cs typeface="Times New Roman" panose="02020603050405020304" pitchFamily="18" charset="0"/>
              </a:rPr>
              <a:t>nt</a:t>
            </a:r>
            <a:r>
              <a:rPr lang="en-IN" sz="3200" spc="-350" dirty="0" err="1">
                <a:latin typeface="Times New Roman" panose="02020603050405020304" pitchFamily="18" charset="0"/>
                <a:cs typeface="Times New Roman" panose="02020603050405020304" pitchFamily="18" charset="0"/>
              </a:rPr>
              <a:t>n</a:t>
            </a:r>
            <a:r>
              <a:rPr lang="en-IN" sz="3200" spc="-525" baseline="-9259" dirty="0" err="1">
                <a:solidFill>
                  <a:srgbClr val="888888"/>
                </a:solidFill>
                <a:latin typeface="Times New Roman" panose="02020603050405020304" pitchFamily="18" charset="0"/>
                <a:cs typeface="Times New Roman" panose="02020603050405020304" pitchFamily="18" charset="0"/>
              </a:rPr>
              <a:t>er</a:t>
            </a:r>
            <a:r>
              <a:rPr lang="en-IN" sz="3200" spc="-350" dirty="0" err="1">
                <a:latin typeface="Times New Roman" panose="02020603050405020304" pitchFamily="18" charset="0"/>
                <a:cs typeface="Times New Roman" panose="02020603050405020304" pitchFamily="18" charset="0"/>
              </a:rPr>
              <a:t>t</a:t>
            </a:r>
            <a:r>
              <a:rPr lang="en-IN" sz="3200" spc="-525" baseline="-9259" dirty="0" err="1">
                <a:solidFill>
                  <a:srgbClr val="888888"/>
                </a:solidFill>
                <a:latin typeface="Times New Roman" panose="02020603050405020304" pitchFamily="18" charset="0"/>
                <a:cs typeface="Times New Roman" panose="02020603050405020304" pitchFamily="18" charset="0"/>
              </a:rPr>
              <a:t>n</a:t>
            </a:r>
            <a:r>
              <a:rPr lang="en-IN" sz="3200" spc="-350" dirty="0" err="1">
                <a:latin typeface="Times New Roman" panose="02020603050405020304" pitchFamily="18" charset="0"/>
                <a:cs typeface="Times New Roman" panose="02020603050405020304" pitchFamily="18" charset="0"/>
              </a:rPr>
              <a:t>r</a:t>
            </a:r>
            <a:r>
              <a:rPr lang="en-IN" sz="3200" spc="-525" baseline="-9259" dirty="0" err="1">
                <a:solidFill>
                  <a:srgbClr val="888888"/>
                </a:solidFill>
                <a:latin typeface="Times New Roman" panose="02020603050405020304" pitchFamily="18" charset="0"/>
                <a:cs typeface="Times New Roman" panose="02020603050405020304" pitchFamily="18" charset="0"/>
              </a:rPr>
              <a:t>e</a:t>
            </a:r>
            <a:r>
              <a:rPr lang="en-IN" sz="3200" spc="-350" dirty="0" err="1">
                <a:latin typeface="Times New Roman" panose="02020603050405020304" pitchFamily="18" charset="0"/>
                <a:cs typeface="Times New Roman" panose="02020603050405020304" pitchFamily="18" charset="0"/>
              </a:rPr>
              <a:t>a</a:t>
            </a:r>
            <a:r>
              <a:rPr lang="en-IN" sz="3200" spc="-525" baseline="-9259" dirty="0" err="1">
                <a:solidFill>
                  <a:srgbClr val="888888"/>
                </a:solidFill>
                <a:latin typeface="Times New Roman" panose="02020603050405020304" pitchFamily="18" charset="0"/>
                <a:cs typeface="Times New Roman" panose="02020603050405020304" pitchFamily="18" charset="0"/>
              </a:rPr>
              <a:t>t</a:t>
            </a:r>
            <a:r>
              <a:rPr lang="en-IN" sz="3200" spc="-232" baseline="-9259" dirty="0">
                <a:solidFill>
                  <a:srgbClr val="888888"/>
                </a:solidFill>
                <a:latin typeface="Times New Roman" panose="02020603050405020304" pitchFamily="18" charset="0"/>
                <a:cs typeface="Times New Roman" panose="02020603050405020304" pitchFamily="18" charset="0"/>
              </a:rPr>
              <a:t> </a:t>
            </a:r>
            <a:r>
              <a:rPr lang="en-IN" sz="3200" spc="-140" dirty="0">
                <a:latin typeface="Times New Roman" panose="02020603050405020304" pitchFamily="18" charset="0"/>
                <a:cs typeface="Times New Roman" panose="02020603050405020304" pitchFamily="18" charset="0"/>
              </a:rPr>
              <a:t>l</a:t>
            </a:r>
            <a:r>
              <a:rPr lang="en-IN" sz="3200" spc="-75" dirty="0">
                <a:latin typeface="Times New Roman" panose="02020603050405020304" pitchFamily="18" charset="0"/>
                <a:cs typeface="Times New Roman" panose="02020603050405020304" pitchFamily="18" charset="0"/>
              </a:rPr>
              <a:t> </a:t>
            </a:r>
            <a:r>
              <a:rPr lang="en-IN" sz="3200" spc="-130" dirty="0">
                <a:latin typeface="Times New Roman" panose="02020603050405020304" pitchFamily="18" charset="0"/>
                <a:cs typeface="Times New Roman" panose="02020603050405020304" pitchFamily="18" charset="0"/>
              </a:rPr>
              <a:t>office</a:t>
            </a: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822868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 y="461899"/>
            <a:ext cx="8621012" cy="690574"/>
          </a:xfrm>
          <a:prstGeom prst="rect">
            <a:avLst/>
          </a:prstGeom>
        </p:spPr>
        <p:txBody>
          <a:bodyPr vert="horz" wrap="square" lIns="0" tIns="13335" rIns="0" bIns="0" rtlCol="0">
            <a:spAutoFit/>
          </a:bodyPr>
          <a:lstStyle/>
          <a:p>
            <a:pPr marL="12700">
              <a:lnSpc>
                <a:spcPct val="100000"/>
              </a:lnSpc>
              <a:spcBef>
                <a:spcPts val="105"/>
              </a:spcBef>
            </a:pPr>
            <a:r>
              <a:rPr lang="en-IN" b="1" spc="-535" dirty="0" smtClean="0">
                <a:latin typeface="Times New Roman" panose="02020603050405020304" pitchFamily="18" charset="0"/>
                <a:cs typeface="Times New Roman" panose="02020603050405020304" pitchFamily="18" charset="0"/>
              </a:rPr>
              <a:t>           </a:t>
            </a:r>
            <a:r>
              <a:rPr b="1" spc="-535" dirty="0" smtClean="0">
                <a:latin typeface="Times New Roman" panose="02020603050405020304" pitchFamily="18" charset="0"/>
                <a:cs typeface="Times New Roman" panose="02020603050405020304" pitchFamily="18" charset="0"/>
              </a:rPr>
              <a:t>FTTH</a:t>
            </a:r>
            <a:r>
              <a:rPr b="1" spc="-290" dirty="0" smtClean="0">
                <a:latin typeface="Times New Roman" panose="02020603050405020304" pitchFamily="18" charset="0"/>
                <a:cs typeface="Times New Roman" panose="02020603050405020304" pitchFamily="18" charset="0"/>
              </a:rPr>
              <a:t> </a:t>
            </a:r>
            <a:r>
              <a:rPr b="1" spc="-240" dirty="0">
                <a:latin typeface="Times New Roman" panose="02020603050405020304" pitchFamily="18" charset="0"/>
                <a:cs typeface="Times New Roman" panose="02020603050405020304" pitchFamily="18" charset="0"/>
              </a:rPr>
              <a:t>(Fiber-To-The-Home)</a:t>
            </a:r>
          </a:p>
        </p:txBody>
      </p:sp>
      <p:sp>
        <p:nvSpPr>
          <p:cNvPr id="4" name="object 4"/>
          <p:cNvSpPr/>
          <p:nvPr/>
        </p:nvSpPr>
        <p:spPr>
          <a:xfrm>
            <a:off x="304800" y="1600200"/>
            <a:ext cx="8610600" cy="33014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299" y="1"/>
            <a:ext cx="8496301" cy="990600"/>
          </a:xfrm>
        </p:spPr>
        <p:txBody>
          <a:bodyPr/>
          <a:lstStyle/>
          <a:p>
            <a:r>
              <a:rPr lang="en-IN" b="1" spc="-535" dirty="0">
                <a:latin typeface="Times New Roman" panose="02020603050405020304" pitchFamily="18" charset="0"/>
                <a:cs typeface="Times New Roman" panose="02020603050405020304" pitchFamily="18" charset="0"/>
              </a:rPr>
              <a:t>FTTH</a:t>
            </a:r>
            <a:r>
              <a:rPr lang="en-IN" b="1" spc="-290" dirty="0">
                <a:latin typeface="Times New Roman" panose="02020603050405020304" pitchFamily="18" charset="0"/>
                <a:cs typeface="Times New Roman" panose="02020603050405020304" pitchFamily="18" charset="0"/>
              </a:rPr>
              <a:t> </a:t>
            </a:r>
            <a:r>
              <a:rPr lang="en-IN" b="1" spc="-240" dirty="0">
                <a:latin typeface="Times New Roman" panose="02020603050405020304" pitchFamily="18" charset="0"/>
                <a:cs typeface="Times New Roman" panose="02020603050405020304" pitchFamily="18" charset="0"/>
              </a:rPr>
              <a:t>(</a:t>
            </a:r>
            <a:r>
              <a:rPr lang="en-IN" b="1" spc="-240" dirty="0" err="1">
                <a:latin typeface="Times New Roman" panose="02020603050405020304" pitchFamily="18" charset="0"/>
                <a:cs typeface="Times New Roman" panose="02020603050405020304" pitchFamily="18" charset="0"/>
              </a:rPr>
              <a:t>Fiber</a:t>
            </a:r>
            <a:r>
              <a:rPr lang="en-IN" b="1" spc="-240" dirty="0">
                <a:latin typeface="Times New Roman" panose="02020603050405020304" pitchFamily="18" charset="0"/>
                <a:cs typeface="Times New Roman" panose="02020603050405020304" pitchFamily="18" charset="0"/>
              </a:rPr>
              <a:t>-To-The-Home)</a:t>
            </a:r>
            <a:endParaRPr lang="en-IN" dirty="0"/>
          </a:p>
        </p:txBody>
      </p:sp>
      <p:sp>
        <p:nvSpPr>
          <p:cNvPr id="5" name="Text Placeholder 4"/>
          <p:cNvSpPr>
            <a:spLocks noGrp="1"/>
          </p:cNvSpPr>
          <p:nvPr>
            <p:ph type="body" idx="1"/>
          </p:nvPr>
        </p:nvSpPr>
        <p:spPr>
          <a:xfrm>
            <a:off x="114299" y="762001"/>
            <a:ext cx="8953502" cy="5801588"/>
          </a:xfrm>
        </p:spPr>
        <p:txBody>
          <a:bodyPr/>
          <a:lstStyle/>
          <a:p>
            <a:pPr marL="355600" marR="5080" indent="-342900">
              <a:lnSpc>
                <a:spcPct val="100000"/>
              </a:lnSpc>
              <a:spcBef>
                <a:spcPts val="484"/>
              </a:spcBef>
              <a:buChar char="•"/>
              <a:tabLst>
                <a:tab pos="355600" algn="l"/>
                <a:tab pos="356235" algn="l"/>
              </a:tabLst>
            </a:pPr>
            <a:r>
              <a:rPr lang="en-US" spc="-90" dirty="0" smtClean="0">
                <a:solidFill>
                  <a:schemeClr val="tx1"/>
                </a:solidFill>
                <a:latin typeface="Times New Roman" panose="02020603050405020304" pitchFamily="18" charset="0"/>
                <a:cs typeface="Times New Roman" panose="02020603050405020304" pitchFamily="18" charset="0"/>
              </a:rPr>
              <a:t>One Fiber leaving the </a:t>
            </a:r>
            <a:r>
              <a:rPr lang="en-US" spc="-310" dirty="0" smtClean="0">
                <a:solidFill>
                  <a:schemeClr val="tx1"/>
                </a:solidFill>
                <a:latin typeface="Times New Roman" panose="02020603050405020304" pitchFamily="18" charset="0"/>
                <a:cs typeface="Times New Roman" panose="02020603050405020304" pitchFamily="18" charset="0"/>
              </a:rPr>
              <a:t>CO  </a:t>
            </a:r>
            <a:r>
              <a:rPr lang="en-US" spc="-310" dirty="0">
                <a:solidFill>
                  <a:schemeClr val="tx1"/>
                </a:solidFill>
                <a:latin typeface="Times New Roman" panose="02020603050405020304" pitchFamily="18" charset="0"/>
                <a:cs typeface="Times New Roman" panose="02020603050405020304" pitchFamily="18" charset="0"/>
              </a:rPr>
              <a:t>(</a:t>
            </a:r>
            <a:r>
              <a:rPr lang="en-US" spc="-310" dirty="0" smtClean="0">
                <a:solidFill>
                  <a:schemeClr val="tx1"/>
                </a:solidFill>
                <a:latin typeface="Times New Roman" panose="02020603050405020304" pitchFamily="18" charset="0"/>
                <a:cs typeface="Times New Roman" panose="02020603050405020304" pitchFamily="18" charset="0"/>
              </a:rPr>
              <a:t>Cen t r a l    Office )  for each home.(Direct fiber) provide high band width.</a:t>
            </a:r>
            <a:endParaRPr lang="en-US" spc="-110" dirty="0" smtClean="0">
              <a:solidFill>
                <a:schemeClr val="tx1"/>
              </a:solidFill>
              <a:latin typeface="Times New Roman" panose="02020603050405020304" pitchFamily="18" charset="0"/>
              <a:cs typeface="Times New Roman" panose="02020603050405020304" pitchFamily="18" charset="0"/>
            </a:endParaRPr>
          </a:p>
          <a:p>
            <a:pPr marL="355600" marR="5080" indent="-342900">
              <a:lnSpc>
                <a:spcPct val="100000"/>
              </a:lnSpc>
              <a:spcBef>
                <a:spcPts val="484"/>
              </a:spcBef>
              <a:buChar char="•"/>
              <a:tabLst>
                <a:tab pos="355600" algn="l"/>
                <a:tab pos="356235" algn="l"/>
              </a:tabLst>
            </a:pPr>
            <a:r>
              <a:rPr lang="en-US" b="1" spc="-15" dirty="0" smtClean="0">
                <a:solidFill>
                  <a:schemeClr val="tx1"/>
                </a:solidFill>
                <a:latin typeface="Times New Roman" panose="02020603050405020304" pitchFamily="18" charset="0"/>
                <a:cs typeface="Times New Roman" panose="02020603050405020304" pitchFamily="18" charset="0"/>
              </a:rPr>
              <a:t>Two </a:t>
            </a:r>
            <a:r>
              <a:rPr lang="en-US" b="1" spc="-45" dirty="0">
                <a:solidFill>
                  <a:schemeClr val="tx1"/>
                </a:solidFill>
                <a:latin typeface="Times New Roman" panose="02020603050405020304" pitchFamily="18" charset="0"/>
                <a:cs typeface="Times New Roman" panose="02020603050405020304" pitchFamily="18" charset="0"/>
              </a:rPr>
              <a:t>optical </a:t>
            </a:r>
            <a:r>
              <a:rPr lang="en-US" b="1" spc="-25" dirty="0">
                <a:solidFill>
                  <a:schemeClr val="tx1"/>
                </a:solidFill>
                <a:latin typeface="Times New Roman" panose="02020603050405020304" pitchFamily="18" charset="0"/>
                <a:cs typeface="Times New Roman" panose="02020603050405020304" pitchFamily="18" charset="0"/>
              </a:rPr>
              <a:t>distribution  </a:t>
            </a:r>
            <a:r>
              <a:rPr lang="en-US" b="1" spc="-65" dirty="0">
                <a:solidFill>
                  <a:schemeClr val="tx1"/>
                </a:solidFill>
                <a:latin typeface="Times New Roman" panose="02020603050405020304" pitchFamily="18" charset="0"/>
                <a:cs typeface="Times New Roman" panose="02020603050405020304" pitchFamily="18" charset="0"/>
              </a:rPr>
              <a:t>networks </a:t>
            </a:r>
            <a:r>
              <a:rPr lang="en-US" spc="-90" dirty="0">
                <a:solidFill>
                  <a:schemeClr val="tx1"/>
                </a:solidFill>
                <a:latin typeface="Times New Roman" panose="02020603050405020304" pitchFamily="18" charset="0"/>
                <a:cs typeface="Times New Roman" panose="02020603050405020304" pitchFamily="18" charset="0"/>
              </a:rPr>
              <a:t>are </a:t>
            </a:r>
            <a:r>
              <a:rPr lang="en-US" spc="-35" dirty="0">
                <a:solidFill>
                  <a:schemeClr val="tx1"/>
                </a:solidFill>
                <a:latin typeface="Times New Roman" panose="02020603050405020304" pitchFamily="18" charset="0"/>
                <a:cs typeface="Times New Roman" panose="02020603050405020304" pitchFamily="18" charset="0"/>
              </a:rPr>
              <a:t>there </a:t>
            </a:r>
            <a:r>
              <a:rPr lang="en-US" spc="-114" dirty="0">
                <a:solidFill>
                  <a:schemeClr val="tx1"/>
                </a:solidFill>
                <a:latin typeface="Times New Roman" panose="02020603050405020304" pitchFamily="18" charset="0"/>
                <a:cs typeface="Times New Roman" panose="02020603050405020304" pitchFamily="18" charset="0"/>
              </a:rPr>
              <a:t>– </a:t>
            </a:r>
            <a:r>
              <a:rPr lang="en-US" spc="-195" dirty="0">
                <a:solidFill>
                  <a:schemeClr val="tx1"/>
                </a:solidFill>
                <a:latin typeface="Times New Roman" panose="02020603050405020304" pitchFamily="18" charset="0"/>
                <a:cs typeface="Times New Roman" panose="02020603050405020304" pitchFamily="18" charset="0"/>
              </a:rPr>
              <a:t>AON </a:t>
            </a:r>
            <a:r>
              <a:rPr lang="en-US" spc="-95" dirty="0">
                <a:solidFill>
                  <a:schemeClr val="tx1"/>
                </a:solidFill>
                <a:latin typeface="Times New Roman" panose="02020603050405020304" pitchFamily="18" charset="0"/>
                <a:cs typeface="Times New Roman" panose="02020603050405020304" pitchFamily="18" charset="0"/>
              </a:rPr>
              <a:t>and</a:t>
            </a:r>
            <a:r>
              <a:rPr lang="en-US" spc="-125" dirty="0">
                <a:solidFill>
                  <a:schemeClr val="tx1"/>
                </a:solidFill>
                <a:latin typeface="Times New Roman" panose="02020603050405020304" pitchFamily="18" charset="0"/>
                <a:cs typeface="Times New Roman" panose="02020603050405020304" pitchFamily="18" charset="0"/>
              </a:rPr>
              <a:t> </a:t>
            </a:r>
            <a:r>
              <a:rPr lang="en-US" spc="-185" dirty="0" smtClean="0">
                <a:solidFill>
                  <a:schemeClr val="tx1"/>
                </a:solidFill>
                <a:latin typeface="Times New Roman" panose="02020603050405020304" pitchFamily="18" charset="0"/>
                <a:cs typeface="Times New Roman" panose="02020603050405020304" pitchFamily="18" charset="0"/>
              </a:rPr>
              <a:t>PON.</a:t>
            </a:r>
            <a:endParaRPr lang="en-US"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480"/>
              </a:spcBef>
              <a:buChar char="•"/>
              <a:tabLst>
                <a:tab pos="355600" algn="l"/>
                <a:tab pos="356235" algn="l"/>
              </a:tabLst>
            </a:pPr>
            <a:r>
              <a:rPr lang="en-US" spc="-195" dirty="0">
                <a:solidFill>
                  <a:schemeClr val="tx1"/>
                </a:solidFill>
                <a:latin typeface="Times New Roman" panose="02020603050405020304" pitchFamily="18" charset="0"/>
                <a:cs typeface="Times New Roman" panose="02020603050405020304" pitchFamily="18" charset="0"/>
              </a:rPr>
              <a:t>AON </a:t>
            </a:r>
            <a:r>
              <a:rPr lang="en-US" spc="-75" dirty="0">
                <a:solidFill>
                  <a:schemeClr val="tx1"/>
                </a:solidFill>
                <a:latin typeface="Times New Roman" panose="02020603050405020304" pitchFamily="18" charset="0"/>
                <a:cs typeface="Times New Roman" panose="02020603050405020304" pitchFamily="18" charset="0"/>
              </a:rPr>
              <a:t>(Active </a:t>
            </a:r>
            <a:r>
              <a:rPr lang="en-US" spc="-70" dirty="0">
                <a:solidFill>
                  <a:schemeClr val="tx1"/>
                </a:solidFill>
                <a:latin typeface="Times New Roman" panose="02020603050405020304" pitchFamily="18" charset="0"/>
                <a:cs typeface="Times New Roman" panose="02020603050405020304" pitchFamily="18" charset="0"/>
              </a:rPr>
              <a:t>Optical </a:t>
            </a:r>
            <a:r>
              <a:rPr lang="en-US" spc="-55" dirty="0">
                <a:solidFill>
                  <a:schemeClr val="tx1"/>
                </a:solidFill>
                <a:latin typeface="Times New Roman" panose="02020603050405020304" pitchFamily="18" charset="0"/>
                <a:cs typeface="Times New Roman" panose="02020603050405020304" pitchFamily="18" charset="0"/>
              </a:rPr>
              <a:t>Network)– </a:t>
            </a:r>
            <a:r>
              <a:rPr lang="en-US" spc="-145" dirty="0">
                <a:solidFill>
                  <a:schemeClr val="tx1"/>
                </a:solidFill>
                <a:latin typeface="Times New Roman" panose="02020603050405020304" pitchFamily="18" charset="0"/>
                <a:cs typeface="Times New Roman" panose="02020603050405020304" pitchFamily="18" charset="0"/>
              </a:rPr>
              <a:t>same </a:t>
            </a:r>
            <a:r>
              <a:rPr lang="en-US" spc="-185" dirty="0">
                <a:solidFill>
                  <a:schemeClr val="tx1"/>
                </a:solidFill>
                <a:latin typeface="Times New Roman" panose="02020603050405020304" pitchFamily="18" charset="0"/>
                <a:cs typeface="Times New Roman" panose="02020603050405020304" pitchFamily="18" charset="0"/>
              </a:rPr>
              <a:t>as </a:t>
            </a:r>
            <a:r>
              <a:rPr lang="en-US" spc="-70" dirty="0">
                <a:solidFill>
                  <a:schemeClr val="tx1"/>
                </a:solidFill>
                <a:latin typeface="Times New Roman" panose="02020603050405020304" pitchFamily="18" charset="0"/>
                <a:cs typeface="Times New Roman" panose="02020603050405020304" pitchFamily="18" charset="0"/>
              </a:rPr>
              <a:t>switched</a:t>
            </a:r>
            <a:r>
              <a:rPr lang="en-US" spc="10" dirty="0">
                <a:solidFill>
                  <a:schemeClr val="tx1"/>
                </a:solidFill>
                <a:latin typeface="Times New Roman" panose="02020603050405020304" pitchFamily="18" charset="0"/>
                <a:cs typeface="Times New Roman" panose="02020603050405020304" pitchFamily="18" charset="0"/>
              </a:rPr>
              <a:t> </a:t>
            </a:r>
            <a:r>
              <a:rPr lang="en-US" spc="-60" dirty="0" smtClean="0">
                <a:solidFill>
                  <a:schemeClr val="tx1"/>
                </a:solidFill>
                <a:latin typeface="Times New Roman" panose="02020603050405020304" pitchFamily="18" charset="0"/>
                <a:cs typeface="Times New Roman" panose="02020603050405020304" pitchFamily="18" charset="0"/>
              </a:rPr>
              <a:t>Ethernet.</a:t>
            </a:r>
            <a:endParaRPr lang="en-US"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480"/>
              </a:spcBef>
              <a:buChar char="•"/>
              <a:tabLst>
                <a:tab pos="355600" algn="l"/>
                <a:tab pos="356235" algn="l"/>
              </a:tabLst>
            </a:pPr>
            <a:r>
              <a:rPr lang="en-US" b="1" spc="-229" dirty="0">
                <a:solidFill>
                  <a:srgbClr val="0070C0"/>
                </a:solidFill>
                <a:latin typeface="Times New Roman" panose="02020603050405020304" pitchFamily="18" charset="0"/>
                <a:cs typeface="Times New Roman" panose="02020603050405020304" pitchFamily="18" charset="0"/>
              </a:rPr>
              <a:t>PON </a:t>
            </a:r>
            <a:r>
              <a:rPr lang="en-US" b="1" spc="-155" dirty="0">
                <a:solidFill>
                  <a:srgbClr val="0070C0"/>
                </a:solidFill>
                <a:latin typeface="Times New Roman" panose="02020603050405020304" pitchFamily="18" charset="0"/>
                <a:cs typeface="Times New Roman" panose="02020603050405020304" pitchFamily="18" charset="0"/>
              </a:rPr>
              <a:t>(Passive </a:t>
            </a:r>
            <a:r>
              <a:rPr lang="en-US" b="1" spc="-70" dirty="0">
                <a:solidFill>
                  <a:srgbClr val="0070C0"/>
                </a:solidFill>
                <a:latin typeface="Times New Roman" panose="02020603050405020304" pitchFamily="18" charset="0"/>
                <a:cs typeface="Times New Roman" panose="02020603050405020304" pitchFamily="18" charset="0"/>
              </a:rPr>
              <a:t>Optical </a:t>
            </a:r>
            <a:r>
              <a:rPr lang="en-US" b="1" spc="-50" dirty="0">
                <a:solidFill>
                  <a:srgbClr val="0070C0"/>
                </a:solidFill>
                <a:latin typeface="Times New Roman" panose="02020603050405020304" pitchFamily="18" charset="0"/>
                <a:cs typeface="Times New Roman" panose="02020603050405020304" pitchFamily="18" charset="0"/>
              </a:rPr>
              <a:t>Network) </a:t>
            </a:r>
            <a:r>
              <a:rPr lang="en-US" b="1" spc="-105" dirty="0">
                <a:solidFill>
                  <a:srgbClr val="0070C0"/>
                </a:solidFill>
                <a:latin typeface="Times New Roman" panose="02020603050405020304" pitchFamily="18" charset="0"/>
                <a:cs typeface="Times New Roman" panose="02020603050405020304" pitchFamily="18" charset="0"/>
              </a:rPr>
              <a:t>is </a:t>
            </a:r>
            <a:r>
              <a:rPr lang="en-US" b="1" spc="-185" dirty="0">
                <a:solidFill>
                  <a:srgbClr val="0070C0"/>
                </a:solidFill>
                <a:latin typeface="Times New Roman" panose="02020603050405020304" pitchFamily="18" charset="0"/>
                <a:cs typeface="Times New Roman" panose="02020603050405020304" pitchFamily="18" charset="0"/>
              </a:rPr>
              <a:t>as</a:t>
            </a:r>
            <a:r>
              <a:rPr lang="en-US" b="1" spc="-320" dirty="0">
                <a:solidFill>
                  <a:srgbClr val="0070C0"/>
                </a:solidFill>
                <a:latin typeface="Times New Roman" panose="02020603050405020304" pitchFamily="18" charset="0"/>
                <a:cs typeface="Times New Roman" panose="02020603050405020304" pitchFamily="18" charset="0"/>
              </a:rPr>
              <a:t> </a:t>
            </a:r>
            <a:r>
              <a:rPr lang="en-US" b="1" spc="-55" dirty="0">
                <a:solidFill>
                  <a:srgbClr val="0070C0"/>
                </a:solidFill>
                <a:latin typeface="Times New Roman" panose="02020603050405020304" pitchFamily="18" charset="0"/>
                <a:cs typeface="Times New Roman" panose="02020603050405020304" pitchFamily="18" charset="0"/>
              </a:rPr>
              <a:t>follows</a:t>
            </a:r>
            <a:endParaRPr lang="en-US" b="1" dirty="0">
              <a:solidFill>
                <a:srgbClr val="0070C0"/>
              </a:solidFill>
              <a:latin typeface="Times New Roman" panose="02020603050405020304" pitchFamily="18" charset="0"/>
              <a:cs typeface="Times New Roman" panose="02020603050405020304" pitchFamily="18" charset="0"/>
            </a:endParaRPr>
          </a:p>
          <a:p>
            <a:pPr marL="204470" lvl="1" indent="-135890">
              <a:lnSpc>
                <a:spcPct val="100000"/>
              </a:lnSpc>
              <a:spcBef>
                <a:spcPts val="480"/>
              </a:spcBef>
              <a:buChar char="-"/>
              <a:tabLst>
                <a:tab pos="205104" algn="l"/>
              </a:tabLst>
            </a:pPr>
            <a:r>
              <a:rPr lang="en-US" sz="3200" spc="-300" dirty="0">
                <a:solidFill>
                  <a:schemeClr val="tx1"/>
                </a:solidFill>
                <a:latin typeface="Times New Roman" panose="02020603050405020304" pitchFamily="18" charset="0"/>
                <a:cs typeface="Times New Roman" panose="02020603050405020304" pitchFamily="18" charset="0"/>
              </a:rPr>
              <a:t>OLT </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spc="-70" dirty="0">
                <a:solidFill>
                  <a:schemeClr val="tx1"/>
                </a:solidFill>
                <a:latin typeface="Times New Roman" panose="02020603050405020304" pitchFamily="18" charset="0"/>
                <a:cs typeface="Times New Roman" panose="02020603050405020304" pitchFamily="18" charset="0"/>
              </a:rPr>
              <a:t>Optical </a:t>
            </a:r>
            <a:r>
              <a:rPr lang="en-US" sz="3200" spc="-114"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Terminator(in </a:t>
            </a:r>
            <a:r>
              <a:rPr lang="en-US" sz="3200" spc="-90" dirty="0">
                <a:solidFill>
                  <a:schemeClr val="tx1"/>
                </a:solidFill>
                <a:latin typeface="Times New Roman" panose="02020603050405020304" pitchFamily="18" charset="0"/>
                <a:cs typeface="Times New Roman" panose="02020603050405020304" pitchFamily="18" charset="0"/>
              </a:rPr>
              <a:t>Central</a:t>
            </a:r>
            <a:r>
              <a:rPr lang="en-US" sz="3200" spc="-295" dirty="0">
                <a:solidFill>
                  <a:schemeClr val="tx1"/>
                </a:solidFill>
                <a:latin typeface="Times New Roman" panose="02020603050405020304" pitchFamily="18" charset="0"/>
                <a:cs typeface="Times New Roman" panose="02020603050405020304" pitchFamily="18" charset="0"/>
              </a:rPr>
              <a:t> </a:t>
            </a:r>
            <a:r>
              <a:rPr lang="en-US" sz="3200" spc="-70" dirty="0">
                <a:solidFill>
                  <a:schemeClr val="tx1"/>
                </a:solidFill>
                <a:latin typeface="Times New Roman" panose="02020603050405020304" pitchFamily="18" charset="0"/>
                <a:cs typeface="Times New Roman" panose="02020603050405020304" pitchFamily="18" charset="0"/>
              </a:rPr>
              <a:t>Office)</a:t>
            </a:r>
            <a:endParaRPr lang="en-US" sz="3200" dirty="0">
              <a:solidFill>
                <a:schemeClr val="tx1"/>
              </a:solidFill>
              <a:latin typeface="Times New Roman" panose="02020603050405020304" pitchFamily="18" charset="0"/>
              <a:cs typeface="Times New Roman" panose="02020603050405020304" pitchFamily="18" charset="0"/>
            </a:endParaRPr>
          </a:p>
          <a:p>
            <a:pPr marL="182880">
              <a:lnSpc>
                <a:spcPct val="100000"/>
              </a:lnSpc>
              <a:spcBef>
                <a:spcPts val="480"/>
              </a:spcBef>
            </a:pPr>
            <a:r>
              <a:rPr lang="en-US" spc="-80" dirty="0">
                <a:solidFill>
                  <a:schemeClr val="tx1"/>
                </a:solidFill>
                <a:latin typeface="Times New Roman" panose="02020603050405020304" pitchFamily="18" charset="0"/>
                <a:cs typeface="Times New Roman" panose="02020603050405020304" pitchFamily="18" charset="0"/>
              </a:rPr>
              <a:t>converts </a:t>
            </a:r>
            <a:r>
              <a:rPr lang="en-US" spc="-70" dirty="0">
                <a:solidFill>
                  <a:schemeClr val="tx1"/>
                </a:solidFill>
                <a:latin typeface="Times New Roman" panose="02020603050405020304" pitchFamily="18" charset="0"/>
                <a:cs typeface="Times New Roman" panose="02020603050405020304" pitchFamily="18" charset="0"/>
              </a:rPr>
              <a:t>Optical </a:t>
            </a:r>
            <a:r>
              <a:rPr lang="en-US" spc="15" dirty="0">
                <a:solidFill>
                  <a:schemeClr val="tx1"/>
                </a:solidFill>
                <a:latin typeface="Times New Roman" panose="02020603050405020304" pitchFamily="18" charset="0"/>
                <a:cs typeface="Times New Roman" panose="02020603050405020304" pitchFamily="18" charset="0"/>
              </a:rPr>
              <a:t>to </a:t>
            </a:r>
            <a:r>
              <a:rPr lang="en-US" spc="-50" dirty="0">
                <a:solidFill>
                  <a:schemeClr val="tx1"/>
                </a:solidFill>
                <a:latin typeface="Times New Roman" panose="02020603050405020304" pitchFamily="18" charset="0"/>
                <a:cs typeface="Times New Roman" panose="02020603050405020304" pitchFamily="18" charset="0"/>
              </a:rPr>
              <a:t>electrical</a:t>
            </a:r>
            <a:r>
              <a:rPr lang="en-US" spc="-275" dirty="0">
                <a:solidFill>
                  <a:schemeClr val="tx1"/>
                </a:solidFill>
                <a:latin typeface="Times New Roman" panose="02020603050405020304" pitchFamily="18" charset="0"/>
                <a:cs typeface="Times New Roman" panose="02020603050405020304" pitchFamily="18" charset="0"/>
              </a:rPr>
              <a:t> </a:t>
            </a:r>
            <a:r>
              <a:rPr lang="en-US" spc="-114" dirty="0">
                <a:solidFill>
                  <a:schemeClr val="tx1"/>
                </a:solidFill>
                <a:latin typeface="Times New Roman" panose="02020603050405020304" pitchFamily="18" charset="0"/>
                <a:cs typeface="Times New Roman" panose="02020603050405020304" pitchFamily="18" charset="0"/>
              </a:rPr>
              <a:t>signals</a:t>
            </a:r>
            <a:endParaRPr lang="en-US" dirty="0">
              <a:solidFill>
                <a:schemeClr val="tx1"/>
              </a:solidFill>
              <a:latin typeface="Times New Roman" panose="02020603050405020304" pitchFamily="18" charset="0"/>
              <a:cs typeface="Times New Roman" panose="02020603050405020304" pitchFamily="18" charset="0"/>
            </a:endParaRPr>
          </a:p>
          <a:p>
            <a:pPr marL="204470" lvl="1" indent="-135890">
              <a:lnSpc>
                <a:spcPct val="100000"/>
              </a:lnSpc>
              <a:spcBef>
                <a:spcPts val="480"/>
              </a:spcBef>
              <a:buChar char="-"/>
              <a:tabLst>
                <a:tab pos="205104" algn="l"/>
              </a:tabLst>
            </a:pPr>
            <a:r>
              <a:rPr lang="en-US" sz="3200" spc="-195" dirty="0">
                <a:solidFill>
                  <a:schemeClr val="tx1"/>
                </a:solidFill>
                <a:latin typeface="Times New Roman" panose="02020603050405020304" pitchFamily="18" charset="0"/>
                <a:cs typeface="Times New Roman" panose="02020603050405020304" pitchFamily="18" charset="0"/>
              </a:rPr>
              <a:t>ONT: </a:t>
            </a:r>
            <a:r>
              <a:rPr lang="en-US" sz="3200" spc="-70" dirty="0">
                <a:solidFill>
                  <a:schemeClr val="tx1"/>
                </a:solidFill>
                <a:latin typeface="Times New Roman" panose="02020603050405020304" pitchFamily="18" charset="0"/>
                <a:cs typeface="Times New Roman" panose="02020603050405020304" pitchFamily="18" charset="0"/>
              </a:rPr>
              <a:t>Optical </a:t>
            </a:r>
            <a:r>
              <a:rPr lang="en-US" sz="3200" spc="-50" dirty="0">
                <a:solidFill>
                  <a:schemeClr val="tx1"/>
                </a:solidFill>
                <a:latin typeface="Times New Roman" panose="02020603050405020304" pitchFamily="18" charset="0"/>
                <a:cs typeface="Times New Roman" panose="02020603050405020304" pitchFamily="18" charset="0"/>
              </a:rPr>
              <a:t>Network </a:t>
            </a:r>
            <a:r>
              <a:rPr lang="en-US" sz="3200" spc="-90" dirty="0" smtClean="0">
                <a:solidFill>
                  <a:schemeClr val="tx1"/>
                </a:solidFill>
                <a:latin typeface="Times New Roman" panose="02020603050405020304" pitchFamily="18" charset="0"/>
                <a:cs typeface="Times New Roman" panose="02020603050405020304" pitchFamily="18" charset="0"/>
              </a:rPr>
              <a:t>Terminator</a:t>
            </a:r>
          </a:p>
          <a:p>
            <a:endParaRPr lang="en-IN" dirty="0"/>
          </a:p>
        </p:txBody>
      </p:sp>
    </p:spTree>
    <p:extLst>
      <p:ext uri="{BB962C8B-B14F-4D97-AF65-F5344CB8AC3E}">
        <p14:creationId xmlns:p14="http://schemas.microsoft.com/office/powerpoint/2010/main" val="3089859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014" y="457200"/>
            <a:ext cx="7795971" cy="696594"/>
          </a:xfrm>
        </p:spPr>
        <p:txBody>
          <a:bodyPr/>
          <a:lstStyle/>
          <a:p>
            <a:r>
              <a:rPr lang="en-IN" b="1" spc="-535" dirty="0">
                <a:latin typeface="Times New Roman" panose="02020603050405020304" pitchFamily="18" charset="0"/>
                <a:cs typeface="Times New Roman" panose="02020603050405020304" pitchFamily="18" charset="0"/>
              </a:rPr>
              <a:t>FTTH</a:t>
            </a:r>
            <a:r>
              <a:rPr lang="en-IN" b="1" spc="-290" dirty="0">
                <a:latin typeface="Times New Roman" panose="02020603050405020304" pitchFamily="18" charset="0"/>
                <a:cs typeface="Times New Roman" panose="02020603050405020304" pitchFamily="18" charset="0"/>
              </a:rPr>
              <a:t> </a:t>
            </a:r>
            <a:r>
              <a:rPr lang="en-IN" b="1" spc="-240" dirty="0">
                <a:latin typeface="Times New Roman" panose="02020603050405020304" pitchFamily="18" charset="0"/>
                <a:cs typeface="Times New Roman" panose="02020603050405020304" pitchFamily="18" charset="0"/>
              </a:rPr>
              <a:t>(</a:t>
            </a:r>
            <a:r>
              <a:rPr lang="en-IN" b="1" spc="-240" dirty="0" err="1">
                <a:latin typeface="Times New Roman" panose="02020603050405020304" pitchFamily="18" charset="0"/>
                <a:cs typeface="Times New Roman" panose="02020603050405020304" pitchFamily="18" charset="0"/>
              </a:rPr>
              <a:t>Fiber</a:t>
            </a:r>
            <a:r>
              <a:rPr lang="en-IN" b="1" spc="-240" dirty="0">
                <a:latin typeface="Times New Roman" panose="02020603050405020304" pitchFamily="18" charset="0"/>
                <a:cs typeface="Times New Roman" panose="02020603050405020304" pitchFamily="18" charset="0"/>
              </a:rPr>
              <a:t>-To-The-Home)</a:t>
            </a:r>
            <a:endParaRPr lang="en-IN" dirty="0"/>
          </a:p>
        </p:txBody>
      </p:sp>
      <p:sp>
        <p:nvSpPr>
          <p:cNvPr id="3" name="Text Placeholder 2"/>
          <p:cNvSpPr>
            <a:spLocks noGrp="1"/>
          </p:cNvSpPr>
          <p:nvPr>
            <p:ph type="body" idx="1"/>
          </p:nvPr>
        </p:nvSpPr>
        <p:spPr>
          <a:xfrm>
            <a:off x="76200" y="1523336"/>
            <a:ext cx="8915400" cy="4431983"/>
          </a:xfrm>
        </p:spPr>
        <p:txBody>
          <a:bodyPr/>
          <a:lstStyle/>
          <a:p>
            <a:pPr marL="457200" indent="-457200">
              <a:buFont typeface="Arial" panose="020B0604020202020204" pitchFamily="34" charset="0"/>
              <a:buChar char="•"/>
            </a:pPr>
            <a:r>
              <a:rPr lang="en-US" b="1" spc="-90" dirty="0">
                <a:solidFill>
                  <a:schemeClr val="tx1"/>
                </a:solidFill>
                <a:latin typeface="Times New Roman" panose="02020603050405020304" pitchFamily="18" charset="0"/>
                <a:cs typeface="Times New Roman" panose="02020603050405020304" pitchFamily="18" charset="0"/>
              </a:rPr>
              <a:t>Each</a:t>
            </a:r>
            <a:r>
              <a:rPr lang="en-US" b="1" spc="-100" dirty="0">
                <a:solidFill>
                  <a:schemeClr val="tx1"/>
                </a:solidFill>
                <a:latin typeface="Times New Roman" panose="02020603050405020304" pitchFamily="18" charset="0"/>
                <a:cs typeface="Times New Roman" panose="02020603050405020304" pitchFamily="18" charset="0"/>
              </a:rPr>
              <a:t> </a:t>
            </a:r>
            <a:r>
              <a:rPr lang="en-US" b="1" spc="-75" dirty="0">
                <a:solidFill>
                  <a:schemeClr val="tx1"/>
                </a:solidFill>
                <a:latin typeface="Times New Roman" panose="02020603050405020304" pitchFamily="18" charset="0"/>
                <a:cs typeface="Times New Roman" panose="02020603050405020304" pitchFamily="18" charset="0"/>
              </a:rPr>
              <a:t>home </a:t>
            </a:r>
            <a:r>
              <a:rPr lang="en-US" spc="-75" dirty="0">
                <a:solidFill>
                  <a:schemeClr val="tx1"/>
                </a:solidFill>
                <a:latin typeface="Times New Roman" panose="02020603050405020304" pitchFamily="18" charset="0"/>
                <a:cs typeface="Times New Roman" panose="02020603050405020304" pitchFamily="18" charset="0"/>
              </a:rPr>
              <a:t>has an </a:t>
            </a:r>
            <a:r>
              <a:rPr lang="en-US" b="1" spc="-75" dirty="0">
                <a:solidFill>
                  <a:schemeClr val="tx1"/>
                </a:solidFill>
                <a:latin typeface="Times New Roman" panose="02020603050405020304" pitchFamily="18" charset="0"/>
                <a:cs typeface="Times New Roman" panose="02020603050405020304" pitchFamily="18" charset="0"/>
              </a:rPr>
              <a:t>ONT</a:t>
            </a:r>
            <a:r>
              <a:rPr lang="en-US" spc="-75" dirty="0">
                <a:solidFill>
                  <a:schemeClr val="tx1"/>
                </a:solidFill>
                <a:latin typeface="Times New Roman" panose="02020603050405020304" pitchFamily="18" charset="0"/>
                <a:cs typeface="Times New Roman" panose="02020603050405020304" pitchFamily="18" charset="0"/>
              </a:rPr>
              <a:t>, which is connected by dedicated optical fiber to a neighborhood splitter.</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splitter </a:t>
            </a:r>
            <a:r>
              <a:rPr lang="en-IN" dirty="0" smtClean="0">
                <a:solidFill>
                  <a:schemeClr val="tx1"/>
                </a:solidFill>
              </a:rPr>
              <a:t>combines a number of homes(&lt;100) onto a single, shared optical </a:t>
            </a:r>
            <a:r>
              <a:rPr lang="en-IN" dirty="0" err="1" smtClean="0">
                <a:solidFill>
                  <a:schemeClr val="tx1"/>
                </a:solidFill>
              </a:rPr>
              <a:t>fiber</a:t>
            </a:r>
            <a:r>
              <a:rPr lang="en-IN" dirty="0" smtClean="0">
                <a:solidFill>
                  <a:schemeClr val="tx1"/>
                </a:solidFill>
              </a:rPr>
              <a:t>, which connects to an </a:t>
            </a:r>
            <a:r>
              <a:rPr lang="en-IN" b="1" dirty="0" smtClean="0">
                <a:solidFill>
                  <a:schemeClr val="tx1"/>
                </a:solidFill>
              </a:rPr>
              <a:t>OLT</a:t>
            </a:r>
            <a:r>
              <a:rPr lang="en-IN" dirty="0" smtClean="0">
                <a:solidFill>
                  <a:schemeClr val="tx1"/>
                </a:solidFill>
              </a:rPr>
              <a:t> in the telco’s CO.</a:t>
            </a:r>
          </a:p>
          <a:p>
            <a:pPr marL="457200" indent="-457200">
              <a:buFont typeface="Arial" panose="020B0604020202020204" pitchFamily="34" charset="0"/>
              <a:buChar char="•"/>
            </a:pPr>
            <a:r>
              <a:rPr lang="en-IN" dirty="0" smtClean="0">
                <a:solidFill>
                  <a:schemeClr val="tx1"/>
                </a:solidFill>
              </a:rPr>
              <a:t>In the home, users connect a home router to the ONT and access the internet via this home router.</a:t>
            </a:r>
          </a:p>
          <a:p>
            <a:pPr marL="457200" indent="-457200">
              <a:buFont typeface="Arial" panose="020B0604020202020204" pitchFamily="34" charset="0"/>
              <a:buChar char="•"/>
            </a:pPr>
            <a:r>
              <a:rPr lang="en-US" spc="-155" dirty="0">
                <a:solidFill>
                  <a:schemeClr val="tx1"/>
                </a:solidFill>
                <a:latin typeface="Times New Roman" panose="02020603050405020304" pitchFamily="18" charset="0"/>
                <a:cs typeface="Times New Roman" panose="02020603050405020304" pitchFamily="18" charset="0"/>
              </a:rPr>
              <a:t>Internet access rates </a:t>
            </a:r>
            <a:r>
              <a:rPr lang="en-US" spc="-55" dirty="0">
                <a:solidFill>
                  <a:schemeClr val="tx1"/>
                </a:solidFill>
                <a:latin typeface="Times New Roman" panose="02020603050405020304" pitchFamily="18" charset="0"/>
                <a:cs typeface="Times New Roman" panose="02020603050405020304" pitchFamily="18" charset="0"/>
              </a:rPr>
              <a:t>–</a:t>
            </a:r>
            <a:r>
              <a:rPr lang="en-US" spc="-50" dirty="0">
                <a:solidFill>
                  <a:schemeClr val="tx1"/>
                </a:solidFill>
                <a:latin typeface="Times New Roman" panose="02020603050405020304" pitchFamily="18" charset="0"/>
                <a:cs typeface="Times New Roman" panose="02020603050405020304" pitchFamily="18" charset="0"/>
              </a:rPr>
              <a:t> </a:t>
            </a:r>
            <a:r>
              <a:rPr lang="en-US" spc="-85" dirty="0">
                <a:solidFill>
                  <a:schemeClr val="tx1"/>
                </a:solidFill>
                <a:latin typeface="Times New Roman" panose="02020603050405020304" pitchFamily="18" charset="0"/>
                <a:cs typeface="Times New Roman" panose="02020603050405020304" pitchFamily="18" charset="0"/>
              </a:rPr>
              <a:t>gigabits/second range.</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65604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68833"/>
            <a:ext cx="8915400" cy="635505"/>
          </a:xfrm>
          <a:prstGeom prst="rect">
            <a:avLst/>
          </a:prstGeom>
        </p:spPr>
        <p:txBody>
          <a:bodyPr vert="horz" wrap="square" lIns="0" tIns="12065" rIns="0" bIns="0" rtlCol="0">
            <a:spAutoFit/>
          </a:bodyPr>
          <a:lstStyle/>
          <a:p>
            <a:pPr marL="12700">
              <a:lnSpc>
                <a:spcPct val="100000"/>
              </a:lnSpc>
              <a:spcBef>
                <a:spcPts val="95"/>
              </a:spcBef>
            </a:pPr>
            <a:r>
              <a:rPr sz="4000" b="1" spc="-160" dirty="0">
                <a:latin typeface="Times New Roman" panose="02020603050405020304" pitchFamily="18" charset="0"/>
                <a:cs typeface="Times New Roman" panose="02020603050405020304" pitchFamily="18" charset="0"/>
              </a:rPr>
              <a:t>Enterprise </a:t>
            </a:r>
            <a:r>
              <a:rPr sz="4000" b="1" spc="-345" dirty="0">
                <a:latin typeface="Times New Roman" panose="02020603050405020304" pitchFamily="18" charset="0"/>
                <a:cs typeface="Times New Roman" panose="02020603050405020304" pitchFamily="18" charset="0"/>
              </a:rPr>
              <a:t>access </a:t>
            </a:r>
            <a:r>
              <a:rPr sz="4000" b="1" spc="-125" dirty="0">
                <a:latin typeface="Times New Roman" panose="02020603050405020304" pitchFamily="18" charset="0"/>
                <a:cs typeface="Times New Roman" panose="02020603050405020304" pitchFamily="18" charset="0"/>
              </a:rPr>
              <a:t>networks</a:t>
            </a:r>
            <a:r>
              <a:rPr sz="4000" b="1" spc="-140" dirty="0">
                <a:latin typeface="Times New Roman" panose="02020603050405020304" pitchFamily="18" charset="0"/>
                <a:cs typeface="Times New Roman" panose="02020603050405020304" pitchFamily="18" charset="0"/>
              </a:rPr>
              <a:t> </a:t>
            </a:r>
            <a:r>
              <a:rPr sz="4000" b="1" spc="-125" dirty="0">
                <a:latin typeface="Times New Roman" panose="02020603050405020304" pitchFamily="18" charset="0"/>
                <a:cs typeface="Times New Roman" panose="02020603050405020304" pitchFamily="18" charset="0"/>
              </a:rPr>
              <a:t>(Ethernet)</a:t>
            </a:r>
            <a:endParaRPr sz="4000" b="1" dirty="0">
              <a:latin typeface="Times New Roman" panose="02020603050405020304" pitchFamily="18" charset="0"/>
              <a:cs typeface="Times New Roman" panose="02020603050405020304" pitchFamily="18" charset="0"/>
            </a:endParaRPr>
          </a:p>
        </p:txBody>
      </p:sp>
      <p:sp>
        <p:nvSpPr>
          <p:cNvPr id="4" name="object 4"/>
          <p:cNvSpPr txBox="1"/>
          <p:nvPr/>
        </p:nvSpPr>
        <p:spPr>
          <a:xfrm>
            <a:off x="203200" y="4840499"/>
            <a:ext cx="8940800" cy="1923604"/>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2400" spc="-40" dirty="0">
                <a:latin typeface="Times New Roman" panose="02020603050405020304" pitchFamily="18" charset="0"/>
                <a:cs typeface="Times New Roman" panose="02020603050405020304" pitchFamily="18" charset="0"/>
              </a:rPr>
              <a:t>typically </a:t>
            </a:r>
            <a:r>
              <a:rPr sz="2400" spc="-100" dirty="0">
                <a:latin typeface="Times New Roman" panose="02020603050405020304" pitchFamily="18" charset="0"/>
                <a:cs typeface="Times New Roman" panose="02020603050405020304" pitchFamily="18" charset="0"/>
              </a:rPr>
              <a:t>used </a:t>
            </a:r>
            <a:r>
              <a:rPr sz="2400" spc="-20" dirty="0">
                <a:latin typeface="Times New Roman" panose="02020603050405020304" pitchFamily="18" charset="0"/>
                <a:cs typeface="Times New Roman" panose="02020603050405020304" pitchFamily="18" charset="0"/>
              </a:rPr>
              <a:t>in </a:t>
            </a:r>
            <a:r>
              <a:rPr sz="2400" spc="-85" dirty="0">
                <a:latin typeface="Times New Roman" panose="02020603050405020304" pitchFamily="18" charset="0"/>
                <a:cs typeface="Times New Roman" panose="02020603050405020304" pitchFamily="18" charset="0"/>
              </a:rPr>
              <a:t>companies, </a:t>
            </a:r>
            <a:r>
              <a:rPr sz="2400" spc="-55" dirty="0">
                <a:latin typeface="Times New Roman" panose="02020603050405020304" pitchFamily="18" charset="0"/>
                <a:cs typeface="Times New Roman" panose="02020603050405020304" pitchFamily="18" charset="0"/>
              </a:rPr>
              <a:t>universities,</a:t>
            </a:r>
            <a:r>
              <a:rPr sz="2400" spc="-345" dirty="0">
                <a:latin typeface="Times New Roman" panose="02020603050405020304" pitchFamily="18" charset="0"/>
                <a:cs typeface="Times New Roman" panose="02020603050405020304" pitchFamily="18" charset="0"/>
              </a:rPr>
              <a:t> </a:t>
            </a:r>
            <a:r>
              <a:rPr sz="2400" spc="-55" dirty="0" err="1" smtClean="0">
                <a:latin typeface="Times New Roman" panose="02020603050405020304" pitchFamily="18" charset="0"/>
                <a:cs typeface="Times New Roman" panose="02020603050405020304" pitchFamily="18" charset="0"/>
              </a:rPr>
              <a:t>etc</a:t>
            </a:r>
            <a:endParaRPr lang="en-IN" sz="2400" spc="-55" dirty="0" smtClean="0">
              <a:latin typeface="Times New Roman" panose="02020603050405020304" pitchFamily="18" charset="0"/>
              <a:cs typeface="Times New Roman" panose="02020603050405020304" pitchFamily="18" charset="0"/>
            </a:endParaRPr>
          </a:p>
          <a:p>
            <a:pPr marL="355600" indent="-342900">
              <a:spcBef>
                <a:spcPts val="5"/>
              </a:spcBef>
              <a:buChar char="•"/>
              <a:tabLst>
                <a:tab pos="354965" algn="l"/>
                <a:tab pos="355600" algn="l"/>
              </a:tabLst>
            </a:pPr>
            <a:r>
              <a:rPr sz="2400" spc="-80" dirty="0" smtClean="0">
                <a:latin typeface="Times New Roman" panose="02020603050405020304" pitchFamily="18" charset="0"/>
                <a:cs typeface="Times New Roman" panose="02020603050405020304" pitchFamily="18" charset="0"/>
              </a:rPr>
              <a:t>Popular </a:t>
            </a:r>
            <a:r>
              <a:rPr sz="2400" spc="-175" dirty="0">
                <a:latin typeface="Times New Roman" panose="02020603050405020304" pitchFamily="18" charset="0"/>
                <a:cs typeface="Times New Roman" panose="02020603050405020304" pitchFamily="18" charset="0"/>
              </a:rPr>
              <a:t>LAN</a:t>
            </a:r>
            <a:r>
              <a:rPr sz="2400" spc="-140" dirty="0">
                <a:latin typeface="Times New Roman" panose="02020603050405020304" pitchFamily="18" charset="0"/>
                <a:cs typeface="Times New Roman" panose="02020603050405020304" pitchFamily="18" charset="0"/>
              </a:rPr>
              <a:t> </a:t>
            </a:r>
            <a:r>
              <a:rPr sz="2400" spc="-105" dirty="0" smtClean="0">
                <a:latin typeface="Times New Roman" panose="02020603050405020304" pitchFamily="18" charset="0"/>
                <a:cs typeface="Times New Roman" panose="02020603050405020304" pitchFamily="18" charset="0"/>
              </a:rPr>
              <a:t>Technology</a:t>
            </a:r>
            <a:r>
              <a:rPr lang="en-IN" sz="2400" spc="-105" dirty="0" smtClean="0">
                <a:latin typeface="Times New Roman" panose="02020603050405020304" pitchFamily="18" charset="0"/>
                <a:cs typeface="Times New Roman" panose="02020603050405020304" pitchFamily="18" charset="0"/>
              </a:rPr>
              <a:t>.</a:t>
            </a:r>
          </a:p>
          <a:p>
            <a:pPr marL="355600" indent="-342900">
              <a:buSzPct val="65000"/>
              <a:buFont typeface="Wingdings"/>
              <a:buChar char=""/>
              <a:tabLst>
                <a:tab pos="354965" algn="l"/>
                <a:tab pos="355600" algn="l"/>
              </a:tabLst>
            </a:pPr>
            <a:r>
              <a:rPr sz="2400" spc="-100" dirty="0" smtClean="0">
                <a:latin typeface="Times New Roman" panose="02020603050405020304" pitchFamily="18" charset="0"/>
                <a:cs typeface="Times New Roman" panose="02020603050405020304" pitchFamily="18" charset="0"/>
              </a:rPr>
              <a:t>10 </a:t>
            </a:r>
            <a:r>
              <a:rPr sz="2400" spc="-75" dirty="0">
                <a:latin typeface="Times New Roman" panose="02020603050405020304" pitchFamily="18" charset="0"/>
                <a:cs typeface="Times New Roman" panose="02020603050405020304" pitchFamily="18" charset="0"/>
              </a:rPr>
              <a:t>Mbps, </a:t>
            </a:r>
            <a:r>
              <a:rPr sz="2400" spc="-80" dirty="0">
                <a:latin typeface="Times New Roman" panose="02020603050405020304" pitchFamily="18" charset="0"/>
                <a:cs typeface="Times New Roman" panose="02020603050405020304" pitchFamily="18" charset="0"/>
              </a:rPr>
              <a:t>100Mbps, </a:t>
            </a:r>
            <a:r>
              <a:rPr sz="2400" spc="-135" dirty="0">
                <a:latin typeface="Times New Roman" panose="02020603050405020304" pitchFamily="18" charset="0"/>
                <a:cs typeface="Times New Roman" panose="02020603050405020304" pitchFamily="18" charset="0"/>
              </a:rPr>
              <a:t>1Gbps, </a:t>
            </a:r>
            <a:r>
              <a:rPr sz="2400" spc="-140" dirty="0">
                <a:latin typeface="Times New Roman" panose="02020603050405020304" pitchFamily="18" charset="0"/>
                <a:cs typeface="Times New Roman" panose="02020603050405020304" pitchFamily="18" charset="0"/>
              </a:rPr>
              <a:t>10Gbps </a:t>
            </a:r>
            <a:r>
              <a:rPr sz="2400" spc="-80" dirty="0">
                <a:latin typeface="Times New Roman" panose="02020603050405020304" pitchFamily="18" charset="0"/>
                <a:cs typeface="Times New Roman" panose="02020603050405020304" pitchFamily="18" charset="0"/>
              </a:rPr>
              <a:t>transmission</a:t>
            </a:r>
            <a:r>
              <a:rPr sz="2400" spc="-185" dirty="0">
                <a:latin typeface="Times New Roman" panose="02020603050405020304" pitchFamily="18" charset="0"/>
                <a:cs typeface="Times New Roman" panose="02020603050405020304" pitchFamily="18" charset="0"/>
              </a:rPr>
              <a:t> </a:t>
            </a:r>
            <a:r>
              <a:rPr sz="2400" spc="-85" dirty="0" smtClean="0">
                <a:latin typeface="Times New Roman" panose="02020603050405020304" pitchFamily="18" charset="0"/>
                <a:cs typeface="Times New Roman" panose="02020603050405020304" pitchFamily="18" charset="0"/>
              </a:rPr>
              <a:t>rates</a:t>
            </a:r>
            <a:r>
              <a:rPr lang="en-IN" sz="2400" spc="-85" dirty="0" smtClean="0">
                <a:latin typeface="Times New Roman" panose="02020603050405020304" pitchFamily="18" charset="0"/>
                <a:cs typeface="Times New Roman" panose="02020603050405020304" pitchFamily="18" charset="0"/>
              </a:rPr>
              <a:t>.</a:t>
            </a:r>
          </a:p>
          <a:p>
            <a:pPr marL="355600" marR="5080" indent="-342900">
              <a:spcBef>
                <a:spcPts val="465"/>
              </a:spcBef>
              <a:buSzPct val="65000"/>
              <a:buFont typeface="Wingdings"/>
              <a:buChar char=""/>
              <a:tabLst>
                <a:tab pos="354965" algn="l"/>
                <a:tab pos="355600" algn="l"/>
              </a:tabLst>
            </a:pPr>
            <a:r>
              <a:rPr sz="2400" spc="-85" dirty="0" smtClean="0">
                <a:latin typeface="Times New Roman" panose="02020603050405020304" pitchFamily="18" charset="0"/>
                <a:cs typeface="Times New Roman" panose="02020603050405020304" pitchFamily="18" charset="0"/>
              </a:rPr>
              <a:t>today</a:t>
            </a:r>
            <a:r>
              <a:rPr sz="2400" spc="-85" dirty="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end </a:t>
            </a:r>
            <a:r>
              <a:rPr sz="2400" spc="-135" dirty="0">
                <a:latin typeface="Times New Roman" panose="02020603050405020304" pitchFamily="18" charset="0"/>
                <a:cs typeface="Times New Roman" panose="02020603050405020304" pitchFamily="18" charset="0"/>
              </a:rPr>
              <a:t>systems </a:t>
            </a:r>
            <a:r>
              <a:rPr sz="2400" spc="-50" dirty="0">
                <a:latin typeface="Times New Roman" panose="02020603050405020304" pitchFamily="18" charset="0"/>
                <a:cs typeface="Times New Roman" panose="02020603050405020304" pitchFamily="18" charset="0"/>
              </a:rPr>
              <a:t>typically </a:t>
            </a:r>
            <a:r>
              <a:rPr sz="2400" spc="-75" dirty="0">
                <a:latin typeface="Times New Roman" panose="02020603050405020304" pitchFamily="18" charset="0"/>
                <a:cs typeface="Times New Roman" panose="02020603050405020304" pitchFamily="18" charset="0"/>
              </a:rPr>
              <a:t>connect </a:t>
            </a:r>
            <a:r>
              <a:rPr sz="2400" spc="-10" dirty="0">
                <a:latin typeface="Times New Roman" panose="02020603050405020304" pitchFamily="18" charset="0"/>
                <a:cs typeface="Times New Roman" panose="02020603050405020304" pitchFamily="18" charset="0"/>
              </a:rPr>
              <a:t>into </a:t>
            </a:r>
            <a:r>
              <a:rPr sz="2400" spc="-60" dirty="0">
                <a:latin typeface="Times New Roman" panose="02020603050405020304" pitchFamily="18" charset="0"/>
                <a:cs typeface="Times New Roman" panose="02020603050405020304" pitchFamily="18" charset="0"/>
              </a:rPr>
              <a:t>Ethernet </a:t>
            </a:r>
            <a:r>
              <a:rPr sz="2400" spc="-65" dirty="0">
                <a:latin typeface="Times New Roman" panose="02020603050405020304" pitchFamily="18" charset="0"/>
                <a:cs typeface="Times New Roman" panose="02020603050405020304" pitchFamily="18" charset="0"/>
              </a:rPr>
              <a:t>switch </a:t>
            </a:r>
            <a:r>
              <a:rPr sz="2400" spc="-105" dirty="0">
                <a:latin typeface="Times New Roman" panose="02020603050405020304" pitchFamily="18" charset="0"/>
                <a:cs typeface="Times New Roman" panose="02020603050405020304" pitchFamily="18" charset="0"/>
              </a:rPr>
              <a:t>using</a:t>
            </a:r>
            <a:r>
              <a:rPr sz="2400" spc="-350"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twisted </a:t>
            </a:r>
            <a:r>
              <a:rPr sz="2400" spc="-35" dirty="0" smtClean="0">
                <a:latin typeface="Times New Roman" panose="02020603050405020304" pitchFamily="18" charset="0"/>
                <a:cs typeface="Times New Roman" panose="02020603050405020304" pitchFamily="18" charset="0"/>
              </a:rPr>
              <a:t> </a:t>
            </a:r>
            <a:r>
              <a:rPr sz="2400" spc="-45" dirty="0">
                <a:latin typeface="Times New Roman" panose="02020603050405020304" pitchFamily="18" charset="0"/>
                <a:cs typeface="Times New Roman" panose="02020603050405020304" pitchFamily="18" charset="0"/>
              </a:rPr>
              <a:t>pair </a:t>
            </a:r>
            <a:r>
              <a:rPr sz="2400" spc="-75" dirty="0">
                <a:latin typeface="Times New Roman" panose="02020603050405020304" pitchFamily="18" charset="0"/>
                <a:cs typeface="Times New Roman" panose="02020603050405020304" pitchFamily="18" charset="0"/>
              </a:rPr>
              <a:t>copper</a:t>
            </a:r>
            <a:r>
              <a:rPr sz="2400" spc="-195" dirty="0">
                <a:latin typeface="Times New Roman" panose="02020603050405020304" pitchFamily="18" charset="0"/>
                <a:cs typeface="Times New Roman" panose="02020603050405020304" pitchFamily="18" charset="0"/>
              </a:rPr>
              <a:t> </a:t>
            </a:r>
            <a:r>
              <a:rPr sz="2400" spc="-70" dirty="0">
                <a:latin typeface="Times New Roman" panose="02020603050405020304" pitchFamily="18" charset="0"/>
                <a:cs typeface="Times New Roman" panose="02020603050405020304" pitchFamily="18" charset="0"/>
              </a:rPr>
              <a:t>wires</a:t>
            </a:r>
            <a:endParaRPr sz="2400" dirty="0">
              <a:latin typeface="Times New Roman" panose="02020603050405020304" pitchFamily="18" charset="0"/>
              <a:cs typeface="Times New Roman" panose="02020603050405020304" pitchFamily="18" charset="0"/>
            </a:endParaRPr>
          </a:p>
        </p:txBody>
      </p:sp>
      <p:sp>
        <p:nvSpPr>
          <p:cNvPr id="5" name="object 5"/>
          <p:cNvSpPr/>
          <p:nvPr/>
        </p:nvSpPr>
        <p:spPr>
          <a:xfrm>
            <a:off x="2217420" y="3186683"/>
            <a:ext cx="0" cy="467995"/>
          </a:xfrm>
          <a:custGeom>
            <a:avLst/>
            <a:gdLst/>
            <a:ahLst/>
            <a:cxnLst/>
            <a:rect l="l" t="t" r="r" b="b"/>
            <a:pathLst>
              <a:path h="467995">
                <a:moveTo>
                  <a:pt x="0" y="0"/>
                </a:moveTo>
                <a:lnTo>
                  <a:pt x="0" y="467867"/>
                </a:lnTo>
              </a:path>
            </a:pathLst>
          </a:custGeom>
          <a:ln w="9144">
            <a:solidFill>
              <a:srgbClr val="000000"/>
            </a:solidFill>
          </a:ln>
        </p:spPr>
        <p:txBody>
          <a:bodyPr wrap="square" lIns="0" tIns="0" rIns="0" bIns="0" rtlCol="0"/>
          <a:lstStyle/>
          <a:p>
            <a:endParaRPr/>
          </a:p>
        </p:txBody>
      </p:sp>
      <p:sp>
        <p:nvSpPr>
          <p:cNvPr id="6" name="object 6"/>
          <p:cNvSpPr/>
          <p:nvPr/>
        </p:nvSpPr>
        <p:spPr>
          <a:xfrm>
            <a:off x="2636520" y="3194304"/>
            <a:ext cx="0" cy="559435"/>
          </a:xfrm>
          <a:custGeom>
            <a:avLst/>
            <a:gdLst/>
            <a:ahLst/>
            <a:cxnLst/>
            <a:rect l="l" t="t" r="r" b="b"/>
            <a:pathLst>
              <a:path h="559435">
                <a:moveTo>
                  <a:pt x="0" y="0"/>
                </a:moveTo>
                <a:lnTo>
                  <a:pt x="0" y="559308"/>
                </a:lnTo>
              </a:path>
            </a:pathLst>
          </a:custGeom>
          <a:ln w="9144">
            <a:solidFill>
              <a:srgbClr val="000000"/>
            </a:solidFill>
          </a:ln>
        </p:spPr>
        <p:txBody>
          <a:bodyPr wrap="square" lIns="0" tIns="0" rIns="0" bIns="0" rtlCol="0"/>
          <a:lstStyle/>
          <a:p>
            <a:endParaRPr/>
          </a:p>
        </p:txBody>
      </p:sp>
      <p:sp>
        <p:nvSpPr>
          <p:cNvPr id="7" name="object 7"/>
          <p:cNvSpPr/>
          <p:nvPr/>
        </p:nvSpPr>
        <p:spPr>
          <a:xfrm>
            <a:off x="1613916" y="3166872"/>
            <a:ext cx="698500" cy="0"/>
          </a:xfrm>
          <a:custGeom>
            <a:avLst/>
            <a:gdLst/>
            <a:ahLst/>
            <a:cxnLst/>
            <a:rect l="l" t="t" r="r" b="b"/>
            <a:pathLst>
              <a:path w="698500">
                <a:moveTo>
                  <a:pt x="697991" y="0"/>
                </a:moveTo>
                <a:lnTo>
                  <a:pt x="0" y="0"/>
                </a:lnTo>
              </a:path>
            </a:pathLst>
          </a:custGeom>
          <a:ln w="9144">
            <a:solidFill>
              <a:srgbClr val="000000"/>
            </a:solidFill>
          </a:ln>
        </p:spPr>
        <p:txBody>
          <a:bodyPr wrap="square" lIns="0" tIns="0" rIns="0" bIns="0" rtlCol="0"/>
          <a:lstStyle/>
          <a:p>
            <a:endParaRPr/>
          </a:p>
        </p:txBody>
      </p:sp>
      <p:sp>
        <p:nvSpPr>
          <p:cNvPr id="8" name="object 8"/>
          <p:cNvSpPr/>
          <p:nvPr/>
        </p:nvSpPr>
        <p:spPr>
          <a:xfrm>
            <a:off x="2016251" y="3087623"/>
            <a:ext cx="786384" cy="13868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016251" y="3087623"/>
            <a:ext cx="786765" cy="139065"/>
          </a:xfrm>
          <a:custGeom>
            <a:avLst/>
            <a:gdLst/>
            <a:ahLst/>
            <a:cxnLst/>
            <a:rect l="l" t="t" r="r" b="b"/>
            <a:pathLst>
              <a:path w="786764" h="139064">
                <a:moveTo>
                  <a:pt x="0" y="138684"/>
                </a:moveTo>
                <a:lnTo>
                  <a:pt x="786384" y="138684"/>
                </a:lnTo>
                <a:lnTo>
                  <a:pt x="786384" y="0"/>
                </a:lnTo>
                <a:lnTo>
                  <a:pt x="0" y="0"/>
                </a:lnTo>
                <a:lnTo>
                  <a:pt x="0" y="138684"/>
                </a:lnTo>
                <a:close/>
              </a:path>
            </a:pathLst>
          </a:custGeom>
          <a:ln w="9144">
            <a:solidFill>
              <a:srgbClr val="000000"/>
            </a:solidFill>
          </a:ln>
        </p:spPr>
        <p:txBody>
          <a:bodyPr wrap="square" lIns="0" tIns="0" rIns="0" bIns="0" rtlCol="0"/>
          <a:lstStyle/>
          <a:p>
            <a:endParaRPr/>
          </a:p>
        </p:txBody>
      </p:sp>
      <p:sp>
        <p:nvSpPr>
          <p:cNvPr id="10" name="object 10"/>
          <p:cNvSpPr/>
          <p:nvPr/>
        </p:nvSpPr>
        <p:spPr>
          <a:xfrm>
            <a:off x="2016251" y="2878835"/>
            <a:ext cx="1053084" cy="21336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016251" y="2878835"/>
            <a:ext cx="1053465" cy="213360"/>
          </a:xfrm>
          <a:custGeom>
            <a:avLst/>
            <a:gdLst/>
            <a:ahLst/>
            <a:cxnLst/>
            <a:rect l="l" t="t" r="r" b="b"/>
            <a:pathLst>
              <a:path w="1053464" h="213360">
                <a:moveTo>
                  <a:pt x="0" y="213360"/>
                </a:moveTo>
                <a:lnTo>
                  <a:pt x="262000" y="0"/>
                </a:lnTo>
                <a:lnTo>
                  <a:pt x="1053084" y="0"/>
                </a:lnTo>
                <a:lnTo>
                  <a:pt x="791083" y="213360"/>
                </a:lnTo>
                <a:lnTo>
                  <a:pt x="0" y="213360"/>
                </a:lnTo>
                <a:close/>
              </a:path>
            </a:pathLst>
          </a:custGeom>
          <a:ln w="9144">
            <a:solidFill>
              <a:srgbClr val="000000"/>
            </a:solidFill>
          </a:ln>
        </p:spPr>
        <p:txBody>
          <a:bodyPr wrap="square" lIns="0" tIns="0" rIns="0" bIns="0" rtlCol="0"/>
          <a:lstStyle/>
          <a:p>
            <a:endParaRPr/>
          </a:p>
        </p:txBody>
      </p:sp>
      <p:sp>
        <p:nvSpPr>
          <p:cNvPr id="12" name="object 12"/>
          <p:cNvSpPr/>
          <p:nvPr/>
        </p:nvSpPr>
        <p:spPr>
          <a:xfrm>
            <a:off x="2801111" y="2872739"/>
            <a:ext cx="268605" cy="356870"/>
          </a:xfrm>
          <a:custGeom>
            <a:avLst/>
            <a:gdLst/>
            <a:ahLst/>
            <a:cxnLst/>
            <a:rect l="l" t="t" r="r" b="b"/>
            <a:pathLst>
              <a:path w="268605" h="356869">
                <a:moveTo>
                  <a:pt x="268224" y="0"/>
                </a:moveTo>
                <a:lnTo>
                  <a:pt x="0" y="219710"/>
                </a:lnTo>
                <a:lnTo>
                  <a:pt x="0" y="356615"/>
                </a:lnTo>
                <a:lnTo>
                  <a:pt x="268224" y="122555"/>
                </a:lnTo>
                <a:lnTo>
                  <a:pt x="268224" y="0"/>
                </a:lnTo>
                <a:close/>
              </a:path>
            </a:pathLst>
          </a:custGeom>
          <a:solidFill>
            <a:srgbClr val="BADFE2"/>
          </a:solidFill>
        </p:spPr>
        <p:txBody>
          <a:bodyPr wrap="square" lIns="0" tIns="0" rIns="0" bIns="0" rtlCol="0"/>
          <a:lstStyle/>
          <a:p>
            <a:endParaRPr/>
          </a:p>
        </p:txBody>
      </p:sp>
      <p:sp>
        <p:nvSpPr>
          <p:cNvPr id="13" name="object 13"/>
          <p:cNvSpPr/>
          <p:nvPr/>
        </p:nvSpPr>
        <p:spPr>
          <a:xfrm>
            <a:off x="2801111" y="2872739"/>
            <a:ext cx="268605" cy="356870"/>
          </a:xfrm>
          <a:custGeom>
            <a:avLst/>
            <a:gdLst/>
            <a:ahLst/>
            <a:cxnLst/>
            <a:rect l="l" t="t" r="r" b="b"/>
            <a:pathLst>
              <a:path w="268605" h="356869">
                <a:moveTo>
                  <a:pt x="0" y="219710"/>
                </a:moveTo>
                <a:lnTo>
                  <a:pt x="0" y="356615"/>
                </a:lnTo>
                <a:lnTo>
                  <a:pt x="268224" y="122555"/>
                </a:lnTo>
                <a:lnTo>
                  <a:pt x="268224" y="0"/>
                </a:lnTo>
                <a:lnTo>
                  <a:pt x="0" y="219710"/>
                </a:lnTo>
                <a:close/>
              </a:path>
            </a:pathLst>
          </a:custGeom>
          <a:ln w="6096">
            <a:solidFill>
              <a:srgbClr val="000000"/>
            </a:solidFill>
          </a:ln>
        </p:spPr>
        <p:txBody>
          <a:bodyPr wrap="square" lIns="0" tIns="0" rIns="0" bIns="0" rtlCol="0"/>
          <a:lstStyle/>
          <a:p>
            <a:endParaRPr/>
          </a:p>
        </p:txBody>
      </p:sp>
      <p:sp>
        <p:nvSpPr>
          <p:cNvPr id="14" name="object 14"/>
          <p:cNvSpPr/>
          <p:nvPr/>
        </p:nvSpPr>
        <p:spPr>
          <a:xfrm>
            <a:off x="2120645" y="2922270"/>
            <a:ext cx="803275" cy="127000"/>
          </a:xfrm>
          <a:custGeom>
            <a:avLst/>
            <a:gdLst/>
            <a:ahLst/>
            <a:cxnLst/>
            <a:rect l="l" t="t" r="r" b="b"/>
            <a:pathLst>
              <a:path w="803275" h="127000">
                <a:moveTo>
                  <a:pt x="0" y="126491"/>
                </a:moveTo>
                <a:lnTo>
                  <a:pt x="106172" y="124459"/>
                </a:lnTo>
                <a:lnTo>
                  <a:pt x="628142" y="0"/>
                </a:lnTo>
                <a:lnTo>
                  <a:pt x="803148" y="0"/>
                </a:lnTo>
              </a:path>
            </a:pathLst>
          </a:custGeom>
          <a:ln w="19811">
            <a:solidFill>
              <a:srgbClr val="000000"/>
            </a:solidFill>
          </a:ln>
        </p:spPr>
        <p:txBody>
          <a:bodyPr wrap="square" lIns="0" tIns="0" rIns="0" bIns="0" rtlCol="0"/>
          <a:lstStyle/>
          <a:p>
            <a:endParaRPr/>
          </a:p>
        </p:txBody>
      </p:sp>
      <p:sp>
        <p:nvSpPr>
          <p:cNvPr id="15" name="object 15"/>
          <p:cNvSpPr/>
          <p:nvPr/>
        </p:nvSpPr>
        <p:spPr>
          <a:xfrm>
            <a:off x="2308098" y="2916173"/>
            <a:ext cx="464820" cy="146685"/>
          </a:xfrm>
          <a:custGeom>
            <a:avLst/>
            <a:gdLst/>
            <a:ahLst/>
            <a:cxnLst/>
            <a:rect l="l" t="t" r="r" b="b"/>
            <a:pathLst>
              <a:path w="464819" h="146685">
                <a:moveTo>
                  <a:pt x="0" y="0"/>
                </a:moveTo>
                <a:lnTo>
                  <a:pt x="106299" y="1524"/>
                </a:lnTo>
                <a:lnTo>
                  <a:pt x="309371" y="146303"/>
                </a:lnTo>
                <a:lnTo>
                  <a:pt x="464819" y="146303"/>
                </a:lnTo>
              </a:path>
            </a:pathLst>
          </a:custGeom>
          <a:ln w="19812">
            <a:solidFill>
              <a:srgbClr val="000000"/>
            </a:solidFill>
          </a:ln>
        </p:spPr>
        <p:txBody>
          <a:bodyPr wrap="square" lIns="0" tIns="0" rIns="0" bIns="0" rtlCol="0"/>
          <a:lstStyle/>
          <a:p>
            <a:endParaRPr/>
          </a:p>
        </p:txBody>
      </p:sp>
      <p:sp>
        <p:nvSpPr>
          <p:cNvPr id="16" name="object 16"/>
          <p:cNvSpPr/>
          <p:nvPr/>
        </p:nvSpPr>
        <p:spPr>
          <a:xfrm>
            <a:off x="1107947" y="2945892"/>
            <a:ext cx="1062355" cy="0"/>
          </a:xfrm>
          <a:custGeom>
            <a:avLst/>
            <a:gdLst/>
            <a:ahLst/>
            <a:cxnLst/>
            <a:rect l="l" t="t" r="r" b="b"/>
            <a:pathLst>
              <a:path w="1062355">
                <a:moveTo>
                  <a:pt x="1062228" y="0"/>
                </a:moveTo>
                <a:lnTo>
                  <a:pt x="0" y="0"/>
                </a:lnTo>
              </a:path>
            </a:pathLst>
          </a:custGeom>
          <a:ln w="9144">
            <a:solidFill>
              <a:srgbClr val="000000"/>
            </a:solidFill>
          </a:ln>
        </p:spPr>
        <p:txBody>
          <a:bodyPr wrap="square" lIns="0" tIns="0" rIns="0" bIns="0" rtlCol="0"/>
          <a:lstStyle/>
          <a:p>
            <a:endParaRPr/>
          </a:p>
        </p:txBody>
      </p:sp>
      <p:sp>
        <p:nvSpPr>
          <p:cNvPr id="17" name="object 17"/>
          <p:cNvSpPr/>
          <p:nvPr/>
        </p:nvSpPr>
        <p:spPr>
          <a:xfrm>
            <a:off x="2389632" y="2328672"/>
            <a:ext cx="0" cy="536575"/>
          </a:xfrm>
          <a:custGeom>
            <a:avLst/>
            <a:gdLst/>
            <a:ahLst/>
            <a:cxnLst/>
            <a:rect l="l" t="t" r="r" b="b"/>
            <a:pathLst>
              <a:path h="536575">
                <a:moveTo>
                  <a:pt x="0" y="536448"/>
                </a:moveTo>
                <a:lnTo>
                  <a:pt x="0" y="0"/>
                </a:lnTo>
              </a:path>
            </a:pathLst>
          </a:custGeom>
          <a:ln w="9144">
            <a:solidFill>
              <a:srgbClr val="000000"/>
            </a:solidFill>
          </a:ln>
        </p:spPr>
        <p:txBody>
          <a:bodyPr wrap="square" lIns="0" tIns="0" rIns="0" bIns="0" rtlCol="0"/>
          <a:lstStyle/>
          <a:p>
            <a:endParaRPr/>
          </a:p>
        </p:txBody>
      </p:sp>
      <p:sp>
        <p:nvSpPr>
          <p:cNvPr id="18" name="object 18"/>
          <p:cNvSpPr/>
          <p:nvPr/>
        </p:nvSpPr>
        <p:spPr>
          <a:xfrm>
            <a:off x="2139695" y="1958339"/>
            <a:ext cx="637032" cy="545591"/>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089404" y="1876044"/>
            <a:ext cx="873252" cy="188975"/>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746248" y="1231391"/>
            <a:ext cx="617220" cy="38862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2772092" y="1654083"/>
            <a:ext cx="517078" cy="292191"/>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939795" y="1389888"/>
            <a:ext cx="419100" cy="368808"/>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3019044" y="1383791"/>
            <a:ext cx="347471" cy="371856"/>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941320" y="1382267"/>
            <a:ext cx="96520" cy="280670"/>
          </a:xfrm>
          <a:custGeom>
            <a:avLst/>
            <a:gdLst/>
            <a:ahLst/>
            <a:cxnLst/>
            <a:rect l="l" t="t" r="r" b="b"/>
            <a:pathLst>
              <a:path w="96519" h="280669">
                <a:moveTo>
                  <a:pt x="79248" y="0"/>
                </a:moveTo>
                <a:lnTo>
                  <a:pt x="0" y="276860"/>
                </a:lnTo>
                <a:lnTo>
                  <a:pt x="15621" y="280416"/>
                </a:lnTo>
                <a:lnTo>
                  <a:pt x="96012" y="7493"/>
                </a:lnTo>
                <a:lnTo>
                  <a:pt x="79248" y="0"/>
                </a:lnTo>
                <a:close/>
              </a:path>
            </a:pathLst>
          </a:custGeom>
          <a:solidFill>
            <a:srgbClr val="000099"/>
          </a:solidFill>
        </p:spPr>
        <p:txBody>
          <a:bodyPr wrap="square" lIns="0" tIns="0" rIns="0" bIns="0" rtlCol="0"/>
          <a:lstStyle/>
          <a:p>
            <a:endParaRPr/>
          </a:p>
        </p:txBody>
      </p:sp>
      <p:sp>
        <p:nvSpPr>
          <p:cNvPr id="25" name="object 25"/>
          <p:cNvSpPr/>
          <p:nvPr/>
        </p:nvSpPr>
        <p:spPr>
          <a:xfrm>
            <a:off x="2939795" y="1647444"/>
            <a:ext cx="354234" cy="109727"/>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3272028" y="1435608"/>
            <a:ext cx="96520" cy="323215"/>
          </a:xfrm>
          <a:custGeom>
            <a:avLst/>
            <a:gdLst/>
            <a:ahLst/>
            <a:cxnLst/>
            <a:rect l="l" t="t" r="r" b="b"/>
            <a:pathLst>
              <a:path w="96520" h="323214">
                <a:moveTo>
                  <a:pt x="96012" y="0"/>
                </a:moveTo>
                <a:lnTo>
                  <a:pt x="92710" y="0"/>
                </a:lnTo>
                <a:lnTo>
                  <a:pt x="0" y="320801"/>
                </a:lnTo>
                <a:lnTo>
                  <a:pt x="10287" y="323088"/>
                </a:lnTo>
                <a:lnTo>
                  <a:pt x="96012" y="0"/>
                </a:lnTo>
                <a:close/>
              </a:path>
            </a:pathLst>
          </a:custGeom>
          <a:solidFill>
            <a:srgbClr val="4D4D4D"/>
          </a:solidFill>
        </p:spPr>
        <p:txBody>
          <a:bodyPr wrap="square" lIns="0" tIns="0" rIns="0" bIns="0" rtlCol="0"/>
          <a:lstStyle/>
          <a:p>
            <a:endParaRPr/>
          </a:p>
        </p:txBody>
      </p:sp>
      <p:sp>
        <p:nvSpPr>
          <p:cNvPr id="27" name="object 27"/>
          <p:cNvSpPr/>
          <p:nvPr/>
        </p:nvSpPr>
        <p:spPr>
          <a:xfrm>
            <a:off x="2939795" y="1662683"/>
            <a:ext cx="339852" cy="106679"/>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2935223" y="1776983"/>
            <a:ext cx="114300" cy="64135"/>
          </a:xfrm>
          <a:custGeom>
            <a:avLst/>
            <a:gdLst/>
            <a:ahLst/>
            <a:cxnLst/>
            <a:rect l="l" t="t" r="r" b="b"/>
            <a:pathLst>
              <a:path w="114300" h="64135">
                <a:moveTo>
                  <a:pt x="44576" y="0"/>
                </a:moveTo>
                <a:lnTo>
                  <a:pt x="0" y="35813"/>
                </a:lnTo>
                <a:lnTo>
                  <a:pt x="71374" y="64007"/>
                </a:lnTo>
                <a:lnTo>
                  <a:pt x="114300" y="24256"/>
                </a:lnTo>
                <a:lnTo>
                  <a:pt x="44576" y="0"/>
                </a:lnTo>
                <a:close/>
              </a:path>
            </a:pathLst>
          </a:custGeom>
          <a:solidFill>
            <a:srgbClr val="000099"/>
          </a:solidFill>
        </p:spPr>
        <p:txBody>
          <a:bodyPr wrap="square" lIns="0" tIns="0" rIns="0" bIns="0" rtlCol="0"/>
          <a:lstStyle/>
          <a:p>
            <a:endParaRPr/>
          </a:p>
        </p:txBody>
      </p:sp>
      <p:sp>
        <p:nvSpPr>
          <p:cNvPr id="29" name="object 29"/>
          <p:cNvSpPr/>
          <p:nvPr/>
        </p:nvSpPr>
        <p:spPr>
          <a:xfrm>
            <a:off x="2936748" y="1778507"/>
            <a:ext cx="111251" cy="60959"/>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2945892" y="1802892"/>
            <a:ext cx="38100" cy="18415"/>
          </a:xfrm>
          <a:custGeom>
            <a:avLst/>
            <a:gdLst/>
            <a:ahLst/>
            <a:cxnLst/>
            <a:rect l="l" t="t" r="r" b="b"/>
            <a:pathLst>
              <a:path w="38100" h="18414">
                <a:moveTo>
                  <a:pt x="11049" y="0"/>
                </a:moveTo>
                <a:lnTo>
                  <a:pt x="0" y="8000"/>
                </a:lnTo>
                <a:lnTo>
                  <a:pt x="27050" y="18287"/>
                </a:lnTo>
                <a:lnTo>
                  <a:pt x="38100" y="9144"/>
                </a:lnTo>
                <a:lnTo>
                  <a:pt x="11049" y="0"/>
                </a:lnTo>
                <a:close/>
              </a:path>
            </a:pathLst>
          </a:custGeom>
          <a:solidFill>
            <a:srgbClr val="4F81BC"/>
          </a:solidFill>
        </p:spPr>
        <p:txBody>
          <a:bodyPr wrap="square" lIns="0" tIns="0" rIns="0" bIns="0" rtlCol="0"/>
          <a:lstStyle/>
          <a:p>
            <a:endParaRPr/>
          </a:p>
        </p:txBody>
      </p:sp>
      <p:sp>
        <p:nvSpPr>
          <p:cNvPr id="31" name="object 31"/>
          <p:cNvSpPr/>
          <p:nvPr/>
        </p:nvSpPr>
        <p:spPr>
          <a:xfrm>
            <a:off x="2944367" y="1810511"/>
            <a:ext cx="29209" cy="12700"/>
          </a:xfrm>
          <a:custGeom>
            <a:avLst/>
            <a:gdLst/>
            <a:ahLst/>
            <a:cxnLst/>
            <a:rect l="l" t="t" r="r" b="b"/>
            <a:pathLst>
              <a:path w="29210" h="12700">
                <a:moveTo>
                  <a:pt x="1777" y="0"/>
                </a:moveTo>
                <a:lnTo>
                  <a:pt x="0" y="1777"/>
                </a:lnTo>
                <a:lnTo>
                  <a:pt x="26924" y="12191"/>
                </a:lnTo>
                <a:lnTo>
                  <a:pt x="28956" y="10287"/>
                </a:lnTo>
                <a:lnTo>
                  <a:pt x="1777" y="0"/>
                </a:lnTo>
                <a:close/>
              </a:path>
            </a:pathLst>
          </a:custGeom>
          <a:solidFill>
            <a:srgbClr val="000099"/>
          </a:solidFill>
        </p:spPr>
        <p:txBody>
          <a:bodyPr wrap="square" lIns="0" tIns="0" rIns="0" bIns="0" rtlCol="0"/>
          <a:lstStyle/>
          <a:p>
            <a:endParaRPr/>
          </a:p>
        </p:txBody>
      </p:sp>
      <p:sp>
        <p:nvSpPr>
          <p:cNvPr id="32" name="object 32"/>
          <p:cNvSpPr/>
          <p:nvPr/>
        </p:nvSpPr>
        <p:spPr>
          <a:xfrm>
            <a:off x="2977895" y="1815083"/>
            <a:ext cx="40005" cy="20320"/>
          </a:xfrm>
          <a:custGeom>
            <a:avLst/>
            <a:gdLst/>
            <a:ahLst/>
            <a:cxnLst/>
            <a:rect l="l" t="t" r="r" b="b"/>
            <a:pathLst>
              <a:path w="40005" h="20319">
                <a:moveTo>
                  <a:pt x="10922" y="0"/>
                </a:moveTo>
                <a:lnTo>
                  <a:pt x="0" y="8889"/>
                </a:lnTo>
                <a:lnTo>
                  <a:pt x="28067" y="19812"/>
                </a:lnTo>
                <a:lnTo>
                  <a:pt x="39624" y="10160"/>
                </a:lnTo>
                <a:lnTo>
                  <a:pt x="10922" y="0"/>
                </a:lnTo>
                <a:close/>
              </a:path>
            </a:pathLst>
          </a:custGeom>
          <a:solidFill>
            <a:srgbClr val="4F81BC"/>
          </a:solidFill>
        </p:spPr>
        <p:txBody>
          <a:bodyPr wrap="square" lIns="0" tIns="0" rIns="0" bIns="0" rtlCol="0"/>
          <a:lstStyle/>
          <a:p>
            <a:endParaRPr/>
          </a:p>
        </p:txBody>
      </p:sp>
      <p:sp>
        <p:nvSpPr>
          <p:cNvPr id="33" name="object 33"/>
          <p:cNvSpPr/>
          <p:nvPr/>
        </p:nvSpPr>
        <p:spPr>
          <a:xfrm>
            <a:off x="2976372" y="1824227"/>
            <a:ext cx="29209" cy="12700"/>
          </a:xfrm>
          <a:custGeom>
            <a:avLst/>
            <a:gdLst/>
            <a:ahLst/>
            <a:cxnLst/>
            <a:rect l="l" t="t" r="r" b="b"/>
            <a:pathLst>
              <a:path w="29210" h="12700">
                <a:moveTo>
                  <a:pt x="1777" y="0"/>
                </a:moveTo>
                <a:lnTo>
                  <a:pt x="0" y="1777"/>
                </a:lnTo>
                <a:lnTo>
                  <a:pt x="26923" y="12192"/>
                </a:lnTo>
                <a:lnTo>
                  <a:pt x="28955" y="10287"/>
                </a:lnTo>
                <a:lnTo>
                  <a:pt x="1777" y="0"/>
                </a:lnTo>
                <a:close/>
              </a:path>
            </a:pathLst>
          </a:custGeom>
          <a:solidFill>
            <a:srgbClr val="000099"/>
          </a:solidFill>
        </p:spPr>
        <p:txBody>
          <a:bodyPr wrap="square" lIns="0" tIns="0" rIns="0" bIns="0" rtlCol="0"/>
          <a:lstStyle/>
          <a:p>
            <a:endParaRPr/>
          </a:p>
        </p:txBody>
      </p:sp>
      <p:sp>
        <p:nvSpPr>
          <p:cNvPr id="34" name="object 34"/>
          <p:cNvSpPr/>
          <p:nvPr/>
        </p:nvSpPr>
        <p:spPr>
          <a:xfrm>
            <a:off x="3131820" y="1786127"/>
            <a:ext cx="139065" cy="140335"/>
          </a:xfrm>
          <a:custGeom>
            <a:avLst/>
            <a:gdLst/>
            <a:ahLst/>
            <a:cxnLst/>
            <a:rect l="l" t="t" r="r" b="b"/>
            <a:pathLst>
              <a:path w="139064" h="140335">
                <a:moveTo>
                  <a:pt x="138683" y="0"/>
                </a:moveTo>
                <a:lnTo>
                  <a:pt x="381" y="130683"/>
                </a:lnTo>
                <a:lnTo>
                  <a:pt x="0" y="140208"/>
                </a:lnTo>
                <a:lnTo>
                  <a:pt x="138303" y="10668"/>
                </a:lnTo>
                <a:lnTo>
                  <a:pt x="138683" y="0"/>
                </a:lnTo>
                <a:close/>
              </a:path>
            </a:pathLst>
          </a:custGeom>
          <a:solidFill>
            <a:srgbClr val="000099"/>
          </a:solidFill>
        </p:spPr>
        <p:txBody>
          <a:bodyPr wrap="square" lIns="0" tIns="0" rIns="0" bIns="0" rtlCol="0"/>
          <a:lstStyle/>
          <a:p>
            <a:endParaRPr/>
          </a:p>
        </p:txBody>
      </p:sp>
      <p:sp>
        <p:nvSpPr>
          <p:cNvPr id="35" name="object 35"/>
          <p:cNvSpPr/>
          <p:nvPr/>
        </p:nvSpPr>
        <p:spPr>
          <a:xfrm>
            <a:off x="2776727" y="1798320"/>
            <a:ext cx="355600" cy="128270"/>
          </a:xfrm>
          <a:custGeom>
            <a:avLst/>
            <a:gdLst/>
            <a:ahLst/>
            <a:cxnLst/>
            <a:rect l="l" t="t" r="r" b="b"/>
            <a:pathLst>
              <a:path w="355600" h="128269">
                <a:moveTo>
                  <a:pt x="5080" y="0"/>
                </a:moveTo>
                <a:lnTo>
                  <a:pt x="889" y="0"/>
                </a:lnTo>
                <a:lnTo>
                  <a:pt x="0" y="4190"/>
                </a:lnTo>
                <a:lnTo>
                  <a:pt x="354711" y="128015"/>
                </a:lnTo>
                <a:lnTo>
                  <a:pt x="355092" y="120014"/>
                </a:lnTo>
                <a:lnTo>
                  <a:pt x="5080" y="0"/>
                </a:lnTo>
                <a:close/>
              </a:path>
            </a:pathLst>
          </a:custGeom>
          <a:solidFill>
            <a:srgbClr val="000099"/>
          </a:solidFill>
        </p:spPr>
        <p:txBody>
          <a:bodyPr wrap="square" lIns="0" tIns="0" rIns="0" bIns="0" rtlCol="0"/>
          <a:lstStyle/>
          <a:p>
            <a:endParaRPr/>
          </a:p>
        </p:txBody>
      </p:sp>
      <p:sp>
        <p:nvSpPr>
          <p:cNvPr id="36" name="object 36"/>
          <p:cNvSpPr/>
          <p:nvPr/>
        </p:nvSpPr>
        <p:spPr>
          <a:xfrm>
            <a:off x="2776727" y="1668779"/>
            <a:ext cx="166116" cy="131064"/>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2787395" y="1780032"/>
            <a:ext cx="338455" cy="123825"/>
          </a:xfrm>
          <a:custGeom>
            <a:avLst/>
            <a:gdLst/>
            <a:ahLst/>
            <a:cxnLst/>
            <a:rect l="l" t="t" r="r" b="b"/>
            <a:pathLst>
              <a:path w="338455" h="123825">
                <a:moveTo>
                  <a:pt x="4826" y="0"/>
                </a:moveTo>
                <a:lnTo>
                  <a:pt x="762" y="0"/>
                </a:lnTo>
                <a:lnTo>
                  <a:pt x="0" y="4063"/>
                </a:lnTo>
                <a:lnTo>
                  <a:pt x="337947" y="123443"/>
                </a:lnTo>
                <a:lnTo>
                  <a:pt x="338328" y="115823"/>
                </a:lnTo>
                <a:lnTo>
                  <a:pt x="4826" y="0"/>
                </a:lnTo>
                <a:close/>
              </a:path>
            </a:pathLst>
          </a:custGeom>
          <a:solidFill>
            <a:srgbClr val="000099"/>
          </a:solidFill>
        </p:spPr>
        <p:txBody>
          <a:bodyPr wrap="square" lIns="0" tIns="0" rIns="0" bIns="0" rtlCol="0"/>
          <a:lstStyle/>
          <a:p>
            <a:endParaRPr/>
          </a:p>
        </p:txBody>
      </p:sp>
      <p:sp>
        <p:nvSpPr>
          <p:cNvPr id="38" name="object 38"/>
          <p:cNvSpPr/>
          <p:nvPr/>
        </p:nvSpPr>
        <p:spPr>
          <a:xfrm>
            <a:off x="3125723" y="1770888"/>
            <a:ext cx="137160" cy="128270"/>
          </a:xfrm>
          <a:custGeom>
            <a:avLst/>
            <a:gdLst/>
            <a:ahLst/>
            <a:cxnLst/>
            <a:rect l="l" t="t" r="r" b="b"/>
            <a:pathLst>
              <a:path w="137160" h="128269">
                <a:moveTo>
                  <a:pt x="137033" y="0"/>
                </a:moveTo>
                <a:lnTo>
                  <a:pt x="0" y="123825"/>
                </a:lnTo>
                <a:lnTo>
                  <a:pt x="381" y="128015"/>
                </a:lnTo>
                <a:lnTo>
                  <a:pt x="1905" y="128015"/>
                </a:lnTo>
                <a:lnTo>
                  <a:pt x="137160" y="8000"/>
                </a:lnTo>
                <a:lnTo>
                  <a:pt x="137033" y="0"/>
                </a:lnTo>
                <a:close/>
              </a:path>
            </a:pathLst>
          </a:custGeom>
          <a:solidFill>
            <a:srgbClr val="000099"/>
          </a:solidFill>
        </p:spPr>
        <p:txBody>
          <a:bodyPr wrap="square" lIns="0" tIns="0" rIns="0" bIns="0" rtlCol="0"/>
          <a:lstStyle/>
          <a:p>
            <a:endParaRPr/>
          </a:p>
        </p:txBody>
      </p:sp>
      <p:sp>
        <p:nvSpPr>
          <p:cNvPr id="39" name="object 39"/>
          <p:cNvSpPr/>
          <p:nvPr/>
        </p:nvSpPr>
        <p:spPr>
          <a:xfrm>
            <a:off x="1216152" y="1511808"/>
            <a:ext cx="562356" cy="342900"/>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1239494" y="1884909"/>
            <a:ext cx="470697" cy="259104"/>
          </a:xfrm>
          <a:prstGeom prst="rect">
            <a:avLst/>
          </a:prstGeom>
          <a:blipFill>
            <a:blip r:embed="rId15" cstate="print"/>
            <a:stretch>
              <a:fillRect/>
            </a:stretch>
          </a:blipFill>
        </p:spPr>
        <p:txBody>
          <a:bodyPr wrap="square" lIns="0" tIns="0" rIns="0" bIns="0" rtlCol="0"/>
          <a:lstStyle/>
          <a:p>
            <a:endParaRPr/>
          </a:p>
        </p:txBody>
      </p:sp>
      <p:sp>
        <p:nvSpPr>
          <p:cNvPr id="41" name="object 41"/>
          <p:cNvSpPr/>
          <p:nvPr/>
        </p:nvSpPr>
        <p:spPr>
          <a:xfrm>
            <a:off x="1392936" y="1650492"/>
            <a:ext cx="381000" cy="327660"/>
          </a:xfrm>
          <a:prstGeom prst="rect">
            <a:avLst/>
          </a:prstGeom>
          <a:blipFill>
            <a:blip r:embed="rId16" cstate="print"/>
            <a:stretch>
              <a:fillRect/>
            </a:stretch>
          </a:blipFill>
        </p:spPr>
        <p:txBody>
          <a:bodyPr wrap="square" lIns="0" tIns="0" rIns="0" bIns="0" rtlCol="0"/>
          <a:lstStyle/>
          <a:p>
            <a:endParaRPr/>
          </a:p>
        </p:txBody>
      </p:sp>
      <p:sp>
        <p:nvSpPr>
          <p:cNvPr id="42" name="object 42"/>
          <p:cNvSpPr/>
          <p:nvPr/>
        </p:nvSpPr>
        <p:spPr>
          <a:xfrm>
            <a:off x="1464563" y="1645920"/>
            <a:ext cx="315468" cy="329183"/>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1392936" y="1644395"/>
            <a:ext cx="88900" cy="248920"/>
          </a:xfrm>
          <a:custGeom>
            <a:avLst/>
            <a:gdLst/>
            <a:ahLst/>
            <a:cxnLst/>
            <a:rect l="l" t="t" r="r" b="b"/>
            <a:pathLst>
              <a:path w="88900" h="248919">
                <a:moveTo>
                  <a:pt x="72897" y="0"/>
                </a:moveTo>
                <a:lnTo>
                  <a:pt x="0" y="245237"/>
                </a:lnTo>
                <a:lnTo>
                  <a:pt x="14350" y="248412"/>
                </a:lnTo>
                <a:lnTo>
                  <a:pt x="88391" y="6730"/>
                </a:lnTo>
                <a:lnTo>
                  <a:pt x="72897" y="0"/>
                </a:lnTo>
                <a:close/>
              </a:path>
            </a:pathLst>
          </a:custGeom>
          <a:solidFill>
            <a:srgbClr val="000099"/>
          </a:solidFill>
        </p:spPr>
        <p:txBody>
          <a:bodyPr wrap="square" lIns="0" tIns="0" rIns="0" bIns="0" rtlCol="0"/>
          <a:lstStyle/>
          <a:p>
            <a:endParaRPr/>
          </a:p>
        </p:txBody>
      </p:sp>
      <p:sp>
        <p:nvSpPr>
          <p:cNvPr id="44" name="object 44"/>
          <p:cNvSpPr/>
          <p:nvPr/>
        </p:nvSpPr>
        <p:spPr>
          <a:xfrm>
            <a:off x="1392936" y="1879092"/>
            <a:ext cx="321643" cy="97536"/>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1694688" y="1691639"/>
            <a:ext cx="88900" cy="287020"/>
          </a:xfrm>
          <a:custGeom>
            <a:avLst/>
            <a:gdLst/>
            <a:ahLst/>
            <a:cxnLst/>
            <a:rect l="l" t="t" r="r" b="b"/>
            <a:pathLst>
              <a:path w="88900" h="287019">
                <a:moveTo>
                  <a:pt x="88392" y="0"/>
                </a:moveTo>
                <a:lnTo>
                  <a:pt x="85343" y="0"/>
                </a:lnTo>
                <a:lnTo>
                  <a:pt x="0" y="284480"/>
                </a:lnTo>
                <a:lnTo>
                  <a:pt x="9398" y="286512"/>
                </a:lnTo>
                <a:lnTo>
                  <a:pt x="88392" y="0"/>
                </a:lnTo>
                <a:close/>
              </a:path>
            </a:pathLst>
          </a:custGeom>
          <a:solidFill>
            <a:srgbClr val="4D4D4D"/>
          </a:solidFill>
        </p:spPr>
        <p:txBody>
          <a:bodyPr wrap="square" lIns="0" tIns="0" rIns="0" bIns="0" rtlCol="0"/>
          <a:lstStyle/>
          <a:p>
            <a:endParaRPr/>
          </a:p>
        </p:txBody>
      </p:sp>
      <p:sp>
        <p:nvSpPr>
          <p:cNvPr id="46" name="object 46"/>
          <p:cNvSpPr/>
          <p:nvPr/>
        </p:nvSpPr>
        <p:spPr>
          <a:xfrm>
            <a:off x="1392936" y="1892807"/>
            <a:ext cx="307847" cy="94487"/>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1388363" y="1993392"/>
            <a:ext cx="104139" cy="58419"/>
          </a:xfrm>
          <a:custGeom>
            <a:avLst/>
            <a:gdLst/>
            <a:ahLst/>
            <a:cxnLst/>
            <a:rect l="l" t="t" r="r" b="b"/>
            <a:pathLst>
              <a:path w="104140" h="58419">
                <a:moveTo>
                  <a:pt x="40386" y="0"/>
                </a:moveTo>
                <a:lnTo>
                  <a:pt x="0" y="32385"/>
                </a:lnTo>
                <a:lnTo>
                  <a:pt x="64770" y="57912"/>
                </a:lnTo>
                <a:lnTo>
                  <a:pt x="103632" y="21971"/>
                </a:lnTo>
                <a:lnTo>
                  <a:pt x="40386" y="0"/>
                </a:lnTo>
                <a:close/>
              </a:path>
            </a:pathLst>
          </a:custGeom>
          <a:solidFill>
            <a:srgbClr val="000099"/>
          </a:solidFill>
        </p:spPr>
        <p:txBody>
          <a:bodyPr wrap="square" lIns="0" tIns="0" rIns="0" bIns="0" rtlCol="0"/>
          <a:lstStyle/>
          <a:p>
            <a:endParaRPr/>
          </a:p>
        </p:txBody>
      </p:sp>
      <p:sp>
        <p:nvSpPr>
          <p:cNvPr id="48" name="object 48"/>
          <p:cNvSpPr/>
          <p:nvPr/>
        </p:nvSpPr>
        <p:spPr>
          <a:xfrm>
            <a:off x="1389888" y="1994916"/>
            <a:ext cx="100584" cy="54863"/>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1397508" y="2016251"/>
            <a:ext cx="35560" cy="17145"/>
          </a:xfrm>
          <a:custGeom>
            <a:avLst/>
            <a:gdLst/>
            <a:ahLst/>
            <a:cxnLst/>
            <a:rect l="l" t="t" r="r" b="b"/>
            <a:pathLst>
              <a:path w="35559" h="17144">
                <a:moveTo>
                  <a:pt x="10159" y="0"/>
                </a:moveTo>
                <a:lnTo>
                  <a:pt x="0" y="7365"/>
                </a:lnTo>
                <a:lnTo>
                  <a:pt x="24891" y="16763"/>
                </a:lnTo>
                <a:lnTo>
                  <a:pt x="35051" y="8382"/>
                </a:lnTo>
                <a:lnTo>
                  <a:pt x="10159" y="0"/>
                </a:lnTo>
                <a:close/>
              </a:path>
            </a:pathLst>
          </a:custGeom>
          <a:solidFill>
            <a:srgbClr val="4F81BC"/>
          </a:solidFill>
        </p:spPr>
        <p:txBody>
          <a:bodyPr wrap="square" lIns="0" tIns="0" rIns="0" bIns="0" rtlCol="0"/>
          <a:lstStyle/>
          <a:p>
            <a:endParaRPr/>
          </a:p>
        </p:txBody>
      </p:sp>
      <p:sp>
        <p:nvSpPr>
          <p:cNvPr id="50" name="object 50"/>
          <p:cNvSpPr/>
          <p:nvPr/>
        </p:nvSpPr>
        <p:spPr>
          <a:xfrm>
            <a:off x="1395983" y="2023872"/>
            <a:ext cx="27940" cy="10795"/>
          </a:xfrm>
          <a:custGeom>
            <a:avLst/>
            <a:gdLst/>
            <a:ahLst/>
            <a:cxnLst/>
            <a:rect l="l" t="t" r="r" b="b"/>
            <a:pathLst>
              <a:path w="27940" h="10794">
                <a:moveTo>
                  <a:pt x="1650" y="0"/>
                </a:moveTo>
                <a:lnTo>
                  <a:pt x="0" y="1524"/>
                </a:lnTo>
                <a:lnTo>
                  <a:pt x="25400" y="10667"/>
                </a:lnTo>
                <a:lnTo>
                  <a:pt x="27431" y="9016"/>
                </a:lnTo>
                <a:lnTo>
                  <a:pt x="1650" y="0"/>
                </a:lnTo>
                <a:close/>
              </a:path>
            </a:pathLst>
          </a:custGeom>
          <a:solidFill>
            <a:srgbClr val="000099"/>
          </a:solidFill>
        </p:spPr>
        <p:txBody>
          <a:bodyPr wrap="square" lIns="0" tIns="0" rIns="0" bIns="0" rtlCol="0"/>
          <a:lstStyle/>
          <a:p>
            <a:endParaRPr/>
          </a:p>
        </p:txBody>
      </p:sp>
      <p:sp>
        <p:nvSpPr>
          <p:cNvPr id="51" name="object 51"/>
          <p:cNvSpPr/>
          <p:nvPr/>
        </p:nvSpPr>
        <p:spPr>
          <a:xfrm>
            <a:off x="1426463" y="2026920"/>
            <a:ext cx="36830" cy="18415"/>
          </a:xfrm>
          <a:custGeom>
            <a:avLst/>
            <a:gdLst/>
            <a:ahLst/>
            <a:cxnLst/>
            <a:rect l="l" t="t" r="r" b="b"/>
            <a:pathLst>
              <a:path w="36830" h="18414">
                <a:moveTo>
                  <a:pt x="10033" y="0"/>
                </a:moveTo>
                <a:lnTo>
                  <a:pt x="0" y="8254"/>
                </a:lnTo>
                <a:lnTo>
                  <a:pt x="25908" y="18287"/>
                </a:lnTo>
                <a:lnTo>
                  <a:pt x="36576" y="9270"/>
                </a:lnTo>
                <a:lnTo>
                  <a:pt x="10033" y="0"/>
                </a:lnTo>
                <a:close/>
              </a:path>
            </a:pathLst>
          </a:custGeom>
          <a:solidFill>
            <a:srgbClr val="4F81BC"/>
          </a:solidFill>
        </p:spPr>
        <p:txBody>
          <a:bodyPr wrap="square" lIns="0" tIns="0" rIns="0" bIns="0" rtlCol="0"/>
          <a:lstStyle/>
          <a:p>
            <a:endParaRPr/>
          </a:p>
        </p:txBody>
      </p:sp>
      <p:sp>
        <p:nvSpPr>
          <p:cNvPr id="52" name="object 52"/>
          <p:cNvSpPr/>
          <p:nvPr/>
        </p:nvSpPr>
        <p:spPr>
          <a:xfrm>
            <a:off x="1424939" y="2036064"/>
            <a:ext cx="27940" cy="10795"/>
          </a:xfrm>
          <a:custGeom>
            <a:avLst/>
            <a:gdLst/>
            <a:ahLst/>
            <a:cxnLst/>
            <a:rect l="l" t="t" r="r" b="b"/>
            <a:pathLst>
              <a:path w="27940" h="10794">
                <a:moveTo>
                  <a:pt x="1650" y="0"/>
                </a:moveTo>
                <a:lnTo>
                  <a:pt x="0" y="1524"/>
                </a:lnTo>
                <a:lnTo>
                  <a:pt x="25400" y="10668"/>
                </a:lnTo>
                <a:lnTo>
                  <a:pt x="27431" y="9016"/>
                </a:lnTo>
                <a:lnTo>
                  <a:pt x="1650" y="0"/>
                </a:lnTo>
                <a:close/>
              </a:path>
            </a:pathLst>
          </a:custGeom>
          <a:solidFill>
            <a:srgbClr val="000099"/>
          </a:solidFill>
        </p:spPr>
        <p:txBody>
          <a:bodyPr wrap="square" lIns="0" tIns="0" rIns="0" bIns="0" rtlCol="0"/>
          <a:lstStyle/>
          <a:p>
            <a:endParaRPr/>
          </a:p>
        </p:txBody>
      </p:sp>
      <p:sp>
        <p:nvSpPr>
          <p:cNvPr id="53" name="object 53"/>
          <p:cNvSpPr/>
          <p:nvPr/>
        </p:nvSpPr>
        <p:spPr>
          <a:xfrm>
            <a:off x="1566672" y="2002535"/>
            <a:ext cx="127000" cy="123825"/>
          </a:xfrm>
          <a:custGeom>
            <a:avLst/>
            <a:gdLst/>
            <a:ahLst/>
            <a:cxnLst/>
            <a:rect l="l" t="t" r="r" b="b"/>
            <a:pathLst>
              <a:path w="127000" h="123825">
                <a:moveTo>
                  <a:pt x="126491" y="0"/>
                </a:moveTo>
                <a:lnTo>
                  <a:pt x="381" y="115062"/>
                </a:lnTo>
                <a:lnTo>
                  <a:pt x="0" y="123443"/>
                </a:lnTo>
                <a:lnTo>
                  <a:pt x="126110" y="9398"/>
                </a:lnTo>
                <a:lnTo>
                  <a:pt x="126491" y="0"/>
                </a:lnTo>
                <a:close/>
              </a:path>
            </a:pathLst>
          </a:custGeom>
          <a:solidFill>
            <a:srgbClr val="000099"/>
          </a:solidFill>
        </p:spPr>
        <p:txBody>
          <a:bodyPr wrap="square" lIns="0" tIns="0" rIns="0" bIns="0" rtlCol="0"/>
          <a:lstStyle/>
          <a:p>
            <a:endParaRPr/>
          </a:p>
        </p:txBody>
      </p:sp>
      <p:sp>
        <p:nvSpPr>
          <p:cNvPr id="54" name="object 54"/>
          <p:cNvSpPr/>
          <p:nvPr/>
        </p:nvSpPr>
        <p:spPr>
          <a:xfrm>
            <a:off x="1243583" y="2013204"/>
            <a:ext cx="325120" cy="113030"/>
          </a:xfrm>
          <a:custGeom>
            <a:avLst/>
            <a:gdLst/>
            <a:ahLst/>
            <a:cxnLst/>
            <a:rect l="l" t="t" r="r" b="b"/>
            <a:pathLst>
              <a:path w="325119" h="113030">
                <a:moveTo>
                  <a:pt x="4610" y="0"/>
                </a:moveTo>
                <a:lnTo>
                  <a:pt x="774" y="0"/>
                </a:lnTo>
                <a:lnTo>
                  <a:pt x="0" y="3683"/>
                </a:lnTo>
                <a:lnTo>
                  <a:pt x="324231" y="112775"/>
                </a:lnTo>
                <a:lnTo>
                  <a:pt x="324612" y="105791"/>
                </a:lnTo>
                <a:lnTo>
                  <a:pt x="4610" y="0"/>
                </a:lnTo>
                <a:close/>
              </a:path>
            </a:pathLst>
          </a:custGeom>
          <a:solidFill>
            <a:srgbClr val="000099"/>
          </a:solidFill>
        </p:spPr>
        <p:txBody>
          <a:bodyPr wrap="square" lIns="0" tIns="0" rIns="0" bIns="0" rtlCol="0"/>
          <a:lstStyle/>
          <a:p>
            <a:endParaRPr/>
          </a:p>
        </p:txBody>
      </p:sp>
      <p:sp>
        <p:nvSpPr>
          <p:cNvPr id="55" name="object 55"/>
          <p:cNvSpPr/>
          <p:nvPr/>
        </p:nvSpPr>
        <p:spPr>
          <a:xfrm>
            <a:off x="1243583" y="1898904"/>
            <a:ext cx="150875" cy="115824"/>
          </a:xfrm>
          <a:prstGeom prst="rect">
            <a:avLst/>
          </a:prstGeom>
          <a:blipFill>
            <a:blip r:embed="rId21" cstate="print"/>
            <a:stretch>
              <a:fillRect/>
            </a:stretch>
          </a:blipFill>
        </p:spPr>
        <p:txBody>
          <a:bodyPr wrap="square" lIns="0" tIns="0" rIns="0" bIns="0" rtlCol="0"/>
          <a:lstStyle/>
          <a:p>
            <a:endParaRPr/>
          </a:p>
        </p:txBody>
      </p:sp>
      <p:sp>
        <p:nvSpPr>
          <p:cNvPr id="56" name="object 56"/>
          <p:cNvSpPr/>
          <p:nvPr/>
        </p:nvSpPr>
        <p:spPr>
          <a:xfrm>
            <a:off x="1254252" y="1996439"/>
            <a:ext cx="307975" cy="108585"/>
          </a:xfrm>
          <a:custGeom>
            <a:avLst/>
            <a:gdLst/>
            <a:ahLst/>
            <a:cxnLst/>
            <a:rect l="l" t="t" r="r" b="b"/>
            <a:pathLst>
              <a:path w="307975" h="108585">
                <a:moveTo>
                  <a:pt x="4381" y="0"/>
                </a:moveTo>
                <a:lnTo>
                  <a:pt x="723" y="0"/>
                </a:lnTo>
                <a:lnTo>
                  <a:pt x="0" y="3556"/>
                </a:lnTo>
                <a:lnTo>
                  <a:pt x="307466" y="108204"/>
                </a:lnTo>
                <a:lnTo>
                  <a:pt x="307847" y="101473"/>
                </a:lnTo>
                <a:lnTo>
                  <a:pt x="4381" y="0"/>
                </a:lnTo>
                <a:close/>
              </a:path>
            </a:pathLst>
          </a:custGeom>
          <a:solidFill>
            <a:srgbClr val="000099"/>
          </a:solidFill>
        </p:spPr>
        <p:txBody>
          <a:bodyPr wrap="square" lIns="0" tIns="0" rIns="0" bIns="0" rtlCol="0"/>
          <a:lstStyle/>
          <a:p>
            <a:endParaRPr/>
          </a:p>
        </p:txBody>
      </p:sp>
      <p:sp>
        <p:nvSpPr>
          <p:cNvPr id="57" name="object 57"/>
          <p:cNvSpPr/>
          <p:nvPr/>
        </p:nvSpPr>
        <p:spPr>
          <a:xfrm>
            <a:off x="1560575" y="1988820"/>
            <a:ext cx="127000" cy="113030"/>
          </a:xfrm>
          <a:custGeom>
            <a:avLst/>
            <a:gdLst/>
            <a:ahLst/>
            <a:cxnLst/>
            <a:rect l="l" t="t" r="r" b="b"/>
            <a:pathLst>
              <a:path w="127000" h="113030">
                <a:moveTo>
                  <a:pt x="126365" y="0"/>
                </a:moveTo>
                <a:lnTo>
                  <a:pt x="0" y="109092"/>
                </a:lnTo>
                <a:lnTo>
                  <a:pt x="254" y="112775"/>
                </a:lnTo>
                <a:lnTo>
                  <a:pt x="1778" y="112775"/>
                </a:lnTo>
                <a:lnTo>
                  <a:pt x="126492" y="6984"/>
                </a:lnTo>
                <a:lnTo>
                  <a:pt x="126365" y="0"/>
                </a:lnTo>
                <a:close/>
              </a:path>
            </a:pathLst>
          </a:custGeom>
          <a:solidFill>
            <a:srgbClr val="000099"/>
          </a:solidFill>
        </p:spPr>
        <p:txBody>
          <a:bodyPr wrap="square" lIns="0" tIns="0" rIns="0" bIns="0" rtlCol="0"/>
          <a:lstStyle/>
          <a:p>
            <a:endParaRPr/>
          </a:p>
        </p:txBody>
      </p:sp>
      <p:sp>
        <p:nvSpPr>
          <p:cNvPr id="58" name="object 58"/>
          <p:cNvSpPr/>
          <p:nvPr/>
        </p:nvSpPr>
        <p:spPr>
          <a:xfrm>
            <a:off x="1964435" y="1203960"/>
            <a:ext cx="629412" cy="336803"/>
          </a:xfrm>
          <a:prstGeom prst="rect">
            <a:avLst/>
          </a:prstGeom>
          <a:blipFill>
            <a:blip r:embed="rId22" cstate="print"/>
            <a:stretch>
              <a:fillRect/>
            </a:stretch>
          </a:blipFill>
        </p:spPr>
        <p:txBody>
          <a:bodyPr wrap="square" lIns="0" tIns="0" rIns="0" bIns="0" rtlCol="0"/>
          <a:lstStyle/>
          <a:p>
            <a:endParaRPr/>
          </a:p>
        </p:txBody>
      </p:sp>
      <p:sp>
        <p:nvSpPr>
          <p:cNvPr id="59" name="object 59"/>
          <p:cNvSpPr/>
          <p:nvPr/>
        </p:nvSpPr>
        <p:spPr>
          <a:xfrm>
            <a:off x="1990572" y="1570250"/>
            <a:ext cx="526332" cy="257152"/>
          </a:xfrm>
          <a:prstGeom prst="rect">
            <a:avLst/>
          </a:prstGeom>
          <a:blipFill>
            <a:blip r:embed="rId23" cstate="print"/>
            <a:stretch>
              <a:fillRect/>
            </a:stretch>
          </a:blipFill>
        </p:spPr>
        <p:txBody>
          <a:bodyPr wrap="square" lIns="0" tIns="0" rIns="0" bIns="0" rtlCol="0"/>
          <a:lstStyle/>
          <a:p>
            <a:endParaRPr/>
          </a:p>
        </p:txBody>
      </p:sp>
      <p:sp>
        <p:nvSpPr>
          <p:cNvPr id="60" name="object 60"/>
          <p:cNvSpPr/>
          <p:nvPr/>
        </p:nvSpPr>
        <p:spPr>
          <a:xfrm>
            <a:off x="2161032" y="1339596"/>
            <a:ext cx="428244" cy="324612"/>
          </a:xfrm>
          <a:prstGeom prst="rect">
            <a:avLst/>
          </a:prstGeom>
          <a:blipFill>
            <a:blip r:embed="rId24" cstate="print"/>
            <a:stretch>
              <a:fillRect/>
            </a:stretch>
          </a:blipFill>
        </p:spPr>
        <p:txBody>
          <a:bodyPr wrap="square" lIns="0" tIns="0" rIns="0" bIns="0" rtlCol="0"/>
          <a:lstStyle/>
          <a:p>
            <a:endParaRPr/>
          </a:p>
        </p:txBody>
      </p:sp>
      <p:sp>
        <p:nvSpPr>
          <p:cNvPr id="61" name="object 61"/>
          <p:cNvSpPr/>
          <p:nvPr/>
        </p:nvSpPr>
        <p:spPr>
          <a:xfrm>
            <a:off x="2241804" y="1335024"/>
            <a:ext cx="355091" cy="324612"/>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2162555" y="1335024"/>
            <a:ext cx="97790" cy="243840"/>
          </a:xfrm>
          <a:custGeom>
            <a:avLst/>
            <a:gdLst/>
            <a:ahLst/>
            <a:cxnLst/>
            <a:rect l="l" t="t" r="r" b="b"/>
            <a:pathLst>
              <a:path w="97789" h="243840">
                <a:moveTo>
                  <a:pt x="80391" y="0"/>
                </a:moveTo>
                <a:lnTo>
                  <a:pt x="0" y="240791"/>
                </a:lnTo>
                <a:lnTo>
                  <a:pt x="15875" y="243839"/>
                </a:lnTo>
                <a:lnTo>
                  <a:pt x="97536" y="6603"/>
                </a:lnTo>
                <a:lnTo>
                  <a:pt x="80391" y="0"/>
                </a:lnTo>
                <a:close/>
              </a:path>
            </a:pathLst>
          </a:custGeom>
          <a:solidFill>
            <a:srgbClr val="000099"/>
          </a:solidFill>
        </p:spPr>
        <p:txBody>
          <a:bodyPr wrap="square" lIns="0" tIns="0" rIns="0" bIns="0" rtlCol="0"/>
          <a:lstStyle/>
          <a:p>
            <a:endParaRPr/>
          </a:p>
        </p:txBody>
      </p:sp>
      <p:sp>
        <p:nvSpPr>
          <p:cNvPr id="63" name="object 63"/>
          <p:cNvSpPr/>
          <p:nvPr/>
        </p:nvSpPr>
        <p:spPr>
          <a:xfrm>
            <a:off x="2161032" y="1566672"/>
            <a:ext cx="361330" cy="94487"/>
          </a:xfrm>
          <a:prstGeom prst="rect">
            <a:avLst/>
          </a:prstGeom>
          <a:blipFill>
            <a:blip r:embed="rId26" cstate="print"/>
            <a:stretch>
              <a:fillRect/>
            </a:stretch>
          </a:blipFill>
        </p:spPr>
        <p:txBody>
          <a:bodyPr wrap="square" lIns="0" tIns="0" rIns="0" bIns="0" rtlCol="0"/>
          <a:lstStyle/>
          <a:p>
            <a:endParaRPr/>
          </a:p>
        </p:txBody>
      </p:sp>
      <p:sp>
        <p:nvSpPr>
          <p:cNvPr id="64" name="object 64"/>
          <p:cNvSpPr/>
          <p:nvPr/>
        </p:nvSpPr>
        <p:spPr>
          <a:xfrm>
            <a:off x="2499360" y="1380744"/>
            <a:ext cx="99060" cy="281940"/>
          </a:xfrm>
          <a:custGeom>
            <a:avLst/>
            <a:gdLst/>
            <a:ahLst/>
            <a:cxnLst/>
            <a:rect l="l" t="t" r="r" b="b"/>
            <a:pathLst>
              <a:path w="99060" h="281939">
                <a:moveTo>
                  <a:pt x="99059" y="0"/>
                </a:moveTo>
                <a:lnTo>
                  <a:pt x="95631" y="0"/>
                </a:lnTo>
                <a:lnTo>
                  <a:pt x="0" y="279907"/>
                </a:lnTo>
                <a:lnTo>
                  <a:pt x="10540" y="281939"/>
                </a:lnTo>
                <a:lnTo>
                  <a:pt x="99059" y="0"/>
                </a:lnTo>
                <a:close/>
              </a:path>
            </a:pathLst>
          </a:custGeom>
          <a:solidFill>
            <a:srgbClr val="4D4D4D"/>
          </a:solidFill>
        </p:spPr>
        <p:txBody>
          <a:bodyPr wrap="square" lIns="0" tIns="0" rIns="0" bIns="0" rtlCol="0"/>
          <a:lstStyle/>
          <a:p>
            <a:endParaRPr/>
          </a:p>
        </p:txBody>
      </p:sp>
      <p:sp>
        <p:nvSpPr>
          <p:cNvPr id="65" name="object 65"/>
          <p:cNvSpPr/>
          <p:nvPr/>
        </p:nvSpPr>
        <p:spPr>
          <a:xfrm>
            <a:off x="2162555" y="1578863"/>
            <a:ext cx="344424" cy="92963"/>
          </a:xfrm>
          <a:prstGeom prst="rect">
            <a:avLst/>
          </a:prstGeom>
          <a:blipFill>
            <a:blip r:embed="rId27" cstate="print"/>
            <a:stretch>
              <a:fillRect/>
            </a:stretch>
          </a:blipFill>
        </p:spPr>
        <p:txBody>
          <a:bodyPr wrap="square" lIns="0" tIns="0" rIns="0" bIns="0" rtlCol="0"/>
          <a:lstStyle/>
          <a:p>
            <a:endParaRPr/>
          </a:p>
        </p:txBody>
      </p:sp>
      <p:sp>
        <p:nvSpPr>
          <p:cNvPr id="66" name="object 66"/>
          <p:cNvSpPr/>
          <p:nvPr/>
        </p:nvSpPr>
        <p:spPr>
          <a:xfrm>
            <a:off x="2156460" y="1679448"/>
            <a:ext cx="117475" cy="55244"/>
          </a:xfrm>
          <a:custGeom>
            <a:avLst/>
            <a:gdLst/>
            <a:ahLst/>
            <a:cxnLst/>
            <a:rect l="l" t="t" r="r" b="b"/>
            <a:pathLst>
              <a:path w="117475" h="55244">
                <a:moveTo>
                  <a:pt x="45719" y="0"/>
                </a:moveTo>
                <a:lnTo>
                  <a:pt x="0" y="30734"/>
                </a:lnTo>
                <a:lnTo>
                  <a:pt x="73278" y="54863"/>
                </a:lnTo>
                <a:lnTo>
                  <a:pt x="117347" y="20827"/>
                </a:lnTo>
                <a:lnTo>
                  <a:pt x="45719" y="0"/>
                </a:lnTo>
                <a:close/>
              </a:path>
            </a:pathLst>
          </a:custGeom>
          <a:solidFill>
            <a:srgbClr val="000099"/>
          </a:solidFill>
        </p:spPr>
        <p:txBody>
          <a:bodyPr wrap="square" lIns="0" tIns="0" rIns="0" bIns="0" rtlCol="0"/>
          <a:lstStyle/>
          <a:p>
            <a:endParaRPr/>
          </a:p>
        </p:txBody>
      </p:sp>
      <p:sp>
        <p:nvSpPr>
          <p:cNvPr id="67" name="object 67"/>
          <p:cNvSpPr/>
          <p:nvPr/>
        </p:nvSpPr>
        <p:spPr>
          <a:xfrm>
            <a:off x="2157983" y="1679448"/>
            <a:ext cx="112776" cy="53339"/>
          </a:xfrm>
          <a:prstGeom prst="rect">
            <a:avLst/>
          </a:prstGeom>
          <a:blipFill>
            <a:blip r:embed="rId28" cstate="print"/>
            <a:stretch>
              <a:fillRect/>
            </a:stretch>
          </a:blipFill>
        </p:spPr>
        <p:txBody>
          <a:bodyPr wrap="square" lIns="0" tIns="0" rIns="0" bIns="0" rtlCol="0"/>
          <a:lstStyle/>
          <a:p>
            <a:endParaRPr/>
          </a:p>
        </p:txBody>
      </p:sp>
      <p:sp>
        <p:nvSpPr>
          <p:cNvPr id="68" name="object 68"/>
          <p:cNvSpPr/>
          <p:nvPr/>
        </p:nvSpPr>
        <p:spPr>
          <a:xfrm>
            <a:off x="2167127" y="1700783"/>
            <a:ext cx="40005" cy="17145"/>
          </a:xfrm>
          <a:custGeom>
            <a:avLst/>
            <a:gdLst/>
            <a:ahLst/>
            <a:cxnLst/>
            <a:rect l="l" t="t" r="r" b="b"/>
            <a:pathLst>
              <a:path w="40005" h="17144">
                <a:moveTo>
                  <a:pt x="11557" y="0"/>
                </a:moveTo>
                <a:lnTo>
                  <a:pt x="0" y="7365"/>
                </a:lnTo>
                <a:lnTo>
                  <a:pt x="28067" y="16763"/>
                </a:lnTo>
                <a:lnTo>
                  <a:pt x="39624" y="8381"/>
                </a:lnTo>
                <a:lnTo>
                  <a:pt x="11557" y="0"/>
                </a:lnTo>
                <a:close/>
              </a:path>
            </a:pathLst>
          </a:custGeom>
          <a:solidFill>
            <a:srgbClr val="4F81BC"/>
          </a:solidFill>
        </p:spPr>
        <p:txBody>
          <a:bodyPr wrap="square" lIns="0" tIns="0" rIns="0" bIns="0" rtlCol="0"/>
          <a:lstStyle/>
          <a:p>
            <a:endParaRPr/>
          </a:p>
        </p:txBody>
      </p:sp>
      <p:sp>
        <p:nvSpPr>
          <p:cNvPr id="69" name="object 69"/>
          <p:cNvSpPr/>
          <p:nvPr/>
        </p:nvSpPr>
        <p:spPr>
          <a:xfrm>
            <a:off x="2165604" y="1708404"/>
            <a:ext cx="30480" cy="10795"/>
          </a:xfrm>
          <a:custGeom>
            <a:avLst/>
            <a:gdLst/>
            <a:ahLst/>
            <a:cxnLst/>
            <a:rect l="l" t="t" r="r" b="b"/>
            <a:pathLst>
              <a:path w="30480" h="10794">
                <a:moveTo>
                  <a:pt x="1904" y="0"/>
                </a:moveTo>
                <a:lnTo>
                  <a:pt x="0" y="1524"/>
                </a:lnTo>
                <a:lnTo>
                  <a:pt x="28320" y="10668"/>
                </a:lnTo>
                <a:lnTo>
                  <a:pt x="30479" y="9017"/>
                </a:lnTo>
                <a:lnTo>
                  <a:pt x="1904" y="0"/>
                </a:lnTo>
                <a:close/>
              </a:path>
            </a:pathLst>
          </a:custGeom>
          <a:solidFill>
            <a:srgbClr val="000099"/>
          </a:solidFill>
        </p:spPr>
        <p:txBody>
          <a:bodyPr wrap="square" lIns="0" tIns="0" rIns="0" bIns="0" rtlCol="0"/>
          <a:lstStyle/>
          <a:p>
            <a:endParaRPr/>
          </a:p>
        </p:txBody>
      </p:sp>
      <p:sp>
        <p:nvSpPr>
          <p:cNvPr id="70" name="object 70"/>
          <p:cNvSpPr/>
          <p:nvPr/>
        </p:nvSpPr>
        <p:spPr>
          <a:xfrm>
            <a:off x="2199132" y="1711451"/>
            <a:ext cx="41275" cy="17145"/>
          </a:xfrm>
          <a:custGeom>
            <a:avLst/>
            <a:gdLst/>
            <a:ahLst/>
            <a:cxnLst/>
            <a:rect l="l" t="t" r="r" b="b"/>
            <a:pathLst>
              <a:path w="41275" h="17144">
                <a:moveTo>
                  <a:pt x="11303" y="0"/>
                </a:moveTo>
                <a:lnTo>
                  <a:pt x="0" y="7620"/>
                </a:lnTo>
                <a:lnTo>
                  <a:pt x="29210" y="16763"/>
                </a:lnTo>
                <a:lnTo>
                  <a:pt x="41148" y="8509"/>
                </a:lnTo>
                <a:lnTo>
                  <a:pt x="11303" y="0"/>
                </a:lnTo>
                <a:close/>
              </a:path>
            </a:pathLst>
          </a:custGeom>
          <a:solidFill>
            <a:srgbClr val="4F81BC"/>
          </a:solidFill>
        </p:spPr>
        <p:txBody>
          <a:bodyPr wrap="square" lIns="0" tIns="0" rIns="0" bIns="0" rtlCol="0"/>
          <a:lstStyle/>
          <a:p>
            <a:endParaRPr/>
          </a:p>
        </p:txBody>
      </p:sp>
      <p:sp>
        <p:nvSpPr>
          <p:cNvPr id="71" name="object 71"/>
          <p:cNvSpPr/>
          <p:nvPr/>
        </p:nvSpPr>
        <p:spPr>
          <a:xfrm>
            <a:off x="2197607" y="1719072"/>
            <a:ext cx="30480" cy="10795"/>
          </a:xfrm>
          <a:custGeom>
            <a:avLst/>
            <a:gdLst/>
            <a:ahLst/>
            <a:cxnLst/>
            <a:rect l="l" t="t" r="r" b="b"/>
            <a:pathLst>
              <a:path w="30480" h="10794">
                <a:moveTo>
                  <a:pt x="1905" y="0"/>
                </a:moveTo>
                <a:lnTo>
                  <a:pt x="0" y="1524"/>
                </a:lnTo>
                <a:lnTo>
                  <a:pt x="28321" y="10667"/>
                </a:lnTo>
                <a:lnTo>
                  <a:pt x="30480" y="9016"/>
                </a:lnTo>
                <a:lnTo>
                  <a:pt x="1905" y="0"/>
                </a:lnTo>
                <a:close/>
              </a:path>
            </a:pathLst>
          </a:custGeom>
          <a:solidFill>
            <a:srgbClr val="000099"/>
          </a:solidFill>
        </p:spPr>
        <p:txBody>
          <a:bodyPr wrap="square" lIns="0" tIns="0" rIns="0" bIns="0" rtlCol="0"/>
          <a:lstStyle/>
          <a:p>
            <a:endParaRPr/>
          </a:p>
        </p:txBody>
      </p:sp>
      <p:sp>
        <p:nvSpPr>
          <p:cNvPr id="72" name="object 72"/>
          <p:cNvSpPr/>
          <p:nvPr/>
        </p:nvSpPr>
        <p:spPr>
          <a:xfrm>
            <a:off x="2356104" y="1687067"/>
            <a:ext cx="143510" cy="121920"/>
          </a:xfrm>
          <a:custGeom>
            <a:avLst/>
            <a:gdLst/>
            <a:ahLst/>
            <a:cxnLst/>
            <a:rect l="l" t="t" r="r" b="b"/>
            <a:pathLst>
              <a:path w="143510" h="121919">
                <a:moveTo>
                  <a:pt x="143256" y="0"/>
                </a:moveTo>
                <a:lnTo>
                  <a:pt x="381" y="113665"/>
                </a:lnTo>
                <a:lnTo>
                  <a:pt x="0" y="121920"/>
                </a:lnTo>
                <a:lnTo>
                  <a:pt x="142875" y="9271"/>
                </a:lnTo>
                <a:lnTo>
                  <a:pt x="143256" y="0"/>
                </a:lnTo>
                <a:close/>
              </a:path>
            </a:pathLst>
          </a:custGeom>
          <a:solidFill>
            <a:srgbClr val="000099"/>
          </a:solidFill>
        </p:spPr>
        <p:txBody>
          <a:bodyPr wrap="square" lIns="0" tIns="0" rIns="0" bIns="0" rtlCol="0"/>
          <a:lstStyle/>
          <a:p>
            <a:endParaRPr/>
          </a:p>
        </p:txBody>
      </p:sp>
      <p:sp>
        <p:nvSpPr>
          <p:cNvPr id="73" name="object 73"/>
          <p:cNvSpPr/>
          <p:nvPr/>
        </p:nvSpPr>
        <p:spPr>
          <a:xfrm>
            <a:off x="1994916" y="1696211"/>
            <a:ext cx="363220" cy="113030"/>
          </a:xfrm>
          <a:custGeom>
            <a:avLst/>
            <a:gdLst/>
            <a:ahLst/>
            <a:cxnLst/>
            <a:rect l="l" t="t" r="r" b="b"/>
            <a:pathLst>
              <a:path w="363219" h="113030">
                <a:moveTo>
                  <a:pt x="5206" y="0"/>
                </a:moveTo>
                <a:lnTo>
                  <a:pt x="888" y="0"/>
                </a:lnTo>
                <a:lnTo>
                  <a:pt x="0" y="3683"/>
                </a:lnTo>
                <a:lnTo>
                  <a:pt x="362331" y="112775"/>
                </a:lnTo>
                <a:lnTo>
                  <a:pt x="362711" y="105790"/>
                </a:lnTo>
                <a:lnTo>
                  <a:pt x="5206" y="0"/>
                </a:lnTo>
                <a:close/>
              </a:path>
            </a:pathLst>
          </a:custGeom>
          <a:solidFill>
            <a:srgbClr val="000099"/>
          </a:solidFill>
        </p:spPr>
        <p:txBody>
          <a:bodyPr wrap="square" lIns="0" tIns="0" rIns="0" bIns="0" rtlCol="0"/>
          <a:lstStyle/>
          <a:p>
            <a:endParaRPr/>
          </a:p>
        </p:txBody>
      </p:sp>
      <p:sp>
        <p:nvSpPr>
          <p:cNvPr id="74" name="object 74"/>
          <p:cNvSpPr/>
          <p:nvPr/>
        </p:nvSpPr>
        <p:spPr>
          <a:xfrm>
            <a:off x="1994916" y="1584960"/>
            <a:ext cx="169163" cy="114300"/>
          </a:xfrm>
          <a:prstGeom prst="rect">
            <a:avLst/>
          </a:prstGeom>
          <a:blipFill>
            <a:blip r:embed="rId29" cstate="print"/>
            <a:stretch>
              <a:fillRect/>
            </a:stretch>
          </a:blipFill>
        </p:spPr>
        <p:txBody>
          <a:bodyPr wrap="square" lIns="0" tIns="0" rIns="0" bIns="0" rtlCol="0"/>
          <a:lstStyle/>
          <a:p>
            <a:endParaRPr/>
          </a:p>
        </p:txBody>
      </p:sp>
      <p:sp>
        <p:nvSpPr>
          <p:cNvPr id="75" name="object 75"/>
          <p:cNvSpPr/>
          <p:nvPr/>
        </p:nvSpPr>
        <p:spPr>
          <a:xfrm>
            <a:off x="2005583" y="1680972"/>
            <a:ext cx="344805" cy="106680"/>
          </a:xfrm>
          <a:custGeom>
            <a:avLst/>
            <a:gdLst/>
            <a:ahLst/>
            <a:cxnLst/>
            <a:rect l="l" t="t" r="r" b="b"/>
            <a:pathLst>
              <a:path w="344805" h="106680">
                <a:moveTo>
                  <a:pt x="4953" y="0"/>
                </a:moveTo>
                <a:lnTo>
                  <a:pt x="762" y="0"/>
                </a:lnTo>
                <a:lnTo>
                  <a:pt x="0" y="3555"/>
                </a:lnTo>
                <a:lnTo>
                  <a:pt x="344043" y="106679"/>
                </a:lnTo>
                <a:lnTo>
                  <a:pt x="344424" y="100075"/>
                </a:lnTo>
                <a:lnTo>
                  <a:pt x="4953" y="0"/>
                </a:lnTo>
                <a:close/>
              </a:path>
            </a:pathLst>
          </a:custGeom>
          <a:solidFill>
            <a:srgbClr val="000099"/>
          </a:solidFill>
        </p:spPr>
        <p:txBody>
          <a:bodyPr wrap="square" lIns="0" tIns="0" rIns="0" bIns="0" rtlCol="0"/>
          <a:lstStyle/>
          <a:p>
            <a:endParaRPr/>
          </a:p>
        </p:txBody>
      </p:sp>
      <p:sp>
        <p:nvSpPr>
          <p:cNvPr id="76" name="object 76"/>
          <p:cNvSpPr/>
          <p:nvPr/>
        </p:nvSpPr>
        <p:spPr>
          <a:xfrm>
            <a:off x="2350007" y="1673351"/>
            <a:ext cx="140335" cy="111760"/>
          </a:xfrm>
          <a:custGeom>
            <a:avLst/>
            <a:gdLst/>
            <a:ahLst/>
            <a:cxnLst/>
            <a:rect l="l" t="t" r="r" b="b"/>
            <a:pathLst>
              <a:path w="140335" h="111760">
                <a:moveTo>
                  <a:pt x="140081" y="0"/>
                </a:moveTo>
                <a:lnTo>
                  <a:pt x="0" y="107569"/>
                </a:lnTo>
                <a:lnTo>
                  <a:pt x="381" y="111251"/>
                </a:lnTo>
                <a:lnTo>
                  <a:pt x="2031" y="111251"/>
                </a:lnTo>
                <a:lnTo>
                  <a:pt x="140208" y="6985"/>
                </a:lnTo>
                <a:lnTo>
                  <a:pt x="140081" y="0"/>
                </a:lnTo>
                <a:close/>
              </a:path>
            </a:pathLst>
          </a:custGeom>
          <a:solidFill>
            <a:srgbClr val="000099"/>
          </a:solidFill>
        </p:spPr>
        <p:txBody>
          <a:bodyPr wrap="square" lIns="0" tIns="0" rIns="0" bIns="0" rtlCol="0"/>
          <a:lstStyle/>
          <a:p>
            <a:endParaRPr/>
          </a:p>
        </p:txBody>
      </p:sp>
      <p:sp>
        <p:nvSpPr>
          <p:cNvPr id="77" name="object 77"/>
          <p:cNvSpPr/>
          <p:nvPr/>
        </p:nvSpPr>
        <p:spPr>
          <a:xfrm>
            <a:off x="4431791" y="2060448"/>
            <a:ext cx="1158240" cy="269748"/>
          </a:xfrm>
          <a:prstGeom prst="rect">
            <a:avLst/>
          </a:prstGeom>
          <a:blipFill>
            <a:blip r:embed="rId30" cstate="print"/>
            <a:stretch>
              <a:fillRect/>
            </a:stretch>
          </a:blipFill>
        </p:spPr>
        <p:txBody>
          <a:bodyPr wrap="square" lIns="0" tIns="0" rIns="0" bIns="0" rtlCol="0"/>
          <a:lstStyle/>
          <a:p>
            <a:endParaRPr/>
          </a:p>
        </p:txBody>
      </p:sp>
      <p:sp>
        <p:nvSpPr>
          <p:cNvPr id="78" name="object 78"/>
          <p:cNvSpPr/>
          <p:nvPr/>
        </p:nvSpPr>
        <p:spPr>
          <a:xfrm>
            <a:off x="4431791" y="2060448"/>
            <a:ext cx="1158240" cy="269875"/>
          </a:xfrm>
          <a:custGeom>
            <a:avLst/>
            <a:gdLst/>
            <a:ahLst/>
            <a:cxnLst/>
            <a:rect l="l" t="t" r="r" b="b"/>
            <a:pathLst>
              <a:path w="1158239" h="269875">
                <a:moveTo>
                  <a:pt x="0" y="134874"/>
                </a:moveTo>
                <a:lnTo>
                  <a:pt x="38987" y="86102"/>
                </a:lnTo>
                <a:lnTo>
                  <a:pt x="103773" y="57791"/>
                </a:lnTo>
                <a:lnTo>
                  <a:pt x="146174" y="45274"/>
                </a:lnTo>
                <a:lnTo>
                  <a:pt x="194524" y="34018"/>
                </a:lnTo>
                <a:lnTo>
                  <a:pt x="248279" y="24148"/>
                </a:lnTo>
                <a:lnTo>
                  <a:pt x="306896" y="15790"/>
                </a:lnTo>
                <a:lnTo>
                  <a:pt x="369831" y="9071"/>
                </a:lnTo>
                <a:lnTo>
                  <a:pt x="436543" y="4115"/>
                </a:lnTo>
                <a:lnTo>
                  <a:pt x="506486" y="1049"/>
                </a:lnTo>
                <a:lnTo>
                  <a:pt x="579120" y="0"/>
                </a:lnTo>
                <a:lnTo>
                  <a:pt x="651753" y="1049"/>
                </a:lnTo>
                <a:lnTo>
                  <a:pt x="721696" y="4115"/>
                </a:lnTo>
                <a:lnTo>
                  <a:pt x="788408" y="9071"/>
                </a:lnTo>
                <a:lnTo>
                  <a:pt x="851343" y="15790"/>
                </a:lnTo>
                <a:lnTo>
                  <a:pt x="909960" y="24148"/>
                </a:lnTo>
                <a:lnTo>
                  <a:pt x="963715" y="34018"/>
                </a:lnTo>
                <a:lnTo>
                  <a:pt x="1012065" y="45274"/>
                </a:lnTo>
                <a:lnTo>
                  <a:pt x="1054466" y="57791"/>
                </a:lnTo>
                <a:lnTo>
                  <a:pt x="1090376" y="71442"/>
                </a:lnTo>
                <a:lnTo>
                  <a:pt x="1140549" y="101644"/>
                </a:lnTo>
                <a:lnTo>
                  <a:pt x="1158240" y="134874"/>
                </a:lnTo>
                <a:lnTo>
                  <a:pt x="1153726" y="151804"/>
                </a:lnTo>
                <a:lnTo>
                  <a:pt x="1119252" y="183645"/>
                </a:lnTo>
                <a:lnTo>
                  <a:pt x="1054466" y="211956"/>
                </a:lnTo>
                <a:lnTo>
                  <a:pt x="1012065" y="224473"/>
                </a:lnTo>
                <a:lnTo>
                  <a:pt x="963715" y="235729"/>
                </a:lnTo>
                <a:lnTo>
                  <a:pt x="909960" y="245599"/>
                </a:lnTo>
                <a:lnTo>
                  <a:pt x="851343" y="253957"/>
                </a:lnTo>
                <a:lnTo>
                  <a:pt x="788408" y="260676"/>
                </a:lnTo>
                <a:lnTo>
                  <a:pt x="721696" y="265632"/>
                </a:lnTo>
                <a:lnTo>
                  <a:pt x="651753" y="268698"/>
                </a:lnTo>
                <a:lnTo>
                  <a:pt x="579120" y="269748"/>
                </a:lnTo>
                <a:lnTo>
                  <a:pt x="506486" y="268698"/>
                </a:lnTo>
                <a:lnTo>
                  <a:pt x="436543" y="265632"/>
                </a:lnTo>
                <a:lnTo>
                  <a:pt x="369831" y="260676"/>
                </a:lnTo>
                <a:lnTo>
                  <a:pt x="306896" y="253957"/>
                </a:lnTo>
                <a:lnTo>
                  <a:pt x="248279" y="245599"/>
                </a:lnTo>
                <a:lnTo>
                  <a:pt x="194524" y="235729"/>
                </a:lnTo>
                <a:lnTo>
                  <a:pt x="146174" y="224473"/>
                </a:lnTo>
                <a:lnTo>
                  <a:pt x="103773" y="211956"/>
                </a:lnTo>
                <a:lnTo>
                  <a:pt x="67863" y="198305"/>
                </a:lnTo>
                <a:lnTo>
                  <a:pt x="17690" y="168103"/>
                </a:lnTo>
                <a:lnTo>
                  <a:pt x="0" y="134874"/>
                </a:lnTo>
                <a:close/>
              </a:path>
            </a:pathLst>
          </a:custGeom>
          <a:ln w="9144">
            <a:solidFill>
              <a:srgbClr val="000000"/>
            </a:solidFill>
          </a:ln>
        </p:spPr>
        <p:txBody>
          <a:bodyPr wrap="square" lIns="0" tIns="0" rIns="0" bIns="0" rtlCol="0"/>
          <a:lstStyle/>
          <a:p>
            <a:endParaRPr/>
          </a:p>
        </p:txBody>
      </p:sp>
      <p:sp>
        <p:nvSpPr>
          <p:cNvPr id="79" name="object 79"/>
          <p:cNvSpPr/>
          <p:nvPr/>
        </p:nvSpPr>
        <p:spPr>
          <a:xfrm>
            <a:off x="4428744" y="1851660"/>
            <a:ext cx="1167383" cy="345948"/>
          </a:xfrm>
          <a:prstGeom prst="rect">
            <a:avLst/>
          </a:prstGeom>
          <a:blipFill>
            <a:blip r:embed="rId31" cstate="print"/>
            <a:stretch>
              <a:fillRect/>
            </a:stretch>
          </a:blipFill>
        </p:spPr>
        <p:txBody>
          <a:bodyPr wrap="square" lIns="0" tIns="0" rIns="0" bIns="0" rtlCol="0"/>
          <a:lstStyle/>
          <a:p>
            <a:endParaRPr/>
          </a:p>
        </p:txBody>
      </p:sp>
      <p:sp>
        <p:nvSpPr>
          <p:cNvPr id="80" name="object 80"/>
          <p:cNvSpPr/>
          <p:nvPr/>
        </p:nvSpPr>
        <p:spPr>
          <a:xfrm>
            <a:off x="4428744" y="1851660"/>
            <a:ext cx="1158240" cy="314325"/>
          </a:xfrm>
          <a:custGeom>
            <a:avLst/>
            <a:gdLst/>
            <a:ahLst/>
            <a:cxnLst/>
            <a:rect l="l" t="t" r="r" b="b"/>
            <a:pathLst>
              <a:path w="1158239" h="314325">
                <a:moveTo>
                  <a:pt x="0" y="156972"/>
                </a:moveTo>
                <a:lnTo>
                  <a:pt x="17690" y="118305"/>
                </a:lnTo>
                <a:lnTo>
                  <a:pt x="67863" y="83157"/>
                </a:lnTo>
                <a:lnTo>
                  <a:pt x="103773" y="67269"/>
                </a:lnTo>
                <a:lnTo>
                  <a:pt x="146174" y="52701"/>
                </a:lnTo>
                <a:lnTo>
                  <a:pt x="194524" y="39599"/>
                </a:lnTo>
                <a:lnTo>
                  <a:pt x="248279" y="28111"/>
                </a:lnTo>
                <a:lnTo>
                  <a:pt x="306896" y="18382"/>
                </a:lnTo>
                <a:lnTo>
                  <a:pt x="369831" y="10560"/>
                </a:lnTo>
                <a:lnTo>
                  <a:pt x="436543" y="4791"/>
                </a:lnTo>
                <a:lnTo>
                  <a:pt x="506486" y="1222"/>
                </a:lnTo>
                <a:lnTo>
                  <a:pt x="579119" y="0"/>
                </a:lnTo>
                <a:lnTo>
                  <a:pt x="651753" y="1222"/>
                </a:lnTo>
                <a:lnTo>
                  <a:pt x="721696" y="4791"/>
                </a:lnTo>
                <a:lnTo>
                  <a:pt x="788408" y="10560"/>
                </a:lnTo>
                <a:lnTo>
                  <a:pt x="851343" y="18382"/>
                </a:lnTo>
                <a:lnTo>
                  <a:pt x="909960" y="28111"/>
                </a:lnTo>
                <a:lnTo>
                  <a:pt x="963715" y="39599"/>
                </a:lnTo>
                <a:lnTo>
                  <a:pt x="1012065" y="52701"/>
                </a:lnTo>
                <a:lnTo>
                  <a:pt x="1054466" y="67269"/>
                </a:lnTo>
                <a:lnTo>
                  <a:pt x="1090376" y="83157"/>
                </a:lnTo>
                <a:lnTo>
                  <a:pt x="1140549" y="118305"/>
                </a:lnTo>
                <a:lnTo>
                  <a:pt x="1158239" y="156972"/>
                </a:lnTo>
                <a:lnTo>
                  <a:pt x="1153726" y="176671"/>
                </a:lnTo>
                <a:lnTo>
                  <a:pt x="1119252" y="213725"/>
                </a:lnTo>
                <a:lnTo>
                  <a:pt x="1054466" y="246674"/>
                </a:lnTo>
                <a:lnTo>
                  <a:pt x="1012065" y="261242"/>
                </a:lnTo>
                <a:lnTo>
                  <a:pt x="963715" y="274344"/>
                </a:lnTo>
                <a:lnTo>
                  <a:pt x="909960" y="285832"/>
                </a:lnTo>
                <a:lnTo>
                  <a:pt x="851343" y="295561"/>
                </a:lnTo>
                <a:lnTo>
                  <a:pt x="788408" y="303383"/>
                </a:lnTo>
                <a:lnTo>
                  <a:pt x="721696" y="309152"/>
                </a:lnTo>
                <a:lnTo>
                  <a:pt x="651753" y="312721"/>
                </a:lnTo>
                <a:lnTo>
                  <a:pt x="579119" y="313943"/>
                </a:lnTo>
                <a:lnTo>
                  <a:pt x="506486" y="312721"/>
                </a:lnTo>
                <a:lnTo>
                  <a:pt x="436543" y="309152"/>
                </a:lnTo>
                <a:lnTo>
                  <a:pt x="369831" y="303383"/>
                </a:lnTo>
                <a:lnTo>
                  <a:pt x="306896" y="295561"/>
                </a:lnTo>
                <a:lnTo>
                  <a:pt x="248279" y="285832"/>
                </a:lnTo>
                <a:lnTo>
                  <a:pt x="194524" y="274344"/>
                </a:lnTo>
                <a:lnTo>
                  <a:pt x="146174" y="261242"/>
                </a:lnTo>
                <a:lnTo>
                  <a:pt x="103773" y="246674"/>
                </a:lnTo>
                <a:lnTo>
                  <a:pt x="67863" y="230786"/>
                </a:lnTo>
                <a:lnTo>
                  <a:pt x="17690" y="195638"/>
                </a:lnTo>
                <a:lnTo>
                  <a:pt x="0" y="156972"/>
                </a:lnTo>
                <a:close/>
              </a:path>
            </a:pathLst>
          </a:custGeom>
          <a:ln w="9144">
            <a:solidFill>
              <a:srgbClr val="000000"/>
            </a:solidFill>
          </a:ln>
        </p:spPr>
        <p:txBody>
          <a:bodyPr wrap="square" lIns="0" tIns="0" rIns="0" bIns="0" rtlCol="0"/>
          <a:lstStyle/>
          <a:p>
            <a:endParaRPr/>
          </a:p>
        </p:txBody>
      </p:sp>
      <p:sp>
        <p:nvSpPr>
          <p:cNvPr id="81" name="object 81"/>
          <p:cNvSpPr/>
          <p:nvPr/>
        </p:nvSpPr>
        <p:spPr>
          <a:xfrm>
            <a:off x="4665726" y="1930145"/>
            <a:ext cx="650875" cy="149860"/>
          </a:xfrm>
          <a:custGeom>
            <a:avLst/>
            <a:gdLst/>
            <a:ahLst/>
            <a:cxnLst/>
            <a:rect l="l" t="t" r="r" b="b"/>
            <a:pathLst>
              <a:path w="650875" h="149860">
                <a:moveTo>
                  <a:pt x="0" y="149351"/>
                </a:moveTo>
                <a:lnTo>
                  <a:pt x="201549" y="149351"/>
                </a:lnTo>
                <a:lnTo>
                  <a:pt x="403098" y="0"/>
                </a:lnTo>
                <a:lnTo>
                  <a:pt x="650748" y="0"/>
                </a:lnTo>
              </a:path>
            </a:pathLst>
          </a:custGeom>
          <a:ln w="28955">
            <a:solidFill>
              <a:srgbClr val="000000"/>
            </a:solidFill>
          </a:ln>
        </p:spPr>
        <p:txBody>
          <a:bodyPr wrap="square" lIns="0" tIns="0" rIns="0" bIns="0" rtlCol="0"/>
          <a:lstStyle/>
          <a:p>
            <a:endParaRPr/>
          </a:p>
        </p:txBody>
      </p:sp>
      <p:sp>
        <p:nvSpPr>
          <p:cNvPr id="82" name="object 82"/>
          <p:cNvSpPr/>
          <p:nvPr/>
        </p:nvSpPr>
        <p:spPr>
          <a:xfrm>
            <a:off x="4694682" y="1930145"/>
            <a:ext cx="593090" cy="149860"/>
          </a:xfrm>
          <a:custGeom>
            <a:avLst/>
            <a:gdLst/>
            <a:ahLst/>
            <a:cxnLst/>
            <a:rect l="l" t="t" r="r" b="b"/>
            <a:pathLst>
              <a:path w="593089" h="149860">
                <a:moveTo>
                  <a:pt x="0" y="0"/>
                </a:moveTo>
                <a:lnTo>
                  <a:pt x="201802" y="0"/>
                </a:lnTo>
                <a:lnTo>
                  <a:pt x="403605" y="149351"/>
                </a:lnTo>
                <a:lnTo>
                  <a:pt x="592835" y="149351"/>
                </a:lnTo>
              </a:path>
            </a:pathLst>
          </a:custGeom>
          <a:ln w="28955">
            <a:solidFill>
              <a:srgbClr val="000000"/>
            </a:solidFill>
          </a:ln>
        </p:spPr>
        <p:txBody>
          <a:bodyPr wrap="square" lIns="0" tIns="0" rIns="0" bIns="0" rtlCol="0"/>
          <a:lstStyle/>
          <a:p>
            <a:endParaRPr/>
          </a:p>
        </p:txBody>
      </p:sp>
      <p:sp>
        <p:nvSpPr>
          <p:cNvPr id="83" name="object 83"/>
          <p:cNvSpPr/>
          <p:nvPr/>
        </p:nvSpPr>
        <p:spPr>
          <a:xfrm>
            <a:off x="4431791" y="2001011"/>
            <a:ext cx="0" cy="208915"/>
          </a:xfrm>
          <a:custGeom>
            <a:avLst/>
            <a:gdLst/>
            <a:ahLst/>
            <a:cxnLst/>
            <a:rect l="l" t="t" r="r" b="b"/>
            <a:pathLst>
              <a:path h="208914">
                <a:moveTo>
                  <a:pt x="0" y="0"/>
                </a:moveTo>
                <a:lnTo>
                  <a:pt x="0" y="208787"/>
                </a:lnTo>
              </a:path>
            </a:pathLst>
          </a:custGeom>
          <a:ln w="9144">
            <a:solidFill>
              <a:srgbClr val="000000"/>
            </a:solidFill>
          </a:ln>
        </p:spPr>
        <p:txBody>
          <a:bodyPr wrap="square" lIns="0" tIns="0" rIns="0" bIns="0" rtlCol="0"/>
          <a:lstStyle/>
          <a:p>
            <a:endParaRPr/>
          </a:p>
        </p:txBody>
      </p:sp>
      <p:sp>
        <p:nvSpPr>
          <p:cNvPr id="84" name="object 84"/>
          <p:cNvSpPr/>
          <p:nvPr/>
        </p:nvSpPr>
        <p:spPr>
          <a:xfrm>
            <a:off x="5586984" y="2007107"/>
            <a:ext cx="0" cy="207645"/>
          </a:xfrm>
          <a:custGeom>
            <a:avLst/>
            <a:gdLst/>
            <a:ahLst/>
            <a:cxnLst/>
            <a:rect l="l" t="t" r="r" b="b"/>
            <a:pathLst>
              <a:path h="207644">
                <a:moveTo>
                  <a:pt x="0" y="0"/>
                </a:moveTo>
                <a:lnTo>
                  <a:pt x="0" y="207263"/>
                </a:lnTo>
              </a:path>
            </a:pathLst>
          </a:custGeom>
          <a:ln w="9144">
            <a:solidFill>
              <a:srgbClr val="000000"/>
            </a:solidFill>
          </a:ln>
        </p:spPr>
        <p:txBody>
          <a:bodyPr wrap="square" lIns="0" tIns="0" rIns="0" bIns="0" rtlCol="0"/>
          <a:lstStyle/>
          <a:p>
            <a:endParaRPr/>
          </a:p>
        </p:txBody>
      </p:sp>
      <p:sp>
        <p:nvSpPr>
          <p:cNvPr id="85" name="object 85"/>
          <p:cNvSpPr/>
          <p:nvPr/>
        </p:nvSpPr>
        <p:spPr>
          <a:xfrm>
            <a:off x="2779014" y="2111501"/>
            <a:ext cx="1668780" cy="768350"/>
          </a:xfrm>
          <a:custGeom>
            <a:avLst/>
            <a:gdLst/>
            <a:ahLst/>
            <a:cxnLst/>
            <a:rect l="l" t="t" r="r" b="b"/>
            <a:pathLst>
              <a:path w="1668779" h="768350">
                <a:moveTo>
                  <a:pt x="0" y="768096"/>
                </a:moveTo>
                <a:lnTo>
                  <a:pt x="1668780" y="0"/>
                </a:lnTo>
              </a:path>
            </a:pathLst>
          </a:custGeom>
          <a:ln w="28956">
            <a:solidFill>
              <a:srgbClr val="000000"/>
            </a:solidFill>
          </a:ln>
        </p:spPr>
        <p:txBody>
          <a:bodyPr wrap="square" lIns="0" tIns="0" rIns="0" bIns="0" rtlCol="0"/>
          <a:lstStyle/>
          <a:p>
            <a:endParaRPr/>
          </a:p>
        </p:txBody>
      </p:sp>
      <p:sp>
        <p:nvSpPr>
          <p:cNvPr id="86" name="object 86"/>
          <p:cNvSpPr/>
          <p:nvPr/>
        </p:nvSpPr>
        <p:spPr>
          <a:xfrm>
            <a:off x="4595621" y="3006089"/>
            <a:ext cx="0" cy="652780"/>
          </a:xfrm>
          <a:custGeom>
            <a:avLst/>
            <a:gdLst/>
            <a:ahLst/>
            <a:cxnLst/>
            <a:rect l="l" t="t" r="r" b="b"/>
            <a:pathLst>
              <a:path h="652779">
                <a:moveTo>
                  <a:pt x="0" y="0"/>
                </a:moveTo>
                <a:lnTo>
                  <a:pt x="0" y="652272"/>
                </a:lnTo>
              </a:path>
            </a:pathLst>
          </a:custGeom>
          <a:ln w="28956">
            <a:solidFill>
              <a:srgbClr val="000000"/>
            </a:solidFill>
          </a:ln>
        </p:spPr>
        <p:txBody>
          <a:bodyPr wrap="square" lIns="0" tIns="0" rIns="0" bIns="0" rtlCol="0"/>
          <a:lstStyle/>
          <a:p>
            <a:endParaRPr/>
          </a:p>
        </p:txBody>
      </p:sp>
      <p:sp>
        <p:nvSpPr>
          <p:cNvPr id="87" name="object 87"/>
          <p:cNvSpPr/>
          <p:nvPr/>
        </p:nvSpPr>
        <p:spPr>
          <a:xfrm>
            <a:off x="4976621" y="2998470"/>
            <a:ext cx="0" cy="652780"/>
          </a:xfrm>
          <a:custGeom>
            <a:avLst/>
            <a:gdLst/>
            <a:ahLst/>
            <a:cxnLst/>
            <a:rect l="l" t="t" r="r" b="b"/>
            <a:pathLst>
              <a:path h="652779">
                <a:moveTo>
                  <a:pt x="0" y="0"/>
                </a:moveTo>
                <a:lnTo>
                  <a:pt x="0" y="652271"/>
                </a:lnTo>
              </a:path>
            </a:pathLst>
          </a:custGeom>
          <a:ln w="28956">
            <a:solidFill>
              <a:srgbClr val="000000"/>
            </a:solidFill>
          </a:ln>
        </p:spPr>
        <p:txBody>
          <a:bodyPr wrap="square" lIns="0" tIns="0" rIns="0" bIns="0" rtlCol="0"/>
          <a:lstStyle/>
          <a:p>
            <a:endParaRPr/>
          </a:p>
        </p:txBody>
      </p:sp>
      <p:sp>
        <p:nvSpPr>
          <p:cNvPr id="88" name="object 88"/>
          <p:cNvSpPr/>
          <p:nvPr/>
        </p:nvSpPr>
        <p:spPr>
          <a:xfrm>
            <a:off x="4450079" y="3616452"/>
            <a:ext cx="344424" cy="733043"/>
          </a:xfrm>
          <a:prstGeom prst="rect">
            <a:avLst/>
          </a:prstGeom>
          <a:blipFill>
            <a:blip r:embed="rId32" cstate="print"/>
            <a:stretch>
              <a:fillRect/>
            </a:stretch>
          </a:blipFill>
        </p:spPr>
        <p:txBody>
          <a:bodyPr wrap="square" lIns="0" tIns="0" rIns="0" bIns="0" rtlCol="0"/>
          <a:lstStyle/>
          <a:p>
            <a:endParaRPr/>
          </a:p>
        </p:txBody>
      </p:sp>
      <p:sp>
        <p:nvSpPr>
          <p:cNvPr id="89" name="object 89"/>
          <p:cNvSpPr/>
          <p:nvPr/>
        </p:nvSpPr>
        <p:spPr>
          <a:xfrm>
            <a:off x="4451603" y="3700271"/>
            <a:ext cx="152400" cy="17145"/>
          </a:xfrm>
          <a:custGeom>
            <a:avLst/>
            <a:gdLst/>
            <a:ahLst/>
            <a:cxnLst/>
            <a:rect l="l" t="t" r="r" b="b"/>
            <a:pathLst>
              <a:path w="152400" h="17145">
                <a:moveTo>
                  <a:pt x="0" y="16763"/>
                </a:moveTo>
                <a:lnTo>
                  <a:pt x="152400" y="16763"/>
                </a:lnTo>
                <a:lnTo>
                  <a:pt x="152400" y="0"/>
                </a:lnTo>
                <a:lnTo>
                  <a:pt x="0" y="0"/>
                </a:lnTo>
                <a:lnTo>
                  <a:pt x="0" y="16763"/>
                </a:lnTo>
                <a:close/>
              </a:path>
            </a:pathLst>
          </a:custGeom>
          <a:solidFill>
            <a:srgbClr val="000000"/>
          </a:solidFill>
        </p:spPr>
        <p:txBody>
          <a:bodyPr wrap="square" lIns="0" tIns="0" rIns="0" bIns="0" rtlCol="0"/>
          <a:lstStyle/>
          <a:p>
            <a:endParaRPr/>
          </a:p>
        </p:txBody>
      </p:sp>
      <p:sp>
        <p:nvSpPr>
          <p:cNvPr id="90" name="object 90"/>
          <p:cNvSpPr/>
          <p:nvPr/>
        </p:nvSpPr>
        <p:spPr>
          <a:xfrm>
            <a:off x="4447032" y="3695700"/>
            <a:ext cx="161925" cy="26034"/>
          </a:xfrm>
          <a:custGeom>
            <a:avLst/>
            <a:gdLst/>
            <a:ahLst/>
            <a:cxnLst/>
            <a:rect l="l" t="t" r="r" b="b"/>
            <a:pathLst>
              <a:path w="161925" h="26035">
                <a:moveTo>
                  <a:pt x="0" y="25908"/>
                </a:moveTo>
                <a:lnTo>
                  <a:pt x="161544" y="25908"/>
                </a:lnTo>
                <a:lnTo>
                  <a:pt x="161544" y="0"/>
                </a:lnTo>
                <a:lnTo>
                  <a:pt x="0" y="0"/>
                </a:lnTo>
                <a:lnTo>
                  <a:pt x="0" y="25908"/>
                </a:lnTo>
                <a:close/>
              </a:path>
            </a:pathLst>
          </a:custGeom>
          <a:solidFill>
            <a:srgbClr val="000000"/>
          </a:solidFill>
        </p:spPr>
        <p:txBody>
          <a:bodyPr wrap="square" lIns="0" tIns="0" rIns="0" bIns="0" rtlCol="0"/>
          <a:lstStyle/>
          <a:p>
            <a:endParaRPr/>
          </a:p>
        </p:txBody>
      </p:sp>
      <p:sp>
        <p:nvSpPr>
          <p:cNvPr id="91" name="object 91"/>
          <p:cNvSpPr/>
          <p:nvPr/>
        </p:nvSpPr>
        <p:spPr>
          <a:xfrm>
            <a:off x="4587240" y="3692652"/>
            <a:ext cx="149860" cy="45720"/>
          </a:xfrm>
          <a:custGeom>
            <a:avLst/>
            <a:gdLst/>
            <a:ahLst/>
            <a:cxn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2" y="45720"/>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92" name="object 92"/>
          <p:cNvSpPr/>
          <p:nvPr/>
        </p:nvSpPr>
        <p:spPr>
          <a:xfrm>
            <a:off x="4590288" y="3697223"/>
            <a:ext cx="143256" cy="35051"/>
          </a:xfrm>
          <a:prstGeom prst="rect">
            <a:avLst/>
          </a:prstGeom>
          <a:blipFill>
            <a:blip r:embed="rId33" cstate="print"/>
            <a:stretch>
              <a:fillRect/>
            </a:stretch>
          </a:blipFill>
        </p:spPr>
        <p:txBody>
          <a:bodyPr wrap="square" lIns="0" tIns="0" rIns="0" bIns="0" rtlCol="0"/>
          <a:lstStyle/>
          <a:p>
            <a:endParaRPr/>
          </a:p>
        </p:txBody>
      </p:sp>
      <p:sp>
        <p:nvSpPr>
          <p:cNvPr id="93" name="object 93"/>
          <p:cNvSpPr/>
          <p:nvPr/>
        </p:nvSpPr>
        <p:spPr>
          <a:xfrm>
            <a:off x="4587240" y="3797808"/>
            <a:ext cx="149860" cy="43180"/>
          </a:xfrm>
          <a:custGeom>
            <a:avLst/>
            <a:gdLst/>
            <a:ahLst/>
            <a:cxn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2"/>
                </a:lnTo>
                <a:lnTo>
                  <a:pt x="128015" y="42672"/>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p:spPr>
        <p:txBody>
          <a:bodyPr wrap="square" lIns="0" tIns="0" rIns="0" bIns="0" rtlCol="0"/>
          <a:lstStyle/>
          <a:p>
            <a:endParaRPr/>
          </a:p>
        </p:txBody>
      </p:sp>
      <p:sp>
        <p:nvSpPr>
          <p:cNvPr id="94" name="object 94"/>
          <p:cNvSpPr/>
          <p:nvPr/>
        </p:nvSpPr>
        <p:spPr>
          <a:xfrm>
            <a:off x="4591811" y="3802379"/>
            <a:ext cx="141732" cy="33527"/>
          </a:xfrm>
          <a:prstGeom prst="rect">
            <a:avLst/>
          </a:prstGeom>
          <a:blipFill>
            <a:blip r:embed="rId34" cstate="print"/>
            <a:stretch>
              <a:fillRect/>
            </a:stretch>
          </a:blipFill>
        </p:spPr>
        <p:txBody>
          <a:bodyPr wrap="square" lIns="0" tIns="0" rIns="0" bIns="0" rtlCol="0"/>
          <a:lstStyle/>
          <a:p>
            <a:endParaRPr/>
          </a:p>
        </p:txBody>
      </p:sp>
      <p:sp>
        <p:nvSpPr>
          <p:cNvPr id="95" name="object 95"/>
          <p:cNvSpPr/>
          <p:nvPr/>
        </p:nvSpPr>
        <p:spPr>
          <a:xfrm>
            <a:off x="4451603" y="3913632"/>
            <a:ext cx="154305" cy="15240"/>
          </a:xfrm>
          <a:custGeom>
            <a:avLst/>
            <a:gdLst/>
            <a:ahLst/>
            <a:cxnLst/>
            <a:rect l="l" t="t" r="r" b="b"/>
            <a:pathLst>
              <a:path w="154304" h="15239">
                <a:moveTo>
                  <a:pt x="0" y="15239"/>
                </a:moveTo>
                <a:lnTo>
                  <a:pt x="153924" y="15239"/>
                </a:lnTo>
                <a:lnTo>
                  <a:pt x="153924" y="0"/>
                </a:lnTo>
                <a:lnTo>
                  <a:pt x="0" y="0"/>
                </a:lnTo>
                <a:lnTo>
                  <a:pt x="0" y="15239"/>
                </a:lnTo>
                <a:close/>
              </a:path>
            </a:pathLst>
          </a:custGeom>
          <a:solidFill>
            <a:srgbClr val="000000"/>
          </a:solidFill>
        </p:spPr>
        <p:txBody>
          <a:bodyPr wrap="square" lIns="0" tIns="0" rIns="0" bIns="0" rtlCol="0"/>
          <a:lstStyle/>
          <a:p>
            <a:endParaRPr/>
          </a:p>
        </p:txBody>
      </p:sp>
      <p:sp>
        <p:nvSpPr>
          <p:cNvPr id="96" name="object 96"/>
          <p:cNvSpPr/>
          <p:nvPr/>
        </p:nvSpPr>
        <p:spPr>
          <a:xfrm>
            <a:off x="4447032" y="3909059"/>
            <a:ext cx="163195" cy="24765"/>
          </a:xfrm>
          <a:custGeom>
            <a:avLst/>
            <a:gdLst/>
            <a:ahLst/>
            <a:cxnLst/>
            <a:rect l="l" t="t" r="r" b="b"/>
            <a:pathLst>
              <a:path w="163195" h="24764">
                <a:moveTo>
                  <a:pt x="0" y="24384"/>
                </a:moveTo>
                <a:lnTo>
                  <a:pt x="163068" y="24384"/>
                </a:lnTo>
                <a:lnTo>
                  <a:pt x="163068" y="0"/>
                </a:lnTo>
                <a:lnTo>
                  <a:pt x="0" y="0"/>
                </a:lnTo>
                <a:lnTo>
                  <a:pt x="0" y="24384"/>
                </a:lnTo>
                <a:close/>
              </a:path>
            </a:pathLst>
          </a:custGeom>
          <a:solidFill>
            <a:srgbClr val="000000"/>
          </a:solidFill>
        </p:spPr>
        <p:txBody>
          <a:bodyPr wrap="square" lIns="0" tIns="0" rIns="0" bIns="0" rtlCol="0"/>
          <a:lstStyle/>
          <a:p>
            <a:endParaRPr/>
          </a:p>
        </p:txBody>
      </p:sp>
      <p:sp>
        <p:nvSpPr>
          <p:cNvPr id="97" name="object 97"/>
          <p:cNvSpPr/>
          <p:nvPr/>
        </p:nvSpPr>
        <p:spPr>
          <a:xfrm>
            <a:off x="4454652" y="4008120"/>
            <a:ext cx="152400" cy="17145"/>
          </a:xfrm>
          <a:custGeom>
            <a:avLst/>
            <a:gdLst/>
            <a:ahLst/>
            <a:cxnLst/>
            <a:rect l="l" t="t" r="r" b="b"/>
            <a:pathLst>
              <a:path w="152400" h="17145">
                <a:moveTo>
                  <a:pt x="0" y="16763"/>
                </a:moveTo>
                <a:lnTo>
                  <a:pt x="152400" y="16763"/>
                </a:lnTo>
                <a:lnTo>
                  <a:pt x="152400" y="0"/>
                </a:lnTo>
                <a:lnTo>
                  <a:pt x="0" y="0"/>
                </a:lnTo>
                <a:lnTo>
                  <a:pt x="0" y="16763"/>
                </a:lnTo>
                <a:close/>
              </a:path>
            </a:pathLst>
          </a:custGeom>
          <a:solidFill>
            <a:srgbClr val="000000"/>
          </a:solidFill>
        </p:spPr>
        <p:txBody>
          <a:bodyPr wrap="square" lIns="0" tIns="0" rIns="0" bIns="0" rtlCol="0"/>
          <a:lstStyle/>
          <a:p>
            <a:endParaRPr/>
          </a:p>
        </p:txBody>
      </p:sp>
      <p:sp>
        <p:nvSpPr>
          <p:cNvPr id="98" name="object 98"/>
          <p:cNvSpPr/>
          <p:nvPr/>
        </p:nvSpPr>
        <p:spPr>
          <a:xfrm>
            <a:off x="4450079" y="4003547"/>
            <a:ext cx="161925" cy="26034"/>
          </a:xfrm>
          <a:custGeom>
            <a:avLst/>
            <a:gdLst/>
            <a:ahLst/>
            <a:cxnLst/>
            <a:rect l="l" t="t" r="r" b="b"/>
            <a:pathLst>
              <a:path w="161925" h="26035">
                <a:moveTo>
                  <a:pt x="0" y="25907"/>
                </a:moveTo>
                <a:lnTo>
                  <a:pt x="161544" y="25907"/>
                </a:lnTo>
                <a:lnTo>
                  <a:pt x="161544" y="0"/>
                </a:lnTo>
                <a:lnTo>
                  <a:pt x="0" y="0"/>
                </a:lnTo>
                <a:lnTo>
                  <a:pt x="0" y="25907"/>
                </a:lnTo>
                <a:close/>
              </a:path>
            </a:pathLst>
          </a:custGeom>
          <a:solidFill>
            <a:srgbClr val="000000"/>
          </a:solidFill>
        </p:spPr>
        <p:txBody>
          <a:bodyPr wrap="square" lIns="0" tIns="0" rIns="0" bIns="0" rtlCol="0"/>
          <a:lstStyle/>
          <a:p>
            <a:endParaRPr/>
          </a:p>
        </p:txBody>
      </p:sp>
      <p:sp>
        <p:nvSpPr>
          <p:cNvPr id="99" name="object 99"/>
          <p:cNvSpPr/>
          <p:nvPr/>
        </p:nvSpPr>
        <p:spPr>
          <a:xfrm>
            <a:off x="4584191" y="4000500"/>
            <a:ext cx="149860" cy="47625"/>
          </a:xfrm>
          <a:custGeom>
            <a:avLst/>
            <a:gdLst/>
            <a:ahLst/>
            <a:cxn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3"/>
                </a:lnTo>
                <a:lnTo>
                  <a:pt x="125730" y="47243"/>
                </a:lnTo>
                <a:lnTo>
                  <a:pt x="134939" y="45392"/>
                </a:lnTo>
                <a:lnTo>
                  <a:pt x="142446" y="40338"/>
                </a:lnTo>
                <a:lnTo>
                  <a:pt x="147500" y="32831"/>
                </a:lnTo>
                <a:lnTo>
                  <a:pt x="149352" y="23622"/>
                </a:lnTo>
                <a:lnTo>
                  <a:pt x="147500" y="14412"/>
                </a:lnTo>
                <a:lnTo>
                  <a:pt x="142446" y="6905"/>
                </a:lnTo>
                <a:lnTo>
                  <a:pt x="134939" y="1851"/>
                </a:lnTo>
                <a:lnTo>
                  <a:pt x="125730" y="0"/>
                </a:lnTo>
                <a:close/>
              </a:path>
            </a:pathLst>
          </a:custGeom>
          <a:solidFill>
            <a:srgbClr val="000000"/>
          </a:solidFill>
        </p:spPr>
        <p:txBody>
          <a:bodyPr wrap="square" lIns="0" tIns="0" rIns="0" bIns="0" rtlCol="0"/>
          <a:lstStyle/>
          <a:p>
            <a:endParaRPr/>
          </a:p>
        </p:txBody>
      </p:sp>
      <p:sp>
        <p:nvSpPr>
          <p:cNvPr id="100" name="object 100"/>
          <p:cNvSpPr/>
          <p:nvPr/>
        </p:nvSpPr>
        <p:spPr>
          <a:xfrm>
            <a:off x="4587240" y="4005071"/>
            <a:ext cx="143256" cy="36575"/>
          </a:xfrm>
          <a:prstGeom prst="rect">
            <a:avLst/>
          </a:prstGeom>
          <a:blipFill>
            <a:blip r:embed="rId35" cstate="print"/>
            <a:stretch>
              <a:fillRect/>
            </a:stretch>
          </a:blipFill>
        </p:spPr>
        <p:txBody>
          <a:bodyPr wrap="square" lIns="0" tIns="0" rIns="0" bIns="0" rtlCol="0"/>
          <a:lstStyle/>
          <a:p>
            <a:endParaRPr/>
          </a:p>
        </p:txBody>
      </p:sp>
      <p:sp>
        <p:nvSpPr>
          <p:cNvPr id="101" name="object 101"/>
          <p:cNvSpPr/>
          <p:nvPr/>
        </p:nvSpPr>
        <p:spPr>
          <a:xfrm>
            <a:off x="4585715" y="3902964"/>
            <a:ext cx="149860" cy="45720"/>
          </a:xfrm>
          <a:custGeom>
            <a:avLst/>
            <a:gdLst/>
            <a:ahLst/>
            <a:cxn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19"/>
                </a:lnTo>
                <a:lnTo>
                  <a:pt x="126492" y="45719"/>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102" name="object 102"/>
          <p:cNvSpPr/>
          <p:nvPr/>
        </p:nvSpPr>
        <p:spPr>
          <a:xfrm>
            <a:off x="4588764" y="3616452"/>
            <a:ext cx="144779" cy="731519"/>
          </a:xfrm>
          <a:prstGeom prst="rect">
            <a:avLst/>
          </a:prstGeom>
          <a:blipFill>
            <a:blip r:embed="rId36" cstate="print"/>
            <a:stretch>
              <a:fillRect/>
            </a:stretch>
          </a:blipFill>
        </p:spPr>
        <p:txBody>
          <a:bodyPr wrap="square" lIns="0" tIns="0" rIns="0" bIns="0" rtlCol="0"/>
          <a:lstStyle/>
          <a:p>
            <a:endParaRPr/>
          </a:p>
        </p:txBody>
      </p:sp>
      <p:sp>
        <p:nvSpPr>
          <p:cNvPr id="103" name="object 103"/>
          <p:cNvSpPr/>
          <p:nvPr/>
        </p:nvSpPr>
        <p:spPr>
          <a:xfrm>
            <a:off x="4712208" y="3611879"/>
            <a:ext cx="26034" cy="741045"/>
          </a:xfrm>
          <a:custGeom>
            <a:avLst/>
            <a:gdLst/>
            <a:ahLst/>
            <a:cxnLst/>
            <a:rect l="l" t="t" r="r" b="b"/>
            <a:pathLst>
              <a:path w="26035" h="741045">
                <a:moveTo>
                  <a:pt x="0" y="740664"/>
                </a:moveTo>
                <a:lnTo>
                  <a:pt x="25907" y="740664"/>
                </a:lnTo>
                <a:lnTo>
                  <a:pt x="25907" y="0"/>
                </a:lnTo>
                <a:lnTo>
                  <a:pt x="0" y="0"/>
                </a:lnTo>
                <a:lnTo>
                  <a:pt x="0" y="740664"/>
                </a:lnTo>
                <a:close/>
              </a:path>
            </a:pathLst>
          </a:custGeom>
          <a:solidFill>
            <a:srgbClr val="000000"/>
          </a:solidFill>
        </p:spPr>
        <p:txBody>
          <a:bodyPr wrap="square" lIns="0" tIns="0" rIns="0" bIns="0" rtlCol="0"/>
          <a:lstStyle/>
          <a:p>
            <a:endParaRPr/>
          </a:p>
        </p:txBody>
      </p:sp>
      <p:sp>
        <p:nvSpPr>
          <p:cNvPr id="104" name="object 104"/>
          <p:cNvSpPr/>
          <p:nvPr/>
        </p:nvSpPr>
        <p:spPr>
          <a:xfrm>
            <a:off x="4732020" y="3800855"/>
            <a:ext cx="60959" cy="68580"/>
          </a:xfrm>
          <a:prstGeom prst="rect">
            <a:avLst/>
          </a:prstGeom>
          <a:blipFill>
            <a:blip r:embed="rId37" cstate="print"/>
            <a:stretch>
              <a:fillRect/>
            </a:stretch>
          </a:blipFill>
        </p:spPr>
        <p:txBody>
          <a:bodyPr wrap="square" lIns="0" tIns="0" rIns="0" bIns="0" rtlCol="0"/>
          <a:lstStyle/>
          <a:p>
            <a:endParaRPr/>
          </a:p>
        </p:txBody>
      </p:sp>
      <p:sp>
        <p:nvSpPr>
          <p:cNvPr id="105" name="object 105"/>
          <p:cNvSpPr/>
          <p:nvPr/>
        </p:nvSpPr>
        <p:spPr>
          <a:xfrm>
            <a:off x="4733544" y="3697223"/>
            <a:ext cx="62483" cy="76200"/>
          </a:xfrm>
          <a:prstGeom prst="rect">
            <a:avLst/>
          </a:prstGeom>
          <a:blipFill>
            <a:blip r:embed="rId38" cstate="print"/>
            <a:stretch>
              <a:fillRect/>
            </a:stretch>
          </a:blipFill>
        </p:spPr>
        <p:txBody>
          <a:bodyPr wrap="square" lIns="0" tIns="0" rIns="0" bIns="0" rtlCol="0"/>
          <a:lstStyle/>
          <a:p>
            <a:endParaRPr/>
          </a:p>
        </p:txBody>
      </p:sp>
      <p:sp>
        <p:nvSpPr>
          <p:cNvPr id="106" name="object 106"/>
          <p:cNvSpPr/>
          <p:nvPr/>
        </p:nvSpPr>
        <p:spPr>
          <a:xfrm>
            <a:off x="4730496" y="4314444"/>
            <a:ext cx="67055" cy="65531"/>
          </a:xfrm>
          <a:prstGeom prst="rect">
            <a:avLst/>
          </a:prstGeom>
          <a:blipFill>
            <a:blip r:embed="rId39" cstate="print"/>
            <a:stretch>
              <a:fillRect/>
            </a:stretch>
          </a:blipFill>
        </p:spPr>
        <p:txBody>
          <a:bodyPr wrap="square" lIns="0" tIns="0" rIns="0" bIns="0" rtlCol="0"/>
          <a:lstStyle/>
          <a:p>
            <a:endParaRPr/>
          </a:p>
        </p:txBody>
      </p:sp>
      <p:sp>
        <p:nvSpPr>
          <p:cNvPr id="107" name="object 107"/>
          <p:cNvSpPr/>
          <p:nvPr/>
        </p:nvSpPr>
        <p:spPr>
          <a:xfrm>
            <a:off x="4431791" y="4335779"/>
            <a:ext cx="307975" cy="47625"/>
          </a:xfrm>
          <a:custGeom>
            <a:avLst/>
            <a:gdLst/>
            <a:ahLst/>
            <a:cxn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p:spPr>
        <p:txBody>
          <a:bodyPr wrap="square" lIns="0" tIns="0" rIns="0" bIns="0" rtlCol="0"/>
          <a:lstStyle/>
          <a:p>
            <a:endParaRPr/>
          </a:p>
        </p:txBody>
      </p:sp>
      <p:sp>
        <p:nvSpPr>
          <p:cNvPr id="108" name="object 108"/>
          <p:cNvSpPr/>
          <p:nvPr/>
        </p:nvSpPr>
        <p:spPr>
          <a:xfrm>
            <a:off x="4431791" y="4335779"/>
            <a:ext cx="307975" cy="47625"/>
          </a:xfrm>
          <a:custGeom>
            <a:avLst/>
            <a:gdLst/>
            <a:ahLst/>
            <a:cxn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ln w="9144">
            <a:solidFill>
              <a:srgbClr val="000000"/>
            </a:solidFill>
          </a:ln>
        </p:spPr>
        <p:txBody>
          <a:bodyPr wrap="square" lIns="0" tIns="0" rIns="0" bIns="0" rtlCol="0"/>
          <a:lstStyle/>
          <a:p>
            <a:endParaRPr/>
          </a:p>
        </p:txBody>
      </p:sp>
      <p:sp>
        <p:nvSpPr>
          <p:cNvPr id="109" name="object 109"/>
          <p:cNvSpPr/>
          <p:nvPr/>
        </p:nvSpPr>
        <p:spPr>
          <a:xfrm>
            <a:off x="4450079" y="4346447"/>
            <a:ext cx="272796" cy="27431"/>
          </a:xfrm>
          <a:prstGeom prst="rect">
            <a:avLst/>
          </a:prstGeom>
          <a:blipFill>
            <a:blip r:embed="rId40" cstate="print"/>
            <a:stretch>
              <a:fillRect/>
            </a:stretch>
          </a:blipFill>
        </p:spPr>
        <p:txBody>
          <a:bodyPr wrap="square" lIns="0" tIns="0" rIns="0" bIns="0" rtlCol="0"/>
          <a:lstStyle/>
          <a:p>
            <a:endParaRPr/>
          </a:p>
        </p:txBody>
      </p:sp>
      <p:sp>
        <p:nvSpPr>
          <p:cNvPr id="110" name="object 110"/>
          <p:cNvSpPr/>
          <p:nvPr/>
        </p:nvSpPr>
        <p:spPr>
          <a:xfrm>
            <a:off x="4450079" y="4346447"/>
            <a:ext cx="273050" cy="27940"/>
          </a:xfrm>
          <a:custGeom>
            <a:avLst/>
            <a:gdLst/>
            <a:ahLst/>
            <a:cxnLst/>
            <a:rect l="l" t="t" r="r" b="b"/>
            <a:pathLst>
              <a:path w="273050" h="27939">
                <a:moveTo>
                  <a:pt x="0" y="13715"/>
                </a:moveTo>
                <a:lnTo>
                  <a:pt x="0" y="6095"/>
                </a:lnTo>
                <a:lnTo>
                  <a:pt x="6096" y="0"/>
                </a:lnTo>
                <a:lnTo>
                  <a:pt x="13716" y="0"/>
                </a:lnTo>
                <a:lnTo>
                  <a:pt x="259080" y="0"/>
                </a:lnTo>
                <a:lnTo>
                  <a:pt x="266700" y="0"/>
                </a:lnTo>
                <a:lnTo>
                  <a:pt x="272796" y="6095"/>
                </a:lnTo>
                <a:lnTo>
                  <a:pt x="272796" y="13715"/>
                </a:lnTo>
                <a:lnTo>
                  <a:pt x="272796" y="21335"/>
                </a:lnTo>
                <a:lnTo>
                  <a:pt x="266700" y="27431"/>
                </a:lnTo>
                <a:lnTo>
                  <a:pt x="259080" y="27431"/>
                </a:lnTo>
                <a:lnTo>
                  <a:pt x="13716" y="27431"/>
                </a:lnTo>
                <a:lnTo>
                  <a:pt x="6096" y="27431"/>
                </a:lnTo>
                <a:lnTo>
                  <a:pt x="0" y="21335"/>
                </a:lnTo>
                <a:lnTo>
                  <a:pt x="0" y="13715"/>
                </a:lnTo>
                <a:close/>
              </a:path>
            </a:pathLst>
          </a:custGeom>
          <a:ln w="9144">
            <a:solidFill>
              <a:srgbClr val="000000"/>
            </a:solidFill>
          </a:ln>
        </p:spPr>
        <p:txBody>
          <a:bodyPr wrap="square" lIns="0" tIns="0" rIns="0" bIns="0" rtlCol="0"/>
          <a:lstStyle/>
          <a:p>
            <a:endParaRPr/>
          </a:p>
        </p:txBody>
      </p:sp>
      <p:sp>
        <p:nvSpPr>
          <p:cNvPr id="111" name="object 111"/>
          <p:cNvSpPr/>
          <p:nvPr/>
        </p:nvSpPr>
        <p:spPr>
          <a:xfrm>
            <a:off x="4474464" y="424129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12" name="object 112"/>
          <p:cNvSpPr/>
          <p:nvPr/>
        </p:nvSpPr>
        <p:spPr>
          <a:xfrm>
            <a:off x="4521708" y="424129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p:spPr>
        <p:txBody>
          <a:bodyPr wrap="square" lIns="0" tIns="0" rIns="0" bIns="0" rtlCol="0"/>
          <a:lstStyle/>
          <a:p>
            <a:endParaRPr/>
          </a:p>
        </p:txBody>
      </p:sp>
      <p:sp>
        <p:nvSpPr>
          <p:cNvPr id="113" name="object 113"/>
          <p:cNvSpPr/>
          <p:nvPr/>
        </p:nvSpPr>
        <p:spPr>
          <a:xfrm>
            <a:off x="4565903" y="4239767"/>
            <a:ext cx="41275" cy="47625"/>
          </a:xfrm>
          <a:custGeom>
            <a:avLst/>
            <a:gdLst/>
            <a:ahLst/>
            <a:cxnLst/>
            <a:rect l="l" t="t" r="r" b="b"/>
            <a:pathLst>
              <a:path w="41275" h="47625">
                <a:moveTo>
                  <a:pt x="20574" y="0"/>
                </a:moveTo>
                <a:lnTo>
                  <a:pt x="12590" y="1851"/>
                </a:lnTo>
                <a:lnTo>
                  <a:pt x="6048" y="6905"/>
                </a:lnTo>
                <a:lnTo>
                  <a:pt x="1625" y="14412"/>
                </a:lnTo>
                <a:lnTo>
                  <a:pt x="0" y="23621"/>
                </a:lnTo>
                <a:lnTo>
                  <a:pt x="1625" y="32831"/>
                </a:lnTo>
                <a:lnTo>
                  <a:pt x="6048" y="40338"/>
                </a:lnTo>
                <a:lnTo>
                  <a:pt x="12590" y="45392"/>
                </a:lnTo>
                <a:lnTo>
                  <a:pt x="20574" y="47243"/>
                </a:lnTo>
                <a:lnTo>
                  <a:pt x="28557" y="45392"/>
                </a:lnTo>
                <a:lnTo>
                  <a:pt x="35099" y="40338"/>
                </a:lnTo>
                <a:lnTo>
                  <a:pt x="39522" y="32831"/>
                </a:lnTo>
                <a:lnTo>
                  <a:pt x="41148" y="23621"/>
                </a:lnTo>
                <a:lnTo>
                  <a:pt x="39522" y="14412"/>
                </a:lnTo>
                <a:lnTo>
                  <a:pt x="35099" y="6905"/>
                </a:lnTo>
                <a:lnTo>
                  <a:pt x="28557" y="1851"/>
                </a:lnTo>
                <a:lnTo>
                  <a:pt x="20574" y="0"/>
                </a:lnTo>
                <a:close/>
              </a:path>
            </a:pathLst>
          </a:custGeom>
          <a:solidFill>
            <a:srgbClr val="33CC33"/>
          </a:solidFill>
        </p:spPr>
        <p:txBody>
          <a:bodyPr wrap="square" lIns="0" tIns="0" rIns="0" bIns="0" rtlCol="0"/>
          <a:lstStyle/>
          <a:p>
            <a:endParaRPr/>
          </a:p>
        </p:txBody>
      </p:sp>
      <p:sp>
        <p:nvSpPr>
          <p:cNvPr id="114" name="object 114"/>
          <p:cNvSpPr/>
          <p:nvPr/>
        </p:nvSpPr>
        <p:spPr>
          <a:xfrm>
            <a:off x="4669535" y="4066032"/>
            <a:ext cx="21590" cy="243840"/>
          </a:xfrm>
          <a:custGeom>
            <a:avLst/>
            <a:gdLst/>
            <a:ahLst/>
            <a:cxnLst/>
            <a:rect l="l" t="t" r="r" b="b"/>
            <a:pathLst>
              <a:path w="21589" h="243839">
                <a:moveTo>
                  <a:pt x="0" y="243839"/>
                </a:moveTo>
                <a:lnTo>
                  <a:pt x="21336" y="243839"/>
                </a:lnTo>
                <a:lnTo>
                  <a:pt x="21336" y="0"/>
                </a:lnTo>
                <a:lnTo>
                  <a:pt x="0" y="0"/>
                </a:lnTo>
                <a:lnTo>
                  <a:pt x="0" y="243839"/>
                </a:lnTo>
                <a:close/>
              </a:path>
            </a:pathLst>
          </a:custGeom>
          <a:solidFill>
            <a:srgbClr val="292929"/>
          </a:solidFill>
        </p:spPr>
        <p:txBody>
          <a:bodyPr wrap="square" lIns="0" tIns="0" rIns="0" bIns="0" rtlCol="0"/>
          <a:lstStyle/>
          <a:p>
            <a:endParaRPr/>
          </a:p>
        </p:txBody>
      </p:sp>
      <p:sp>
        <p:nvSpPr>
          <p:cNvPr id="115" name="object 115"/>
          <p:cNvSpPr/>
          <p:nvPr/>
        </p:nvSpPr>
        <p:spPr>
          <a:xfrm>
            <a:off x="4664964" y="4061459"/>
            <a:ext cx="30480" cy="253365"/>
          </a:xfrm>
          <a:custGeom>
            <a:avLst/>
            <a:gdLst/>
            <a:ahLst/>
            <a:cxnLst/>
            <a:rect l="l" t="t" r="r" b="b"/>
            <a:pathLst>
              <a:path w="30479" h="253364">
                <a:moveTo>
                  <a:pt x="0" y="252984"/>
                </a:moveTo>
                <a:lnTo>
                  <a:pt x="30480" y="252984"/>
                </a:lnTo>
                <a:lnTo>
                  <a:pt x="30480" y="0"/>
                </a:lnTo>
                <a:lnTo>
                  <a:pt x="0" y="0"/>
                </a:lnTo>
                <a:lnTo>
                  <a:pt x="0" y="252984"/>
                </a:lnTo>
                <a:close/>
              </a:path>
            </a:pathLst>
          </a:custGeom>
          <a:solidFill>
            <a:srgbClr val="000000"/>
          </a:solidFill>
        </p:spPr>
        <p:txBody>
          <a:bodyPr wrap="square" lIns="0" tIns="0" rIns="0" bIns="0" rtlCol="0"/>
          <a:lstStyle/>
          <a:p>
            <a:endParaRPr/>
          </a:p>
        </p:txBody>
      </p:sp>
      <p:sp>
        <p:nvSpPr>
          <p:cNvPr id="116" name="object 116"/>
          <p:cNvSpPr/>
          <p:nvPr/>
        </p:nvSpPr>
        <p:spPr>
          <a:xfrm>
            <a:off x="3017520" y="3208020"/>
            <a:ext cx="502920" cy="332740"/>
          </a:xfrm>
          <a:custGeom>
            <a:avLst/>
            <a:gdLst/>
            <a:ahLst/>
            <a:cxnLst/>
            <a:rect l="l" t="t" r="r" b="b"/>
            <a:pathLst>
              <a:path w="502920" h="332739">
                <a:moveTo>
                  <a:pt x="0" y="0"/>
                </a:moveTo>
                <a:lnTo>
                  <a:pt x="502919" y="332231"/>
                </a:lnTo>
              </a:path>
            </a:pathLst>
          </a:custGeom>
          <a:ln w="9144">
            <a:solidFill>
              <a:srgbClr val="CC0000"/>
            </a:solidFill>
          </a:ln>
        </p:spPr>
        <p:txBody>
          <a:bodyPr wrap="square" lIns="0" tIns="0" rIns="0" bIns="0" rtlCol="0"/>
          <a:lstStyle/>
          <a:p>
            <a:endParaRPr/>
          </a:p>
        </p:txBody>
      </p:sp>
      <p:sp>
        <p:nvSpPr>
          <p:cNvPr id="117" name="object 117"/>
          <p:cNvSpPr txBox="1"/>
          <p:nvPr/>
        </p:nvSpPr>
        <p:spPr>
          <a:xfrm>
            <a:off x="3166110" y="3512946"/>
            <a:ext cx="1953895" cy="589915"/>
          </a:xfrm>
          <a:prstGeom prst="rect">
            <a:avLst/>
          </a:prstGeom>
        </p:spPr>
        <p:txBody>
          <a:bodyPr vert="horz" wrap="square" lIns="0" tIns="59690" rIns="0" bIns="0" rtlCol="0">
            <a:spAutoFit/>
          </a:bodyPr>
          <a:lstStyle/>
          <a:p>
            <a:pPr marL="160655" marR="5080" indent="-148590">
              <a:lnSpc>
                <a:spcPts val="2039"/>
              </a:lnSpc>
              <a:spcBef>
                <a:spcPts val="470"/>
              </a:spcBef>
              <a:tabLst>
                <a:tab pos="1283335" algn="l"/>
                <a:tab pos="1499870" algn="l"/>
                <a:tab pos="1724025" algn="l"/>
                <a:tab pos="1940560" algn="l"/>
              </a:tabLst>
            </a:pPr>
            <a:r>
              <a:rPr sz="2000" spc="-60" dirty="0">
                <a:latin typeface="Arial"/>
                <a:cs typeface="Arial"/>
              </a:rPr>
              <a:t>Ethernet 	</a:t>
            </a:r>
            <a:r>
              <a:rPr sz="2000" u="heavy" spc="-60" dirty="0">
                <a:uFill>
                  <a:solidFill>
                    <a:srgbClr val="000000"/>
                  </a:solidFill>
                </a:uFill>
                <a:latin typeface="Arial"/>
                <a:cs typeface="Arial"/>
              </a:rPr>
              <a:t>	</a:t>
            </a:r>
            <a:r>
              <a:rPr sz="2000" spc="-60" dirty="0">
                <a:latin typeface="Arial"/>
                <a:cs typeface="Arial"/>
              </a:rPr>
              <a:t>	</a:t>
            </a:r>
            <a:r>
              <a:rPr sz="2000" u="heavy" spc="-60" dirty="0">
                <a:uFill>
                  <a:solidFill>
                    <a:srgbClr val="000000"/>
                  </a:solidFill>
                </a:uFill>
                <a:latin typeface="Arial"/>
                <a:cs typeface="Arial"/>
              </a:rPr>
              <a:t>	</a:t>
            </a:r>
            <a:r>
              <a:rPr sz="2000" dirty="0">
                <a:latin typeface="Arial"/>
                <a:cs typeface="Arial"/>
              </a:rPr>
              <a:t> </a:t>
            </a:r>
            <a:r>
              <a:rPr sz="2000" spc="-65" dirty="0">
                <a:latin typeface="Arial"/>
                <a:cs typeface="Arial"/>
              </a:rPr>
              <a:t>switch</a:t>
            </a:r>
            <a:endParaRPr sz="2000" dirty="0">
              <a:latin typeface="Arial"/>
              <a:cs typeface="Arial"/>
            </a:endParaRPr>
          </a:p>
        </p:txBody>
      </p:sp>
      <p:sp>
        <p:nvSpPr>
          <p:cNvPr id="118" name="object 118"/>
          <p:cNvSpPr/>
          <p:nvPr/>
        </p:nvSpPr>
        <p:spPr>
          <a:xfrm>
            <a:off x="5306567" y="3954779"/>
            <a:ext cx="525780" cy="0"/>
          </a:xfrm>
          <a:custGeom>
            <a:avLst/>
            <a:gdLst/>
            <a:ahLst/>
            <a:cxnLst/>
            <a:rect l="l" t="t" r="r" b="b"/>
            <a:pathLst>
              <a:path w="525779">
                <a:moveTo>
                  <a:pt x="0" y="0"/>
                </a:moveTo>
                <a:lnTo>
                  <a:pt x="525780" y="0"/>
                </a:lnTo>
              </a:path>
            </a:pathLst>
          </a:custGeom>
          <a:ln w="9144">
            <a:solidFill>
              <a:srgbClr val="CC0000"/>
            </a:solidFill>
          </a:ln>
        </p:spPr>
        <p:txBody>
          <a:bodyPr wrap="square" lIns="0" tIns="0" rIns="0" bIns="0" rtlCol="0"/>
          <a:lstStyle/>
          <a:p>
            <a:endParaRPr/>
          </a:p>
        </p:txBody>
      </p:sp>
      <p:sp>
        <p:nvSpPr>
          <p:cNvPr id="119" name="object 119"/>
          <p:cNvSpPr txBox="1"/>
          <p:nvPr/>
        </p:nvSpPr>
        <p:spPr>
          <a:xfrm>
            <a:off x="5783071" y="3527297"/>
            <a:ext cx="183197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Arial"/>
                <a:cs typeface="Arial"/>
              </a:rPr>
              <a:t>institutional</a:t>
            </a:r>
            <a:r>
              <a:rPr sz="2000" spc="-130" dirty="0">
                <a:latin typeface="Arial"/>
                <a:cs typeface="Arial"/>
              </a:rPr>
              <a:t> </a:t>
            </a:r>
            <a:r>
              <a:rPr sz="2000" spc="-55" dirty="0">
                <a:latin typeface="Arial"/>
                <a:cs typeface="Arial"/>
              </a:rPr>
              <a:t>mail,</a:t>
            </a:r>
            <a:endParaRPr sz="2000">
              <a:latin typeface="Arial"/>
              <a:cs typeface="Arial"/>
            </a:endParaRPr>
          </a:p>
        </p:txBody>
      </p:sp>
      <p:sp>
        <p:nvSpPr>
          <p:cNvPr id="120" name="object 120"/>
          <p:cNvSpPr txBox="1"/>
          <p:nvPr/>
        </p:nvSpPr>
        <p:spPr>
          <a:xfrm>
            <a:off x="6069584" y="3786377"/>
            <a:ext cx="1261110" cy="330835"/>
          </a:xfrm>
          <a:prstGeom prst="rect">
            <a:avLst/>
          </a:prstGeom>
        </p:spPr>
        <p:txBody>
          <a:bodyPr vert="horz" wrap="square" lIns="0" tIns="12700" rIns="0" bIns="0" rtlCol="0">
            <a:spAutoFit/>
          </a:bodyPr>
          <a:lstStyle/>
          <a:p>
            <a:pPr marL="12700">
              <a:lnSpc>
                <a:spcPct val="100000"/>
              </a:lnSpc>
              <a:spcBef>
                <a:spcPts val="100"/>
              </a:spcBef>
            </a:pPr>
            <a:r>
              <a:rPr sz="2000" spc="-70" dirty="0">
                <a:latin typeface="Arial"/>
                <a:cs typeface="Arial"/>
              </a:rPr>
              <a:t>web</a:t>
            </a:r>
            <a:r>
              <a:rPr sz="2000" spc="-185" dirty="0">
                <a:latin typeface="Arial"/>
                <a:cs typeface="Arial"/>
              </a:rPr>
              <a:t> </a:t>
            </a:r>
            <a:r>
              <a:rPr sz="2000" spc="-110" dirty="0">
                <a:latin typeface="Arial"/>
                <a:cs typeface="Arial"/>
              </a:rPr>
              <a:t>servers</a:t>
            </a:r>
            <a:endParaRPr sz="2000">
              <a:latin typeface="Arial"/>
              <a:cs typeface="Arial"/>
            </a:endParaRPr>
          </a:p>
        </p:txBody>
      </p:sp>
      <p:sp>
        <p:nvSpPr>
          <p:cNvPr id="121" name="object 121"/>
          <p:cNvSpPr/>
          <p:nvPr/>
        </p:nvSpPr>
        <p:spPr>
          <a:xfrm>
            <a:off x="5506211" y="2368295"/>
            <a:ext cx="1005840" cy="664845"/>
          </a:xfrm>
          <a:custGeom>
            <a:avLst/>
            <a:gdLst/>
            <a:ahLst/>
            <a:cxnLst/>
            <a:rect l="l" t="t" r="r" b="b"/>
            <a:pathLst>
              <a:path w="1005840" h="664844">
                <a:moveTo>
                  <a:pt x="0" y="0"/>
                </a:moveTo>
                <a:lnTo>
                  <a:pt x="1005839" y="664463"/>
                </a:lnTo>
              </a:path>
            </a:pathLst>
          </a:custGeom>
          <a:ln w="9144">
            <a:solidFill>
              <a:srgbClr val="CC0000"/>
            </a:solidFill>
          </a:ln>
        </p:spPr>
        <p:txBody>
          <a:bodyPr wrap="square" lIns="0" tIns="0" rIns="0" bIns="0" rtlCol="0"/>
          <a:lstStyle/>
          <a:p>
            <a:endParaRPr/>
          </a:p>
        </p:txBody>
      </p:sp>
      <p:sp>
        <p:nvSpPr>
          <p:cNvPr id="122" name="object 122"/>
          <p:cNvSpPr/>
          <p:nvPr/>
        </p:nvSpPr>
        <p:spPr>
          <a:xfrm>
            <a:off x="5578602" y="2032254"/>
            <a:ext cx="972819" cy="0"/>
          </a:xfrm>
          <a:custGeom>
            <a:avLst/>
            <a:gdLst/>
            <a:ahLst/>
            <a:cxnLst/>
            <a:rect l="l" t="t" r="r" b="b"/>
            <a:pathLst>
              <a:path w="972820">
                <a:moveTo>
                  <a:pt x="0" y="0"/>
                </a:moveTo>
                <a:lnTo>
                  <a:pt x="972312" y="0"/>
                </a:lnTo>
              </a:path>
            </a:pathLst>
          </a:custGeom>
          <a:ln w="28956">
            <a:solidFill>
              <a:srgbClr val="000000"/>
            </a:solidFill>
          </a:ln>
        </p:spPr>
        <p:txBody>
          <a:bodyPr wrap="square" lIns="0" tIns="0" rIns="0" bIns="0" rtlCol="0"/>
          <a:lstStyle/>
          <a:p>
            <a:endParaRPr/>
          </a:p>
        </p:txBody>
      </p:sp>
      <p:sp>
        <p:nvSpPr>
          <p:cNvPr id="123" name="object 123"/>
          <p:cNvSpPr/>
          <p:nvPr/>
        </p:nvSpPr>
        <p:spPr>
          <a:xfrm>
            <a:off x="6608826" y="2029205"/>
            <a:ext cx="972819" cy="0"/>
          </a:xfrm>
          <a:custGeom>
            <a:avLst/>
            <a:gdLst/>
            <a:ahLst/>
            <a:cxnLst/>
            <a:rect l="l" t="t" r="r" b="b"/>
            <a:pathLst>
              <a:path w="972820">
                <a:moveTo>
                  <a:pt x="0" y="0"/>
                </a:moveTo>
                <a:lnTo>
                  <a:pt x="972312" y="0"/>
                </a:lnTo>
              </a:path>
            </a:pathLst>
          </a:custGeom>
          <a:ln w="28956">
            <a:solidFill>
              <a:srgbClr val="000000"/>
            </a:solidFill>
            <a:prstDash val="lgDash"/>
          </a:ln>
        </p:spPr>
        <p:txBody>
          <a:bodyPr wrap="square" lIns="0" tIns="0" rIns="0" bIns="0" rtlCol="0"/>
          <a:lstStyle/>
          <a:p>
            <a:endParaRPr/>
          </a:p>
        </p:txBody>
      </p:sp>
      <p:sp>
        <p:nvSpPr>
          <p:cNvPr id="124" name="object 124"/>
          <p:cNvSpPr/>
          <p:nvPr/>
        </p:nvSpPr>
        <p:spPr>
          <a:xfrm>
            <a:off x="5998464" y="2118360"/>
            <a:ext cx="504825" cy="330835"/>
          </a:xfrm>
          <a:custGeom>
            <a:avLst/>
            <a:gdLst/>
            <a:ahLst/>
            <a:cxnLst/>
            <a:rect l="l" t="t" r="r" b="b"/>
            <a:pathLst>
              <a:path w="504825" h="330835">
                <a:moveTo>
                  <a:pt x="0" y="0"/>
                </a:moveTo>
                <a:lnTo>
                  <a:pt x="504443" y="330707"/>
                </a:lnTo>
              </a:path>
            </a:pathLst>
          </a:custGeom>
          <a:ln w="9144">
            <a:solidFill>
              <a:srgbClr val="CC0000"/>
            </a:solidFill>
          </a:ln>
        </p:spPr>
        <p:txBody>
          <a:bodyPr wrap="square" lIns="0" tIns="0" rIns="0" bIns="0" rtlCol="0"/>
          <a:lstStyle/>
          <a:p>
            <a:endParaRPr/>
          </a:p>
        </p:txBody>
      </p:sp>
      <p:sp>
        <p:nvSpPr>
          <p:cNvPr id="125" name="object 125"/>
          <p:cNvSpPr txBox="1"/>
          <p:nvPr/>
        </p:nvSpPr>
        <p:spPr>
          <a:xfrm>
            <a:off x="6439027" y="2294889"/>
            <a:ext cx="2122170" cy="996315"/>
          </a:xfrm>
          <a:prstGeom prst="rect">
            <a:avLst/>
          </a:prstGeom>
        </p:spPr>
        <p:txBody>
          <a:bodyPr vert="horz" wrap="square" lIns="0" tIns="59690" rIns="0" bIns="0" rtlCol="0">
            <a:spAutoFit/>
          </a:bodyPr>
          <a:lstStyle/>
          <a:p>
            <a:pPr marL="484505" marR="5080" indent="-318770">
              <a:lnSpc>
                <a:spcPts val="2039"/>
              </a:lnSpc>
              <a:spcBef>
                <a:spcPts val="470"/>
              </a:spcBef>
            </a:pPr>
            <a:r>
              <a:rPr sz="2000" spc="-20" dirty="0">
                <a:latin typeface="Arial"/>
                <a:cs typeface="Arial"/>
              </a:rPr>
              <a:t>institutional </a:t>
            </a:r>
            <a:r>
              <a:rPr sz="2000" spc="-35" dirty="0">
                <a:latin typeface="Arial"/>
                <a:cs typeface="Arial"/>
              </a:rPr>
              <a:t>link</a:t>
            </a:r>
            <a:r>
              <a:rPr sz="2000" spc="-215" dirty="0">
                <a:latin typeface="Arial"/>
                <a:cs typeface="Arial"/>
              </a:rPr>
              <a:t> </a:t>
            </a:r>
            <a:r>
              <a:rPr sz="2000" spc="15" dirty="0">
                <a:latin typeface="Arial"/>
                <a:cs typeface="Arial"/>
              </a:rPr>
              <a:t>to  </a:t>
            </a:r>
            <a:r>
              <a:rPr sz="2000" spc="-254" dirty="0">
                <a:latin typeface="Arial"/>
                <a:cs typeface="Arial"/>
              </a:rPr>
              <a:t>ISP</a:t>
            </a:r>
            <a:r>
              <a:rPr sz="2000" spc="-120" dirty="0">
                <a:latin typeface="Arial"/>
                <a:cs typeface="Arial"/>
              </a:rPr>
              <a:t> </a:t>
            </a:r>
            <a:r>
              <a:rPr sz="2000" spc="-35" dirty="0">
                <a:latin typeface="Arial"/>
                <a:cs typeface="Arial"/>
              </a:rPr>
              <a:t>(Internet)</a:t>
            </a:r>
            <a:endParaRPr sz="2000">
              <a:latin typeface="Arial"/>
              <a:cs typeface="Arial"/>
            </a:endParaRPr>
          </a:p>
          <a:p>
            <a:pPr marL="12700">
              <a:lnSpc>
                <a:spcPct val="100000"/>
              </a:lnSpc>
              <a:spcBef>
                <a:spcPts val="795"/>
              </a:spcBef>
            </a:pPr>
            <a:r>
              <a:rPr sz="2000" spc="-20" dirty="0">
                <a:latin typeface="Arial"/>
                <a:cs typeface="Arial"/>
              </a:rPr>
              <a:t>institutional</a:t>
            </a:r>
            <a:r>
              <a:rPr sz="2000" spc="-105" dirty="0">
                <a:latin typeface="Arial"/>
                <a:cs typeface="Arial"/>
              </a:rPr>
              <a:t> </a:t>
            </a:r>
            <a:r>
              <a:rPr sz="2000" spc="-25" dirty="0">
                <a:latin typeface="Arial"/>
                <a:cs typeface="Arial"/>
              </a:rPr>
              <a:t>router</a:t>
            </a:r>
            <a:endParaRPr sz="2000">
              <a:latin typeface="Arial"/>
              <a:cs typeface="Arial"/>
            </a:endParaRPr>
          </a:p>
        </p:txBody>
      </p:sp>
      <p:sp>
        <p:nvSpPr>
          <p:cNvPr id="126" name="object 126"/>
          <p:cNvSpPr/>
          <p:nvPr/>
        </p:nvSpPr>
        <p:spPr>
          <a:xfrm>
            <a:off x="4396740" y="2851404"/>
            <a:ext cx="786384" cy="137160"/>
          </a:xfrm>
          <a:prstGeom prst="rect">
            <a:avLst/>
          </a:prstGeom>
          <a:blipFill>
            <a:blip r:embed="rId41" cstate="print"/>
            <a:stretch>
              <a:fillRect/>
            </a:stretch>
          </a:blipFill>
        </p:spPr>
        <p:txBody>
          <a:bodyPr wrap="square" lIns="0" tIns="0" rIns="0" bIns="0" rtlCol="0"/>
          <a:lstStyle/>
          <a:p>
            <a:endParaRPr/>
          </a:p>
        </p:txBody>
      </p:sp>
      <p:sp>
        <p:nvSpPr>
          <p:cNvPr id="127" name="object 127"/>
          <p:cNvSpPr/>
          <p:nvPr/>
        </p:nvSpPr>
        <p:spPr>
          <a:xfrm>
            <a:off x="4396740" y="2851404"/>
            <a:ext cx="786765" cy="137160"/>
          </a:xfrm>
          <a:custGeom>
            <a:avLst/>
            <a:gdLst/>
            <a:ahLst/>
            <a:cxnLst/>
            <a:rect l="l" t="t" r="r" b="b"/>
            <a:pathLst>
              <a:path w="786764" h="137160">
                <a:moveTo>
                  <a:pt x="0" y="137160"/>
                </a:moveTo>
                <a:lnTo>
                  <a:pt x="786384" y="137160"/>
                </a:lnTo>
                <a:lnTo>
                  <a:pt x="786384" y="0"/>
                </a:lnTo>
                <a:lnTo>
                  <a:pt x="0" y="0"/>
                </a:lnTo>
                <a:lnTo>
                  <a:pt x="0" y="137160"/>
                </a:lnTo>
                <a:close/>
              </a:path>
            </a:pathLst>
          </a:custGeom>
          <a:ln w="9144">
            <a:solidFill>
              <a:srgbClr val="000000"/>
            </a:solidFill>
          </a:ln>
        </p:spPr>
        <p:txBody>
          <a:bodyPr wrap="square" lIns="0" tIns="0" rIns="0" bIns="0" rtlCol="0"/>
          <a:lstStyle/>
          <a:p>
            <a:endParaRPr/>
          </a:p>
        </p:txBody>
      </p:sp>
      <p:sp>
        <p:nvSpPr>
          <p:cNvPr id="128" name="object 128"/>
          <p:cNvSpPr/>
          <p:nvPr/>
        </p:nvSpPr>
        <p:spPr>
          <a:xfrm>
            <a:off x="4396740" y="2641092"/>
            <a:ext cx="1053084" cy="214884"/>
          </a:xfrm>
          <a:prstGeom prst="rect">
            <a:avLst/>
          </a:prstGeom>
          <a:blipFill>
            <a:blip r:embed="rId42" cstate="print"/>
            <a:stretch>
              <a:fillRect/>
            </a:stretch>
          </a:blipFill>
        </p:spPr>
        <p:txBody>
          <a:bodyPr wrap="square" lIns="0" tIns="0" rIns="0" bIns="0" rtlCol="0"/>
          <a:lstStyle/>
          <a:p>
            <a:endParaRPr/>
          </a:p>
        </p:txBody>
      </p:sp>
      <p:sp>
        <p:nvSpPr>
          <p:cNvPr id="129" name="object 129"/>
          <p:cNvSpPr/>
          <p:nvPr/>
        </p:nvSpPr>
        <p:spPr>
          <a:xfrm>
            <a:off x="4396740" y="2641092"/>
            <a:ext cx="1053465" cy="215265"/>
          </a:xfrm>
          <a:custGeom>
            <a:avLst/>
            <a:gdLst/>
            <a:ahLst/>
            <a:cxnLst/>
            <a:rect l="l" t="t" r="r" b="b"/>
            <a:pathLst>
              <a:path w="1053464" h="215264">
                <a:moveTo>
                  <a:pt x="0" y="214884"/>
                </a:moveTo>
                <a:lnTo>
                  <a:pt x="263779" y="0"/>
                </a:lnTo>
                <a:lnTo>
                  <a:pt x="1053084" y="0"/>
                </a:lnTo>
                <a:lnTo>
                  <a:pt x="789305" y="214884"/>
                </a:lnTo>
                <a:lnTo>
                  <a:pt x="0" y="214884"/>
                </a:lnTo>
                <a:close/>
              </a:path>
            </a:pathLst>
          </a:custGeom>
          <a:ln w="9143">
            <a:solidFill>
              <a:srgbClr val="000000"/>
            </a:solidFill>
          </a:ln>
        </p:spPr>
        <p:txBody>
          <a:bodyPr wrap="square" lIns="0" tIns="0" rIns="0" bIns="0" rtlCol="0"/>
          <a:lstStyle/>
          <a:p>
            <a:endParaRPr/>
          </a:p>
        </p:txBody>
      </p:sp>
      <p:sp>
        <p:nvSpPr>
          <p:cNvPr id="130" name="object 130"/>
          <p:cNvSpPr/>
          <p:nvPr/>
        </p:nvSpPr>
        <p:spPr>
          <a:xfrm>
            <a:off x="5181600" y="2636520"/>
            <a:ext cx="268605" cy="356870"/>
          </a:xfrm>
          <a:custGeom>
            <a:avLst/>
            <a:gdLst/>
            <a:ahLst/>
            <a:cxnLst/>
            <a:rect l="l" t="t" r="r" b="b"/>
            <a:pathLst>
              <a:path w="268604" h="356869">
                <a:moveTo>
                  <a:pt x="268224" y="0"/>
                </a:moveTo>
                <a:lnTo>
                  <a:pt x="0" y="219709"/>
                </a:lnTo>
                <a:lnTo>
                  <a:pt x="0" y="356615"/>
                </a:lnTo>
                <a:lnTo>
                  <a:pt x="268224" y="122554"/>
                </a:lnTo>
                <a:lnTo>
                  <a:pt x="268224" y="0"/>
                </a:lnTo>
                <a:close/>
              </a:path>
            </a:pathLst>
          </a:custGeom>
          <a:solidFill>
            <a:srgbClr val="BADFE2"/>
          </a:solidFill>
        </p:spPr>
        <p:txBody>
          <a:bodyPr wrap="square" lIns="0" tIns="0" rIns="0" bIns="0" rtlCol="0"/>
          <a:lstStyle/>
          <a:p>
            <a:endParaRPr/>
          </a:p>
        </p:txBody>
      </p:sp>
      <p:sp>
        <p:nvSpPr>
          <p:cNvPr id="131" name="object 131"/>
          <p:cNvSpPr/>
          <p:nvPr/>
        </p:nvSpPr>
        <p:spPr>
          <a:xfrm>
            <a:off x="5181600" y="2636520"/>
            <a:ext cx="268605" cy="356870"/>
          </a:xfrm>
          <a:custGeom>
            <a:avLst/>
            <a:gdLst/>
            <a:ahLst/>
            <a:cxnLst/>
            <a:rect l="l" t="t" r="r" b="b"/>
            <a:pathLst>
              <a:path w="268604" h="356869">
                <a:moveTo>
                  <a:pt x="0" y="219709"/>
                </a:moveTo>
                <a:lnTo>
                  <a:pt x="0" y="356615"/>
                </a:lnTo>
                <a:lnTo>
                  <a:pt x="268224" y="122554"/>
                </a:lnTo>
                <a:lnTo>
                  <a:pt x="268224" y="0"/>
                </a:lnTo>
                <a:lnTo>
                  <a:pt x="0" y="219709"/>
                </a:lnTo>
                <a:close/>
              </a:path>
            </a:pathLst>
          </a:custGeom>
          <a:ln w="6096">
            <a:solidFill>
              <a:srgbClr val="000000"/>
            </a:solidFill>
          </a:ln>
        </p:spPr>
        <p:txBody>
          <a:bodyPr wrap="square" lIns="0" tIns="0" rIns="0" bIns="0" rtlCol="0"/>
          <a:lstStyle/>
          <a:p>
            <a:endParaRPr/>
          </a:p>
        </p:txBody>
      </p:sp>
      <p:sp>
        <p:nvSpPr>
          <p:cNvPr id="132" name="object 132"/>
          <p:cNvSpPr/>
          <p:nvPr/>
        </p:nvSpPr>
        <p:spPr>
          <a:xfrm>
            <a:off x="4501134" y="2684526"/>
            <a:ext cx="803275" cy="128270"/>
          </a:xfrm>
          <a:custGeom>
            <a:avLst/>
            <a:gdLst/>
            <a:ahLst/>
            <a:cxnLst/>
            <a:rect l="l" t="t" r="r" b="b"/>
            <a:pathLst>
              <a:path w="803275" h="128269">
                <a:moveTo>
                  <a:pt x="0" y="128015"/>
                </a:moveTo>
                <a:lnTo>
                  <a:pt x="106171" y="125984"/>
                </a:lnTo>
                <a:lnTo>
                  <a:pt x="628141" y="0"/>
                </a:lnTo>
                <a:lnTo>
                  <a:pt x="803148" y="0"/>
                </a:lnTo>
              </a:path>
            </a:pathLst>
          </a:custGeom>
          <a:ln w="19811">
            <a:solidFill>
              <a:srgbClr val="000000"/>
            </a:solidFill>
          </a:ln>
        </p:spPr>
        <p:txBody>
          <a:bodyPr wrap="square" lIns="0" tIns="0" rIns="0" bIns="0" rtlCol="0"/>
          <a:lstStyle/>
          <a:p>
            <a:endParaRPr/>
          </a:p>
        </p:txBody>
      </p:sp>
      <p:sp>
        <p:nvSpPr>
          <p:cNvPr id="133" name="object 133"/>
          <p:cNvSpPr/>
          <p:nvPr/>
        </p:nvSpPr>
        <p:spPr>
          <a:xfrm>
            <a:off x="4688585" y="2678429"/>
            <a:ext cx="464820" cy="147955"/>
          </a:xfrm>
          <a:custGeom>
            <a:avLst/>
            <a:gdLst/>
            <a:ahLst/>
            <a:cxnLst/>
            <a:rect l="l" t="t" r="r" b="b"/>
            <a:pathLst>
              <a:path w="464820" h="147955">
                <a:moveTo>
                  <a:pt x="0" y="0"/>
                </a:moveTo>
                <a:lnTo>
                  <a:pt x="106299" y="1650"/>
                </a:lnTo>
                <a:lnTo>
                  <a:pt x="309372" y="147828"/>
                </a:lnTo>
                <a:lnTo>
                  <a:pt x="464819" y="147828"/>
                </a:lnTo>
              </a:path>
            </a:pathLst>
          </a:custGeom>
          <a:ln w="19812">
            <a:solidFill>
              <a:srgbClr val="000000"/>
            </a:solidFill>
          </a:ln>
        </p:spPr>
        <p:txBody>
          <a:bodyPr wrap="square" lIns="0" tIns="0" rIns="0" bIns="0" rtlCol="0"/>
          <a:lstStyle/>
          <a:p>
            <a:endParaRPr/>
          </a:p>
        </p:txBody>
      </p:sp>
      <p:sp>
        <p:nvSpPr>
          <p:cNvPr id="134" name="object 134"/>
          <p:cNvSpPr/>
          <p:nvPr/>
        </p:nvSpPr>
        <p:spPr>
          <a:xfrm>
            <a:off x="4984241" y="2332482"/>
            <a:ext cx="0" cy="297180"/>
          </a:xfrm>
          <a:custGeom>
            <a:avLst/>
            <a:gdLst/>
            <a:ahLst/>
            <a:cxnLst/>
            <a:rect l="l" t="t" r="r" b="b"/>
            <a:pathLst>
              <a:path h="297180">
                <a:moveTo>
                  <a:pt x="0" y="0"/>
                </a:moveTo>
                <a:lnTo>
                  <a:pt x="0" y="297179"/>
                </a:lnTo>
              </a:path>
            </a:pathLst>
          </a:custGeom>
          <a:ln w="28956">
            <a:solidFill>
              <a:srgbClr val="000000"/>
            </a:solidFill>
          </a:ln>
        </p:spPr>
        <p:txBody>
          <a:bodyPr wrap="square" lIns="0" tIns="0" rIns="0" bIns="0" rtlCol="0"/>
          <a:lstStyle/>
          <a:p>
            <a:endParaRPr/>
          </a:p>
        </p:txBody>
      </p:sp>
      <p:sp>
        <p:nvSpPr>
          <p:cNvPr id="135" name="object 135"/>
          <p:cNvSpPr/>
          <p:nvPr/>
        </p:nvSpPr>
        <p:spPr>
          <a:xfrm>
            <a:off x="4888991" y="3610355"/>
            <a:ext cx="344424" cy="733044"/>
          </a:xfrm>
          <a:prstGeom prst="rect">
            <a:avLst/>
          </a:prstGeom>
          <a:blipFill>
            <a:blip r:embed="rId43" cstate="print"/>
            <a:stretch>
              <a:fillRect/>
            </a:stretch>
          </a:blipFill>
        </p:spPr>
        <p:txBody>
          <a:bodyPr wrap="square" lIns="0" tIns="0" rIns="0" bIns="0" rtlCol="0"/>
          <a:lstStyle/>
          <a:p>
            <a:endParaRPr/>
          </a:p>
        </p:txBody>
      </p:sp>
      <p:sp>
        <p:nvSpPr>
          <p:cNvPr id="136" name="object 136"/>
          <p:cNvSpPr/>
          <p:nvPr/>
        </p:nvSpPr>
        <p:spPr>
          <a:xfrm>
            <a:off x="4890515" y="3694176"/>
            <a:ext cx="152400" cy="15240"/>
          </a:xfrm>
          <a:custGeom>
            <a:avLst/>
            <a:gdLst/>
            <a:ahLst/>
            <a:cxnLst/>
            <a:rect l="l" t="t" r="r" b="b"/>
            <a:pathLst>
              <a:path w="152400" h="15239">
                <a:moveTo>
                  <a:pt x="0" y="15240"/>
                </a:moveTo>
                <a:lnTo>
                  <a:pt x="152400" y="15240"/>
                </a:lnTo>
                <a:lnTo>
                  <a:pt x="152400" y="0"/>
                </a:lnTo>
                <a:lnTo>
                  <a:pt x="0" y="0"/>
                </a:lnTo>
                <a:lnTo>
                  <a:pt x="0" y="15240"/>
                </a:lnTo>
                <a:close/>
              </a:path>
            </a:pathLst>
          </a:custGeom>
          <a:solidFill>
            <a:srgbClr val="000000"/>
          </a:solidFill>
        </p:spPr>
        <p:txBody>
          <a:bodyPr wrap="square" lIns="0" tIns="0" rIns="0" bIns="0" rtlCol="0"/>
          <a:lstStyle/>
          <a:p>
            <a:endParaRPr/>
          </a:p>
        </p:txBody>
      </p:sp>
      <p:sp>
        <p:nvSpPr>
          <p:cNvPr id="137" name="object 137"/>
          <p:cNvSpPr/>
          <p:nvPr/>
        </p:nvSpPr>
        <p:spPr>
          <a:xfrm>
            <a:off x="4885944" y="3689603"/>
            <a:ext cx="161925" cy="24765"/>
          </a:xfrm>
          <a:custGeom>
            <a:avLst/>
            <a:gdLst/>
            <a:ahLst/>
            <a:cxnLst/>
            <a:rect l="l" t="t" r="r" b="b"/>
            <a:pathLst>
              <a:path w="161925" h="24764">
                <a:moveTo>
                  <a:pt x="0" y="24384"/>
                </a:moveTo>
                <a:lnTo>
                  <a:pt x="161544" y="24384"/>
                </a:lnTo>
                <a:lnTo>
                  <a:pt x="161544" y="0"/>
                </a:lnTo>
                <a:lnTo>
                  <a:pt x="0" y="0"/>
                </a:lnTo>
                <a:lnTo>
                  <a:pt x="0" y="24384"/>
                </a:lnTo>
                <a:close/>
              </a:path>
            </a:pathLst>
          </a:custGeom>
          <a:solidFill>
            <a:srgbClr val="000000"/>
          </a:solidFill>
        </p:spPr>
        <p:txBody>
          <a:bodyPr wrap="square" lIns="0" tIns="0" rIns="0" bIns="0" rtlCol="0"/>
          <a:lstStyle/>
          <a:p>
            <a:endParaRPr/>
          </a:p>
        </p:txBody>
      </p:sp>
      <p:sp>
        <p:nvSpPr>
          <p:cNvPr id="138" name="object 138"/>
          <p:cNvSpPr/>
          <p:nvPr/>
        </p:nvSpPr>
        <p:spPr>
          <a:xfrm>
            <a:off x="5027676" y="3686555"/>
            <a:ext cx="149860" cy="45720"/>
          </a:xfrm>
          <a:custGeom>
            <a:avLst/>
            <a:gdLst/>
            <a:ahLst/>
            <a:cxnLst/>
            <a:rect l="l" t="t" r="r" b="b"/>
            <a:pathLst>
              <a:path w="149860" h="45720">
                <a:moveTo>
                  <a:pt x="126491"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1" y="45720"/>
                </a:lnTo>
                <a:lnTo>
                  <a:pt x="135368" y="43916"/>
                </a:lnTo>
                <a:lnTo>
                  <a:pt x="142636" y="39004"/>
                </a:lnTo>
                <a:lnTo>
                  <a:pt x="147548" y="31736"/>
                </a:lnTo>
                <a:lnTo>
                  <a:pt x="149351" y="22860"/>
                </a:lnTo>
                <a:lnTo>
                  <a:pt x="147548" y="13983"/>
                </a:lnTo>
                <a:lnTo>
                  <a:pt x="142636" y="6715"/>
                </a:lnTo>
                <a:lnTo>
                  <a:pt x="135368" y="1803"/>
                </a:lnTo>
                <a:lnTo>
                  <a:pt x="126491" y="0"/>
                </a:lnTo>
                <a:close/>
              </a:path>
            </a:pathLst>
          </a:custGeom>
          <a:solidFill>
            <a:srgbClr val="000000"/>
          </a:solidFill>
        </p:spPr>
        <p:txBody>
          <a:bodyPr wrap="square" lIns="0" tIns="0" rIns="0" bIns="0" rtlCol="0"/>
          <a:lstStyle/>
          <a:p>
            <a:endParaRPr/>
          </a:p>
        </p:txBody>
      </p:sp>
      <p:sp>
        <p:nvSpPr>
          <p:cNvPr id="139" name="object 139"/>
          <p:cNvSpPr/>
          <p:nvPr/>
        </p:nvSpPr>
        <p:spPr>
          <a:xfrm>
            <a:off x="5030723" y="3691128"/>
            <a:ext cx="143255" cy="35052"/>
          </a:xfrm>
          <a:prstGeom prst="rect">
            <a:avLst/>
          </a:prstGeom>
          <a:blipFill>
            <a:blip r:embed="rId44" cstate="print"/>
            <a:stretch>
              <a:fillRect/>
            </a:stretch>
          </a:blipFill>
        </p:spPr>
        <p:txBody>
          <a:bodyPr wrap="square" lIns="0" tIns="0" rIns="0" bIns="0" rtlCol="0"/>
          <a:lstStyle/>
          <a:p>
            <a:endParaRPr/>
          </a:p>
        </p:txBody>
      </p:sp>
      <p:sp>
        <p:nvSpPr>
          <p:cNvPr id="140" name="object 140"/>
          <p:cNvSpPr/>
          <p:nvPr/>
        </p:nvSpPr>
        <p:spPr>
          <a:xfrm>
            <a:off x="5027676" y="3791711"/>
            <a:ext cx="149860" cy="43180"/>
          </a:xfrm>
          <a:custGeom>
            <a:avLst/>
            <a:gdLst/>
            <a:ahLst/>
            <a:cxn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1"/>
                </a:lnTo>
                <a:lnTo>
                  <a:pt x="128015" y="42671"/>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p:spPr>
        <p:txBody>
          <a:bodyPr wrap="square" lIns="0" tIns="0" rIns="0" bIns="0" rtlCol="0"/>
          <a:lstStyle/>
          <a:p>
            <a:endParaRPr/>
          </a:p>
        </p:txBody>
      </p:sp>
      <p:sp>
        <p:nvSpPr>
          <p:cNvPr id="141" name="object 141"/>
          <p:cNvSpPr/>
          <p:nvPr/>
        </p:nvSpPr>
        <p:spPr>
          <a:xfrm>
            <a:off x="5030723" y="3796284"/>
            <a:ext cx="143255" cy="32004"/>
          </a:xfrm>
          <a:prstGeom prst="rect">
            <a:avLst/>
          </a:prstGeom>
          <a:blipFill>
            <a:blip r:embed="rId45" cstate="print"/>
            <a:stretch>
              <a:fillRect/>
            </a:stretch>
          </a:blipFill>
        </p:spPr>
        <p:txBody>
          <a:bodyPr wrap="square" lIns="0" tIns="0" rIns="0" bIns="0" rtlCol="0"/>
          <a:lstStyle/>
          <a:p>
            <a:endParaRPr/>
          </a:p>
        </p:txBody>
      </p:sp>
      <p:sp>
        <p:nvSpPr>
          <p:cNvPr id="142" name="object 142"/>
          <p:cNvSpPr/>
          <p:nvPr/>
        </p:nvSpPr>
        <p:spPr>
          <a:xfrm>
            <a:off x="4890515" y="3907535"/>
            <a:ext cx="154305" cy="15240"/>
          </a:xfrm>
          <a:custGeom>
            <a:avLst/>
            <a:gdLst/>
            <a:ahLst/>
            <a:cxnLst/>
            <a:rect l="l" t="t" r="r" b="b"/>
            <a:pathLst>
              <a:path w="154304" h="15239">
                <a:moveTo>
                  <a:pt x="0" y="15239"/>
                </a:moveTo>
                <a:lnTo>
                  <a:pt x="153924" y="15239"/>
                </a:lnTo>
                <a:lnTo>
                  <a:pt x="153924" y="0"/>
                </a:lnTo>
                <a:lnTo>
                  <a:pt x="0" y="0"/>
                </a:lnTo>
                <a:lnTo>
                  <a:pt x="0" y="15239"/>
                </a:lnTo>
                <a:close/>
              </a:path>
            </a:pathLst>
          </a:custGeom>
          <a:solidFill>
            <a:srgbClr val="000000"/>
          </a:solidFill>
        </p:spPr>
        <p:txBody>
          <a:bodyPr wrap="square" lIns="0" tIns="0" rIns="0" bIns="0" rtlCol="0"/>
          <a:lstStyle/>
          <a:p>
            <a:endParaRPr/>
          </a:p>
        </p:txBody>
      </p:sp>
      <p:sp>
        <p:nvSpPr>
          <p:cNvPr id="143" name="object 143"/>
          <p:cNvSpPr/>
          <p:nvPr/>
        </p:nvSpPr>
        <p:spPr>
          <a:xfrm>
            <a:off x="4885944" y="3902964"/>
            <a:ext cx="163195" cy="24765"/>
          </a:xfrm>
          <a:custGeom>
            <a:avLst/>
            <a:gdLst/>
            <a:ahLst/>
            <a:cxnLst/>
            <a:rect l="l" t="t" r="r" b="b"/>
            <a:pathLst>
              <a:path w="163195" h="24764">
                <a:moveTo>
                  <a:pt x="0" y="24384"/>
                </a:moveTo>
                <a:lnTo>
                  <a:pt x="163068" y="24384"/>
                </a:lnTo>
                <a:lnTo>
                  <a:pt x="163068" y="0"/>
                </a:lnTo>
                <a:lnTo>
                  <a:pt x="0" y="0"/>
                </a:lnTo>
                <a:lnTo>
                  <a:pt x="0" y="24384"/>
                </a:lnTo>
                <a:close/>
              </a:path>
            </a:pathLst>
          </a:custGeom>
          <a:solidFill>
            <a:srgbClr val="000000"/>
          </a:solidFill>
        </p:spPr>
        <p:txBody>
          <a:bodyPr wrap="square" lIns="0" tIns="0" rIns="0" bIns="0" rtlCol="0"/>
          <a:lstStyle/>
          <a:p>
            <a:endParaRPr/>
          </a:p>
        </p:txBody>
      </p:sp>
      <p:sp>
        <p:nvSpPr>
          <p:cNvPr id="144" name="object 144"/>
          <p:cNvSpPr/>
          <p:nvPr/>
        </p:nvSpPr>
        <p:spPr>
          <a:xfrm>
            <a:off x="4895088" y="4002023"/>
            <a:ext cx="152400" cy="15240"/>
          </a:xfrm>
          <a:custGeom>
            <a:avLst/>
            <a:gdLst/>
            <a:ahLst/>
            <a:cxnLst/>
            <a:rect l="l" t="t" r="r" b="b"/>
            <a:pathLst>
              <a:path w="152400" h="15239">
                <a:moveTo>
                  <a:pt x="0" y="15239"/>
                </a:moveTo>
                <a:lnTo>
                  <a:pt x="152400" y="15239"/>
                </a:lnTo>
                <a:lnTo>
                  <a:pt x="152400" y="0"/>
                </a:lnTo>
                <a:lnTo>
                  <a:pt x="0" y="0"/>
                </a:lnTo>
                <a:lnTo>
                  <a:pt x="0" y="15239"/>
                </a:lnTo>
                <a:close/>
              </a:path>
            </a:pathLst>
          </a:custGeom>
          <a:solidFill>
            <a:srgbClr val="000000"/>
          </a:solidFill>
        </p:spPr>
        <p:txBody>
          <a:bodyPr wrap="square" lIns="0" tIns="0" rIns="0" bIns="0" rtlCol="0"/>
          <a:lstStyle/>
          <a:p>
            <a:endParaRPr/>
          </a:p>
        </p:txBody>
      </p:sp>
      <p:sp>
        <p:nvSpPr>
          <p:cNvPr id="145" name="object 145"/>
          <p:cNvSpPr/>
          <p:nvPr/>
        </p:nvSpPr>
        <p:spPr>
          <a:xfrm>
            <a:off x="4890515" y="3997452"/>
            <a:ext cx="161925" cy="24765"/>
          </a:xfrm>
          <a:custGeom>
            <a:avLst/>
            <a:gdLst/>
            <a:ahLst/>
            <a:cxnLst/>
            <a:rect l="l" t="t" r="r" b="b"/>
            <a:pathLst>
              <a:path w="161925" h="24764">
                <a:moveTo>
                  <a:pt x="0" y="24384"/>
                </a:moveTo>
                <a:lnTo>
                  <a:pt x="161544" y="24384"/>
                </a:lnTo>
                <a:lnTo>
                  <a:pt x="161544" y="0"/>
                </a:lnTo>
                <a:lnTo>
                  <a:pt x="0" y="0"/>
                </a:lnTo>
                <a:lnTo>
                  <a:pt x="0" y="24384"/>
                </a:lnTo>
                <a:close/>
              </a:path>
            </a:pathLst>
          </a:custGeom>
          <a:solidFill>
            <a:srgbClr val="000000"/>
          </a:solidFill>
        </p:spPr>
        <p:txBody>
          <a:bodyPr wrap="square" lIns="0" tIns="0" rIns="0" bIns="0" rtlCol="0"/>
          <a:lstStyle/>
          <a:p>
            <a:endParaRPr/>
          </a:p>
        </p:txBody>
      </p:sp>
      <p:sp>
        <p:nvSpPr>
          <p:cNvPr id="146" name="object 146"/>
          <p:cNvSpPr/>
          <p:nvPr/>
        </p:nvSpPr>
        <p:spPr>
          <a:xfrm>
            <a:off x="5024628" y="3994403"/>
            <a:ext cx="149860" cy="47625"/>
          </a:xfrm>
          <a:custGeom>
            <a:avLst/>
            <a:gdLst/>
            <a:ahLst/>
            <a:cxn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4"/>
                </a:lnTo>
                <a:lnTo>
                  <a:pt x="125730" y="47244"/>
                </a:lnTo>
                <a:lnTo>
                  <a:pt x="134939" y="45392"/>
                </a:lnTo>
                <a:lnTo>
                  <a:pt x="142446" y="40338"/>
                </a:lnTo>
                <a:lnTo>
                  <a:pt x="147500" y="32831"/>
                </a:lnTo>
                <a:lnTo>
                  <a:pt x="149351" y="23622"/>
                </a:lnTo>
                <a:lnTo>
                  <a:pt x="147500" y="14412"/>
                </a:lnTo>
                <a:lnTo>
                  <a:pt x="142446" y="6905"/>
                </a:lnTo>
                <a:lnTo>
                  <a:pt x="134939" y="1851"/>
                </a:lnTo>
                <a:lnTo>
                  <a:pt x="125730" y="0"/>
                </a:lnTo>
                <a:close/>
              </a:path>
            </a:pathLst>
          </a:custGeom>
          <a:solidFill>
            <a:srgbClr val="000000"/>
          </a:solidFill>
        </p:spPr>
        <p:txBody>
          <a:bodyPr wrap="square" lIns="0" tIns="0" rIns="0" bIns="0" rtlCol="0"/>
          <a:lstStyle/>
          <a:p>
            <a:endParaRPr/>
          </a:p>
        </p:txBody>
      </p:sp>
      <p:sp>
        <p:nvSpPr>
          <p:cNvPr id="147" name="object 147"/>
          <p:cNvSpPr/>
          <p:nvPr/>
        </p:nvSpPr>
        <p:spPr>
          <a:xfrm>
            <a:off x="5027676" y="3998976"/>
            <a:ext cx="143256" cy="36575"/>
          </a:xfrm>
          <a:prstGeom prst="rect">
            <a:avLst/>
          </a:prstGeom>
          <a:blipFill>
            <a:blip r:embed="rId46" cstate="print"/>
            <a:stretch>
              <a:fillRect/>
            </a:stretch>
          </a:blipFill>
        </p:spPr>
        <p:txBody>
          <a:bodyPr wrap="square" lIns="0" tIns="0" rIns="0" bIns="0" rtlCol="0"/>
          <a:lstStyle/>
          <a:p>
            <a:endParaRPr/>
          </a:p>
        </p:txBody>
      </p:sp>
      <p:sp>
        <p:nvSpPr>
          <p:cNvPr id="148" name="object 148"/>
          <p:cNvSpPr/>
          <p:nvPr/>
        </p:nvSpPr>
        <p:spPr>
          <a:xfrm>
            <a:off x="5026152" y="3896867"/>
            <a:ext cx="149860" cy="45720"/>
          </a:xfrm>
          <a:custGeom>
            <a:avLst/>
            <a:gdLst/>
            <a:ahLst/>
            <a:cxnLst/>
            <a:rect l="l" t="t" r="r" b="b"/>
            <a:pathLst>
              <a:path w="149860" h="45720">
                <a:moveTo>
                  <a:pt x="126492" y="0"/>
                </a:moveTo>
                <a:lnTo>
                  <a:pt x="22860" y="0"/>
                </a:lnTo>
                <a:lnTo>
                  <a:pt x="13983" y="1803"/>
                </a:lnTo>
                <a:lnTo>
                  <a:pt x="6715" y="6715"/>
                </a:lnTo>
                <a:lnTo>
                  <a:pt x="1803" y="13983"/>
                </a:lnTo>
                <a:lnTo>
                  <a:pt x="0" y="22859"/>
                </a:lnTo>
                <a:lnTo>
                  <a:pt x="1803" y="31736"/>
                </a:lnTo>
                <a:lnTo>
                  <a:pt x="6715" y="39004"/>
                </a:lnTo>
                <a:lnTo>
                  <a:pt x="13983" y="43916"/>
                </a:lnTo>
                <a:lnTo>
                  <a:pt x="22860" y="45719"/>
                </a:lnTo>
                <a:lnTo>
                  <a:pt x="126492" y="45719"/>
                </a:lnTo>
                <a:lnTo>
                  <a:pt x="135368" y="43916"/>
                </a:lnTo>
                <a:lnTo>
                  <a:pt x="142636" y="39004"/>
                </a:lnTo>
                <a:lnTo>
                  <a:pt x="147548" y="31736"/>
                </a:lnTo>
                <a:lnTo>
                  <a:pt x="149351" y="22859"/>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149" name="object 149"/>
          <p:cNvSpPr/>
          <p:nvPr/>
        </p:nvSpPr>
        <p:spPr>
          <a:xfrm>
            <a:off x="5029200" y="3610355"/>
            <a:ext cx="144779" cy="731519"/>
          </a:xfrm>
          <a:prstGeom prst="rect">
            <a:avLst/>
          </a:prstGeom>
          <a:blipFill>
            <a:blip r:embed="rId47" cstate="print"/>
            <a:stretch>
              <a:fillRect/>
            </a:stretch>
          </a:blipFill>
        </p:spPr>
        <p:txBody>
          <a:bodyPr wrap="square" lIns="0" tIns="0" rIns="0" bIns="0" rtlCol="0"/>
          <a:lstStyle/>
          <a:p>
            <a:endParaRPr/>
          </a:p>
        </p:txBody>
      </p:sp>
      <p:sp>
        <p:nvSpPr>
          <p:cNvPr id="150" name="object 150"/>
          <p:cNvSpPr/>
          <p:nvPr/>
        </p:nvSpPr>
        <p:spPr>
          <a:xfrm>
            <a:off x="5151120" y="3605784"/>
            <a:ext cx="27940" cy="741045"/>
          </a:xfrm>
          <a:custGeom>
            <a:avLst/>
            <a:gdLst/>
            <a:ahLst/>
            <a:cxnLst/>
            <a:rect l="l" t="t" r="r" b="b"/>
            <a:pathLst>
              <a:path w="27939" h="741045">
                <a:moveTo>
                  <a:pt x="0" y="740663"/>
                </a:moveTo>
                <a:lnTo>
                  <a:pt x="27432" y="740663"/>
                </a:lnTo>
                <a:lnTo>
                  <a:pt x="27432" y="0"/>
                </a:lnTo>
                <a:lnTo>
                  <a:pt x="0" y="0"/>
                </a:lnTo>
                <a:lnTo>
                  <a:pt x="0" y="740663"/>
                </a:lnTo>
                <a:close/>
              </a:path>
            </a:pathLst>
          </a:custGeom>
          <a:solidFill>
            <a:srgbClr val="000000"/>
          </a:solidFill>
        </p:spPr>
        <p:txBody>
          <a:bodyPr wrap="square" lIns="0" tIns="0" rIns="0" bIns="0" rtlCol="0"/>
          <a:lstStyle/>
          <a:p>
            <a:endParaRPr/>
          </a:p>
        </p:txBody>
      </p:sp>
      <p:sp>
        <p:nvSpPr>
          <p:cNvPr id="151" name="object 151"/>
          <p:cNvSpPr/>
          <p:nvPr/>
        </p:nvSpPr>
        <p:spPr>
          <a:xfrm>
            <a:off x="5172455" y="3794759"/>
            <a:ext cx="60960" cy="68579"/>
          </a:xfrm>
          <a:prstGeom prst="rect">
            <a:avLst/>
          </a:prstGeom>
          <a:blipFill>
            <a:blip r:embed="rId48" cstate="print"/>
            <a:stretch>
              <a:fillRect/>
            </a:stretch>
          </a:blipFill>
        </p:spPr>
        <p:txBody>
          <a:bodyPr wrap="square" lIns="0" tIns="0" rIns="0" bIns="0" rtlCol="0"/>
          <a:lstStyle/>
          <a:p>
            <a:endParaRPr/>
          </a:p>
        </p:txBody>
      </p:sp>
      <p:sp>
        <p:nvSpPr>
          <p:cNvPr id="152" name="object 152"/>
          <p:cNvSpPr/>
          <p:nvPr/>
        </p:nvSpPr>
        <p:spPr>
          <a:xfrm>
            <a:off x="5172455" y="3689603"/>
            <a:ext cx="62484" cy="77723"/>
          </a:xfrm>
          <a:prstGeom prst="rect">
            <a:avLst/>
          </a:prstGeom>
          <a:blipFill>
            <a:blip r:embed="rId49" cstate="print"/>
            <a:stretch>
              <a:fillRect/>
            </a:stretch>
          </a:blipFill>
        </p:spPr>
        <p:txBody>
          <a:bodyPr wrap="square" lIns="0" tIns="0" rIns="0" bIns="0" rtlCol="0"/>
          <a:lstStyle/>
          <a:p>
            <a:endParaRPr/>
          </a:p>
        </p:txBody>
      </p:sp>
      <p:sp>
        <p:nvSpPr>
          <p:cNvPr id="153" name="object 153"/>
          <p:cNvSpPr/>
          <p:nvPr/>
        </p:nvSpPr>
        <p:spPr>
          <a:xfrm>
            <a:off x="5169408" y="4308347"/>
            <a:ext cx="67055" cy="65531"/>
          </a:xfrm>
          <a:prstGeom prst="rect">
            <a:avLst/>
          </a:prstGeom>
          <a:blipFill>
            <a:blip r:embed="rId50" cstate="print"/>
            <a:stretch>
              <a:fillRect/>
            </a:stretch>
          </a:blipFill>
        </p:spPr>
        <p:txBody>
          <a:bodyPr wrap="square" lIns="0" tIns="0" rIns="0" bIns="0" rtlCol="0"/>
          <a:lstStyle/>
          <a:p>
            <a:endParaRPr/>
          </a:p>
        </p:txBody>
      </p:sp>
      <p:sp>
        <p:nvSpPr>
          <p:cNvPr id="154" name="object 154"/>
          <p:cNvSpPr/>
          <p:nvPr/>
        </p:nvSpPr>
        <p:spPr>
          <a:xfrm>
            <a:off x="4872228" y="4329684"/>
            <a:ext cx="307975" cy="47625"/>
          </a:xfrm>
          <a:custGeom>
            <a:avLst/>
            <a:gdLst/>
            <a:ahLst/>
            <a:cxn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p:spPr>
        <p:txBody>
          <a:bodyPr wrap="square" lIns="0" tIns="0" rIns="0" bIns="0" rtlCol="0"/>
          <a:lstStyle/>
          <a:p>
            <a:endParaRPr/>
          </a:p>
        </p:txBody>
      </p:sp>
      <p:sp>
        <p:nvSpPr>
          <p:cNvPr id="155" name="object 155"/>
          <p:cNvSpPr/>
          <p:nvPr/>
        </p:nvSpPr>
        <p:spPr>
          <a:xfrm>
            <a:off x="4872228" y="4329684"/>
            <a:ext cx="307975" cy="47625"/>
          </a:xfrm>
          <a:custGeom>
            <a:avLst/>
            <a:gdLst/>
            <a:ahLst/>
            <a:cxn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ln w="9144">
            <a:solidFill>
              <a:srgbClr val="000000"/>
            </a:solidFill>
          </a:ln>
        </p:spPr>
        <p:txBody>
          <a:bodyPr wrap="square" lIns="0" tIns="0" rIns="0" bIns="0" rtlCol="0"/>
          <a:lstStyle/>
          <a:p>
            <a:endParaRPr/>
          </a:p>
        </p:txBody>
      </p:sp>
      <p:sp>
        <p:nvSpPr>
          <p:cNvPr id="156" name="object 156"/>
          <p:cNvSpPr/>
          <p:nvPr/>
        </p:nvSpPr>
        <p:spPr>
          <a:xfrm>
            <a:off x="4888991" y="4340352"/>
            <a:ext cx="274320" cy="27431"/>
          </a:xfrm>
          <a:prstGeom prst="rect">
            <a:avLst/>
          </a:prstGeom>
          <a:blipFill>
            <a:blip r:embed="rId51" cstate="print"/>
            <a:stretch>
              <a:fillRect/>
            </a:stretch>
          </a:blipFill>
        </p:spPr>
        <p:txBody>
          <a:bodyPr wrap="square" lIns="0" tIns="0" rIns="0" bIns="0" rtlCol="0"/>
          <a:lstStyle/>
          <a:p>
            <a:endParaRPr/>
          </a:p>
        </p:txBody>
      </p:sp>
      <p:sp>
        <p:nvSpPr>
          <p:cNvPr id="157" name="object 157"/>
          <p:cNvSpPr/>
          <p:nvPr/>
        </p:nvSpPr>
        <p:spPr>
          <a:xfrm>
            <a:off x="4888991" y="4340352"/>
            <a:ext cx="274320" cy="27940"/>
          </a:xfrm>
          <a:custGeom>
            <a:avLst/>
            <a:gdLst/>
            <a:ahLst/>
            <a:cxnLst/>
            <a:rect l="l" t="t" r="r" b="b"/>
            <a:pathLst>
              <a:path w="274320" h="27939">
                <a:moveTo>
                  <a:pt x="0" y="13716"/>
                </a:moveTo>
                <a:lnTo>
                  <a:pt x="0" y="6096"/>
                </a:lnTo>
                <a:lnTo>
                  <a:pt x="6096" y="0"/>
                </a:lnTo>
                <a:lnTo>
                  <a:pt x="13716" y="0"/>
                </a:lnTo>
                <a:lnTo>
                  <a:pt x="260604" y="0"/>
                </a:lnTo>
                <a:lnTo>
                  <a:pt x="268224" y="0"/>
                </a:lnTo>
                <a:lnTo>
                  <a:pt x="274320" y="6096"/>
                </a:lnTo>
                <a:lnTo>
                  <a:pt x="274320" y="13716"/>
                </a:lnTo>
                <a:lnTo>
                  <a:pt x="274320" y="21336"/>
                </a:lnTo>
                <a:lnTo>
                  <a:pt x="268224" y="27431"/>
                </a:lnTo>
                <a:lnTo>
                  <a:pt x="260604" y="27431"/>
                </a:lnTo>
                <a:lnTo>
                  <a:pt x="13716" y="27431"/>
                </a:lnTo>
                <a:lnTo>
                  <a:pt x="6096" y="27431"/>
                </a:lnTo>
                <a:lnTo>
                  <a:pt x="0" y="21336"/>
                </a:lnTo>
                <a:lnTo>
                  <a:pt x="0" y="13716"/>
                </a:lnTo>
                <a:close/>
              </a:path>
            </a:pathLst>
          </a:custGeom>
          <a:ln w="9144">
            <a:solidFill>
              <a:srgbClr val="000000"/>
            </a:solidFill>
          </a:ln>
        </p:spPr>
        <p:txBody>
          <a:bodyPr wrap="square" lIns="0" tIns="0" rIns="0" bIns="0" rtlCol="0"/>
          <a:lstStyle/>
          <a:p>
            <a:endParaRPr/>
          </a:p>
        </p:txBody>
      </p:sp>
      <p:sp>
        <p:nvSpPr>
          <p:cNvPr id="158" name="object 158"/>
          <p:cNvSpPr/>
          <p:nvPr/>
        </p:nvSpPr>
        <p:spPr>
          <a:xfrm>
            <a:off x="4914900" y="4235196"/>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59" name="object 159"/>
          <p:cNvSpPr/>
          <p:nvPr/>
        </p:nvSpPr>
        <p:spPr>
          <a:xfrm>
            <a:off x="4960620" y="4235196"/>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p:spPr>
        <p:txBody>
          <a:bodyPr wrap="square" lIns="0" tIns="0" rIns="0" bIns="0" rtlCol="0"/>
          <a:lstStyle/>
          <a:p>
            <a:endParaRPr/>
          </a:p>
        </p:txBody>
      </p:sp>
      <p:sp>
        <p:nvSpPr>
          <p:cNvPr id="160" name="object 160"/>
          <p:cNvSpPr/>
          <p:nvPr/>
        </p:nvSpPr>
        <p:spPr>
          <a:xfrm>
            <a:off x="5004815" y="423367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61" name="object 161"/>
          <p:cNvSpPr/>
          <p:nvPr/>
        </p:nvSpPr>
        <p:spPr>
          <a:xfrm>
            <a:off x="5119878" y="4059935"/>
            <a:ext cx="0" cy="243840"/>
          </a:xfrm>
          <a:custGeom>
            <a:avLst/>
            <a:gdLst/>
            <a:ahLst/>
            <a:cxnLst/>
            <a:rect l="l" t="t" r="r" b="b"/>
            <a:pathLst>
              <a:path h="243839">
                <a:moveTo>
                  <a:pt x="0" y="0"/>
                </a:moveTo>
                <a:lnTo>
                  <a:pt x="0" y="243839"/>
                </a:lnTo>
              </a:path>
            </a:pathLst>
          </a:custGeom>
          <a:ln w="22860">
            <a:solidFill>
              <a:srgbClr val="292929"/>
            </a:solidFill>
          </a:ln>
        </p:spPr>
        <p:txBody>
          <a:bodyPr wrap="square" lIns="0" tIns="0" rIns="0" bIns="0" rtlCol="0"/>
          <a:lstStyle/>
          <a:p>
            <a:endParaRPr/>
          </a:p>
        </p:txBody>
      </p:sp>
      <p:sp>
        <p:nvSpPr>
          <p:cNvPr id="162" name="object 162"/>
          <p:cNvSpPr/>
          <p:nvPr/>
        </p:nvSpPr>
        <p:spPr>
          <a:xfrm>
            <a:off x="5108447" y="4059935"/>
            <a:ext cx="22860" cy="243840"/>
          </a:xfrm>
          <a:custGeom>
            <a:avLst/>
            <a:gdLst/>
            <a:ahLst/>
            <a:cxnLst/>
            <a:rect l="l" t="t" r="r" b="b"/>
            <a:pathLst>
              <a:path w="22860" h="243839">
                <a:moveTo>
                  <a:pt x="0" y="243839"/>
                </a:moveTo>
                <a:lnTo>
                  <a:pt x="22860" y="243839"/>
                </a:lnTo>
                <a:lnTo>
                  <a:pt x="22860" y="0"/>
                </a:lnTo>
                <a:lnTo>
                  <a:pt x="0" y="0"/>
                </a:lnTo>
                <a:lnTo>
                  <a:pt x="0" y="243839"/>
                </a:lnTo>
                <a:close/>
              </a:path>
            </a:pathLst>
          </a:custGeom>
          <a:ln w="9143">
            <a:solidFill>
              <a:srgbClr val="000000"/>
            </a:solidFill>
          </a:ln>
        </p:spPr>
        <p:txBody>
          <a:bodyPr wrap="square" lIns="0" tIns="0" rIns="0" bIns="0" rtlCol="0"/>
          <a:lstStyle/>
          <a:p>
            <a:endParaRPr/>
          </a:p>
        </p:txBody>
      </p:sp>
      <p:sp>
        <p:nvSpPr>
          <p:cNvPr id="163" name="object 163"/>
          <p:cNvSpPr/>
          <p:nvPr/>
        </p:nvSpPr>
        <p:spPr>
          <a:xfrm>
            <a:off x="3639311" y="3051048"/>
            <a:ext cx="788035" cy="502920"/>
          </a:xfrm>
          <a:custGeom>
            <a:avLst/>
            <a:gdLst/>
            <a:ahLst/>
            <a:cxnLst/>
            <a:rect l="l" t="t" r="r" b="b"/>
            <a:pathLst>
              <a:path w="788035" h="502920">
                <a:moveTo>
                  <a:pt x="787908" y="0"/>
                </a:moveTo>
                <a:lnTo>
                  <a:pt x="0" y="502919"/>
                </a:lnTo>
              </a:path>
            </a:pathLst>
          </a:custGeom>
          <a:ln w="9144">
            <a:solidFill>
              <a:srgbClr val="CC0000"/>
            </a:solidFill>
          </a:ln>
        </p:spPr>
        <p:txBody>
          <a:bodyPr wrap="square" lIns="0" tIns="0" rIns="0" bIns="0" rtlCol="0"/>
          <a:lstStyle/>
          <a:p>
            <a:endParaRPr/>
          </a:p>
        </p:txBody>
      </p:sp>
      <p:sp>
        <p:nvSpPr>
          <p:cNvPr id="165" name="object 165"/>
          <p:cNvSpPr/>
          <p:nvPr/>
        </p:nvSpPr>
        <p:spPr>
          <a:xfrm>
            <a:off x="606551" y="2566416"/>
            <a:ext cx="723900" cy="665988"/>
          </a:xfrm>
          <a:prstGeom prst="rect">
            <a:avLst/>
          </a:prstGeom>
          <a:blipFill>
            <a:blip r:embed="rId52" cstate="print"/>
            <a:stretch>
              <a:fillRect/>
            </a:stretch>
          </a:blipFill>
        </p:spPr>
        <p:txBody>
          <a:bodyPr wrap="square" lIns="0" tIns="0" rIns="0" bIns="0" rtlCol="0"/>
          <a:lstStyle/>
          <a:p>
            <a:endParaRPr/>
          </a:p>
        </p:txBody>
      </p:sp>
      <p:sp>
        <p:nvSpPr>
          <p:cNvPr id="166" name="object 166"/>
          <p:cNvSpPr/>
          <p:nvPr/>
        </p:nvSpPr>
        <p:spPr>
          <a:xfrm>
            <a:off x="914400" y="2630423"/>
            <a:ext cx="352044" cy="304800"/>
          </a:xfrm>
          <a:prstGeom prst="rect">
            <a:avLst/>
          </a:prstGeom>
          <a:blipFill>
            <a:blip r:embed="rId53" cstate="print"/>
            <a:stretch>
              <a:fillRect/>
            </a:stretch>
          </a:blipFill>
        </p:spPr>
        <p:txBody>
          <a:bodyPr wrap="square" lIns="0" tIns="0" rIns="0" bIns="0" rtlCol="0"/>
          <a:lstStyle/>
          <a:p>
            <a:endParaRPr/>
          </a:p>
        </p:txBody>
      </p:sp>
      <p:sp>
        <p:nvSpPr>
          <p:cNvPr id="167" name="object 167"/>
          <p:cNvSpPr/>
          <p:nvPr/>
        </p:nvSpPr>
        <p:spPr>
          <a:xfrm>
            <a:off x="999744" y="3015995"/>
            <a:ext cx="723900" cy="665987"/>
          </a:xfrm>
          <a:prstGeom prst="rect">
            <a:avLst/>
          </a:prstGeom>
          <a:blipFill>
            <a:blip r:embed="rId52" cstate="print"/>
            <a:stretch>
              <a:fillRect/>
            </a:stretch>
          </a:blipFill>
        </p:spPr>
        <p:txBody>
          <a:bodyPr wrap="square" lIns="0" tIns="0" rIns="0" bIns="0" rtlCol="0"/>
          <a:lstStyle/>
          <a:p>
            <a:endParaRPr/>
          </a:p>
        </p:txBody>
      </p:sp>
      <p:sp>
        <p:nvSpPr>
          <p:cNvPr id="168" name="object 168"/>
          <p:cNvSpPr/>
          <p:nvPr/>
        </p:nvSpPr>
        <p:spPr>
          <a:xfrm>
            <a:off x="1309116" y="3080004"/>
            <a:ext cx="352044" cy="304800"/>
          </a:xfrm>
          <a:prstGeom prst="rect">
            <a:avLst/>
          </a:prstGeom>
          <a:blipFill>
            <a:blip r:embed="rId54" cstate="print"/>
            <a:stretch>
              <a:fillRect/>
            </a:stretch>
          </a:blipFill>
        </p:spPr>
        <p:txBody>
          <a:bodyPr wrap="square" lIns="0" tIns="0" rIns="0" bIns="0" rtlCol="0"/>
          <a:lstStyle/>
          <a:p>
            <a:endParaRPr/>
          </a:p>
        </p:txBody>
      </p:sp>
      <p:sp>
        <p:nvSpPr>
          <p:cNvPr id="169" name="object 169"/>
          <p:cNvSpPr/>
          <p:nvPr/>
        </p:nvSpPr>
        <p:spPr>
          <a:xfrm>
            <a:off x="1610867" y="3592067"/>
            <a:ext cx="723900" cy="665987"/>
          </a:xfrm>
          <a:prstGeom prst="rect">
            <a:avLst/>
          </a:prstGeom>
          <a:blipFill>
            <a:blip r:embed="rId52" cstate="print"/>
            <a:stretch>
              <a:fillRect/>
            </a:stretch>
          </a:blipFill>
        </p:spPr>
        <p:txBody>
          <a:bodyPr wrap="square" lIns="0" tIns="0" rIns="0" bIns="0" rtlCol="0"/>
          <a:lstStyle/>
          <a:p>
            <a:endParaRPr/>
          </a:p>
        </p:txBody>
      </p:sp>
      <p:sp>
        <p:nvSpPr>
          <p:cNvPr id="170" name="object 170"/>
          <p:cNvSpPr/>
          <p:nvPr/>
        </p:nvSpPr>
        <p:spPr>
          <a:xfrm>
            <a:off x="1920239" y="3656076"/>
            <a:ext cx="352044" cy="304800"/>
          </a:xfrm>
          <a:prstGeom prst="rect">
            <a:avLst/>
          </a:prstGeom>
          <a:blipFill>
            <a:blip r:embed="rId54" cstate="print"/>
            <a:stretch>
              <a:fillRect/>
            </a:stretch>
          </a:blipFill>
        </p:spPr>
        <p:txBody>
          <a:bodyPr wrap="square" lIns="0" tIns="0" rIns="0" bIns="0" rtlCol="0"/>
          <a:lstStyle/>
          <a:p>
            <a:endParaRPr/>
          </a:p>
        </p:txBody>
      </p:sp>
      <p:sp>
        <p:nvSpPr>
          <p:cNvPr id="171" name="object 171"/>
          <p:cNvSpPr/>
          <p:nvPr/>
        </p:nvSpPr>
        <p:spPr>
          <a:xfrm>
            <a:off x="2183892" y="3607308"/>
            <a:ext cx="723900" cy="664463"/>
          </a:xfrm>
          <a:prstGeom prst="rect">
            <a:avLst/>
          </a:prstGeom>
          <a:blipFill>
            <a:blip r:embed="rId52" cstate="print"/>
            <a:stretch>
              <a:fillRect/>
            </a:stretch>
          </a:blipFill>
        </p:spPr>
        <p:txBody>
          <a:bodyPr wrap="square" lIns="0" tIns="0" rIns="0" bIns="0" rtlCol="0"/>
          <a:lstStyle/>
          <a:p>
            <a:endParaRPr/>
          </a:p>
        </p:txBody>
      </p:sp>
      <p:sp>
        <p:nvSpPr>
          <p:cNvPr id="172" name="object 172"/>
          <p:cNvSpPr/>
          <p:nvPr/>
        </p:nvSpPr>
        <p:spPr>
          <a:xfrm>
            <a:off x="2493264" y="3671315"/>
            <a:ext cx="352044" cy="303275"/>
          </a:xfrm>
          <a:prstGeom prst="rect">
            <a:avLst/>
          </a:prstGeom>
          <a:blipFill>
            <a:blip r:embed="rId5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868" y="345769"/>
            <a:ext cx="8422131" cy="689932"/>
          </a:xfrm>
          <a:prstGeom prst="rect">
            <a:avLst/>
          </a:prstGeom>
        </p:spPr>
        <p:txBody>
          <a:bodyPr vert="horz" wrap="square" lIns="0" tIns="12700" rIns="0" bIns="0" rtlCol="0">
            <a:spAutoFit/>
          </a:bodyPr>
          <a:lstStyle/>
          <a:p>
            <a:pPr marL="12700">
              <a:lnSpc>
                <a:spcPct val="100000"/>
              </a:lnSpc>
              <a:spcBef>
                <a:spcPts val="100"/>
              </a:spcBef>
            </a:pPr>
            <a:r>
              <a:rPr b="1" spc="-170" dirty="0">
                <a:latin typeface="Times New Roman" panose="02020603050405020304" pitchFamily="18" charset="0"/>
                <a:cs typeface="Times New Roman" panose="02020603050405020304" pitchFamily="18" charset="0"/>
              </a:rPr>
              <a:t>Wireless </a:t>
            </a:r>
            <a:r>
              <a:rPr b="1" spc="-305" dirty="0">
                <a:latin typeface="Times New Roman" panose="02020603050405020304" pitchFamily="18" charset="0"/>
                <a:cs typeface="Times New Roman" panose="02020603050405020304" pitchFamily="18" charset="0"/>
              </a:rPr>
              <a:t>access</a:t>
            </a:r>
            <a:r>
              <a:rPr b="1" spc="-265" dirty="0">
                <a:latin typeface="Times New Roman" panose="02020603050405020304" pitchFamily="18" charset="0"/>
                <a:cs typeface="Times New Roman" panose="02020603050405020304" pitchFamily="18" charset="0"/>
              </a:rPr>
              <a:t> </a:t>
            </a:r>
            <a:r>
              <a:rPr b="1" spc="-114" dirty="0">
                <a:latin typeface="Times New Roman" panose="02020603050405020304" pitchFamily="18" charset="0"/>
                <a:cs typeface="Times New Roman" panose="02020603050405020304" pitchFamily="18" charset="0"/>
              </a:rPr>
              <a:t>networks</a:t>
            </a:r>
            <a:endParaRPr b="1" dirty="0">
              <a:latin typeface="Times New Roman" panose="02020603050405020304" pitchFamily="18" charset="0"/>
              <a:cs typeface="Times New Roman" panose="02020603050405020304" pitchFamily="18" charset="0"/>
            </a:endParaRPr>
          </a:p>
        </p:txBody>
      </p:sp>
      <p:sp>
        <p:nvSpPr>
          <p:cNvPr id="4" name="object 4"/>
          <p:cNvSpPr txBox="1"/>
          <p:nvPr/>
        </p:nvSpPr>
        <p:spPr>
          <a:xfrm>
            <a:off x="420116" y="2197734"/>
            <a:ext cx="4075684" cy="1198245"/>
          </a:xfrm>
          <a:prstGeom prst="rect">
            <a:avLst/>
          </a:prstGeom>
        </p:spPr>
        <p:txBody>
          <a:bodyPr vert="horz" wrap="square" lIns="0" tIns="12700" rIns="0" bIns="0" rtlCol="0">
            <a:spAutoFit/>
          </a:bodyPr>
          <a:lstStyle/>
          <a:p>
            <a:pPr marL="12700">
              <a:lnSpc>
                <a:spcPct val="100000"/>
              </a:lnSpc>
              <a:spcBef>
                <a:spcPts val="100"/>
              </a:spcBef>
            </a:pPr>
            <a:r>
              <a:rPr sz="1800" i="1" spc="-180" dirty="0">
                <a:solidFill>
                  <a:srgbClr val="CC0000"/>
                </a:solidFill>
                <a:latin typeface="Trebuchet MS"/>
                <a:cs typeface="Trebuchet MS"/>
              </a:rPr>
              <a:t>wireless </a:t>
            </a:r>
            <a:r>
              <a:rPr sz="1800" i="1" spc="-130" dirty="0">
                <a:solidFill>
                  <a:srgbClr val="CC0000"/>
                </a:solidFill>
                <a:latin typeface="Trebuchet MS"/>
                <a:cs typeface="Trebuchet MS"/>
              </a:rPr>
              <a:t>LANs:</a:t>
            </a:r>
            <a:r>
              <a:rPr sz="1800" i="1" spc="-95" dirty="0">
                <a:solidFill>
                  <a:srgbClr val="CC0000"/>
                </a:solidFill>
                <a:latin typeface="Trebuchet MS"/>
                <a:cs typeface="Trebuchet MS"/>
              </a:rPr>
              <a:t> </a:t>
            </a:r>
            <a:r>
              <a:rPr sz="1800" i="1" spc="-130" dirty="0">
                <a:solidFill>
                  <a:srgbClr val="CC0000"/>
                </a:solidFill>
                <a:latin typeface="Trebuchet MS"/>
                <a:cs typeface="Trebuchet MS"/>
              </a:rPr>
              <a:t>(WiFi)</a:t>
            </a:r>
            <a:endParaRPr sz="1800" dirty="0">
              <a:latin typeface="Trebuchet MS"/>
              <a:cs typeface="Trebuchet MS"/>
            </a:endParaRPr>
          </a:p>
          <a:p>
            <a:pPr marL="756285" indent="-286385">
              <a:lnSpc>
                <a:spcPct val="100000"/>
              </a:lnSpc>
              <a:spcBef>
                <a:spcPts val="115"/>
              </a:spcBef>
              <a:buClr>
                <a:srgbClr val="000099"/>
              </a:buClr>
              <a:buFont typeface="Wingdings"/>
              <a:buChar char=""/>
              <a:tabLst>
                <a:tab pos="756285" algn="l"/>
                <a:tab pos="756920" algn="l"/>
              </a:tabLst>
            </a:pPr>
            <a:r>
              <a:rPr sz="2000" spc="-105" dirty="0">
                <a:latin typeface="Trebuchet MS"/>
                <a:cs typeface="Trebuchet MS"/>
              </a:rPr>
              <a:t>within </a:t>
            </a:r>
            <a:r>
              <a:rPr sz="2000" spc="-120" dirty="0">
                <a:latin typeface="Trebuchet MS"/>
                <a:cs typeface="Trebuchet MS"/>
              </a:rPr>
              <a:t>building </a:t>
            </a:r>
            <a:r>
              <a:rPr sz="2000" spc="-60" dirty="0">
                <a:latin typeface="Trebuchet MS"/>
                <a:cs typeface="Trebuchet MS"/>
              </a:rPr>
              <a:t>(100</a:t>
            </a:r>
            <a:r>
              <a:rPr sz="2000" spc="-40" dirty="0">
                <a:latin typeface="Trebuchet MS"/>
                <a:cs typeface="Trebuchet MS"/>
              </a:rPr>
              <a:t> </a:t>
            </a:r>
            <a:r>
              <a:rPr sz="2000" spc="-150" dirty="0">
                <a:latin typeface="Trebuchet MS"/>
                <a:cs typeface="Trebuchet MS"/>
              </a:rPr>
              <a:t>ft)</a:t>
            </a:r>
            <a:endParaRPr sz="2000" dirty="0">
              <a:latin typeface="Trebuchet MS"/>
              <a:cs typeface="Trebuchet MS"/>
            </a:endParaRPr>
          </a:p>
          <a:p>
            <a:pPr marL="756285" marR="5080" indent="-286385">
              <a:lnSpc>
                <a:spcPts val="2039"/>
              </a:lnSpc>
              <a:spcBef>
                <a:spcPts val="484"/>
              </a:spcBef>
              <a:buClr>
                <a:srgbClr val="000099"/>
              </a:buClr>
              <a:buFont typeface="Wingdings"/>
              <a:buChar char=""/>
              <a:tabLst>
                <a:tab pos="756285" algn="l"/>
                <a:tab pos="756920" algn="l"/>
              </a:tabLst>
            </a:pPr>
            <a:r>
              <a:rPr lang="en-IN" sz="2000" spc="-140" dirty="0" smtClean="0">
                <a:latin typeface="Trebuchet MS"/>
                <a:cs typeface="Trebuchet MS"/>
              </a:rPr>
              <a:t>IEEE </a:t>
            </a:r>
            <a:r>
              <a:rPr sz="2000" spc="-140" dirty="0" smtClean="0">
                <a:latin typeface="Trebuchet MS"/>
                <a:cs typeface="Trebuchet MS"/>
              </a:rPr>
              <a:t>802.11</a:t>
            </a:r>
            <a:r>
              <a:rPr lang="en-IN" sz="2000" spc="-140" dirty="0" smtClean="0">
                <a:latin typeface="Trebuchet MS"/>
                <a:cs typeface="Trebuchet MS"/>
              </a:rPr>
              <a:t> </a:t>
            </a:r>
            <a:r>
              <a:rPr sz="2000" spc="-140" dirty="0" smtClean="0">
                <a:latin typeface="Trebuchet MS"/>
                <a:cs typeface="Trebuchet MS"/>
              </a:rPr>
              <a:t> </a:t>
            </a:r>
            <a:r>
              <a:rPr sz="2000" spc="-70" dirty="0">
                <a:latin typeface="Trebuchet MS"/>
                <a:cs typeface="Trebuchet MS"/>
              </a:rPr>
              <a:t>(</a:t>
            </a:r>
            <a:r>
              <a:rPr sz="2000" spc="-70" dirty="0" err="1">
                <a:latin typeface="Trebuchet MS"/>
                <a:cs typeface="Trebuchet MS"/>
              </a:rPr>
              <a:t>WiFi</a:t>
            </a:r>
            <a:r>
              <a:rPr sz="2000" spc="-70" dirty="0" smtClean="0">
                <a:latin typeface="Trebuchet MS"/>
                <a:cs typeface="Trebuchet MS"/>
              </a:rPr>
              <a:t>)</a:t>
            </a:r>
            <a:r>
              <a:rPr sz="2000" spc="-130" dirty="0" smtClean="0">
                <a:latin typeface="Trebuchet MS"/>
                <a:cs typeface="Trebuchet MS"/>
              </a:rPr>
              <a:t>, </a:t>
            </a:r>
            <a:r>
              <a:rPr sz="2000" spc="-50" dirty="0">
                <a:latin typeface="Trebuchet MS"/>
                <a:cs typeface="Trebuchet MS"/>
              </a:rPr>
              <a:t>54</a:t>
            </a:r>
            <a:r>
              <a:rPr sz="2000" spc="-400" dirty="0">
                <a:latin typeface="Trebuchet MS"/>
                <a:cs typeface="Trebuchet MS"/>
              </a:rPr>
              <a:t> </a:t>
            </a:r>
            <a:r>
              <a:rPr sz="2000" spc="-30" dirty="0">
                <a:latin typeface="Trebuchet MS"/>
                <a:cs typeface="Trebuchet MS"/>
              </a:rPr>
              <a:t>Mbps  </a:t>
            </a:r>
            <a:r>
              <a:rPr sz="2000" spc="-85" dirty="0">
                <a:latin typeface="Trebuchet MS"/>
                <a:cs typeface="Trebuchet MS"/>
              </a:rPr>
              <a:t>transmission</a:t>
            </a:r>
            <a:r>
              <a:rPr sz="2000" spc="-90" dirty="0">
                <a:latin typeface="Trebuchet MS"/>
                <a:cs typeface="Trebuchet MS"/>
              </a:rPr>
              <a:t> </a:t>
            </a:r>
            <a:r>
              <a:rPr sz="2000" spc="-110" dirty="0">
                <a:latin typeface="Trebuchet MS"/>
                <a:cs typeface="Trebuchet MS"/>
              </a:rPr>
              <a:t>rate</a:t>
            </a:r>
            <a:endParaRPr sz="2000" dirty="0">
              <a:latin typeface="Trebuchet MS"/>
              <a:cs typeface="Trebuchet MS"/>
            </a:endParaRPr>
          </a:p>
        </p:txBody>
      </p:sp>
      <p:sp>
        <p:nvSpPr>
          <p:cNvPr id="5" name="object 5"/>
          <p:cNvSpPr txBox="1"/>
          <p:nvPr/>
        </p:nvSpPr>
        <p:spPr>
          <a:xfrm>
            <a:off x="340868" y="1253908"/>
            <a:ext cx="8051165" cy="1136650"/>
          </a:xfrm>
          <a:prstGeom prst="rect">
            <a:avLst/>
          </a:prstGeom>
        </p:spPr>
        <p:txBody>
          <a:bodyPr vert="horz" wrap="square" lIns="0" tIns="94615" rIns="0" bIns="0" rtlCol="0">
            <a:spAutoFit/>
          </a:bodyPr>
          <a:lstStyle/>
          <a:p>
            <a:pPr marL="355600" indent="-342900">
              <a:lnSpc>
                <a:spcPct val="100000"/>
              </a:lnSpc>
              <a:spcBef>
                <a:spcPts val="745"/>
              </a:spcBef>
              <a:buSzPct val="75000"/>
              <a:buChar char="•"/>
              <a:tabLst>
                <a:tab pos="354965" algn="l"/>
                <a:tab pos="355600" algn="l"/>
              </a:tabLst>
            </a:pPr>
            <a:r>
              <a:rPr sz="2400" spc="-125" dirty="0">
                <a:latin typeface="Arial"/>
                <a:cs typeface="Arial"/>
              </a:rPr>
              <a:t>shared </a:t>
            </a:r>
            <a:r>
              <a:rPr sz="2400" i="1" spc="-130" dirty="0">
                <a:latin typeface="Trebuchet MS"/>
                <a:cs typeface="Trebuchet MS"/>
              </a:rPr>
              <a:t>wireless </a:t>
            </a:r>
            <a:r>
              <a:rPr sz="2400" spc="-204" dirty="0">
                <a:latin typeface="Arial"/>
                <a:cs typeface="Arial"/>
              </a:rPr>
              <a:t>access </a:t>
            </a:r>
            <a:r>
              <a:rPr sz="2400" spc="-45" dirty="0">
                <a:latin typeface="Arial"/>
                <a:cs typeface="Arial"/>
              </a:rPr>
              <a:t>network </a:t>
            </a:r>
            <a:r>
              <a:rPr sz="2400" spc="-114" dirty="0">
                <a:latin typeface="Arial"/>
                <a:cs typeface="Arial"/>
              </a:rPr>
              <a:t>connects </a:t>
            </a:r>
            <a:r>
              <a:rPr sz="2400" spc="-100" dirty="0">
                <a:latin typeface="Arial"/>
                <a:cs typeface="Arial"/>
              </a:rPr>
              <a:t>end </a:t>
            </a:r>
            <a:r>
              <a:rPr sz="2400" spc="-145" dirty="0">
                <a:latin typeface="Arial"/>
                <a:cs typeface="Arial"/>
              </a:rPr>
              <a:t>system </a:t>
            </a:r>
            <a:r>
              <a:rPr sz="2400" spc="20" dirty="0">
                <a:latin typeface="Arial"/>
                <a:cs typeface="Arial"/>
              </a:rPr>
              <a:t>to</a:t>
            </a:r>
            <a:r>
              <a:rPr sz="2400" spc="-229" dirty="0">
                <a:latin typeface="Arial"/>
                <a:cs typeface="Arial"/>
              </a:rPr>
              <a:t> </a:t>
            </a:r>
            <a:r>
              <a:rPr sz="2400" spc="-25" dirty="0">
                <a:latin typeface="Arial"/>
                <a:cs typeface="Arial"/>
              </a:rPr>
              <a:t>router</a:t>
            </a:r>
            <a:endParaRPr sz="2400" dirty="0">
              <a:latin typeface="Arial"/>
              <a:cs typeface="Arial"/>
            </a:endParaRPr>
          </a:p>
          <a:p>
            <a:pPr marL="469900">
              <a:lnSpc>
                <a:spcPct val="100000"/>
              </a:lnSpc>
              <a:spcBef>
                <a:spcPts val="545"/>
              </a:spcBef>
              <a:tabLst>
                <a:tab pos="756285" algn="l"/>
              </a:tabLst>
            </a:pPr>
            <a:r>
              <a:rPr sz="2000" dirty="0">
                <a:latin typeface="Arial"/>
                <a:cs typeface="Arial"/>
              </a:rPr>
              <a:t>–	</a:t>
            </a:r>
            <a:r>
              <a:rPr sz="2000" spc="-85" dirty="0">
                <a:latin typeface="Arial"/>
                <a:cs typeface="Arial"/>
              </a:rPr>
              <a:t>via </a:t>
            </a:r>
            <a:r>
              <a:rPr sz="2000" spc="-135" dirty="0">
                <a:latin typeface="Arial"/>
                <a:cs typeface="Arial"/>
              </a:rPr>
              <a:t>base </a:t>
            </a:r>
            <a:r>
              <a:rPr sz="2000" spc="-50" dirty="0">
                <a:latin typeface="Arial"/>
                <a:cs typeface="Arial"/>
              </a:rPr>
              <a:t>station </a:t>
            </a:r>
            <a:r>
              <a:rPr sz="2000" spc="-15" dirty="0">
                <a:latin typeface="Arial"/>
                <a:cs typeface="Arial"/>
              </a:rPr>
              <a:t>or </a:t>
            </a:r>
            <a:r>
              <a:rPr sz="2000" spc="-95" dirty="0">
                <a:latin typeface="Arial"/>
                <a:cs typeface="Arial"/>
              </a:rPr>
              <a:t>“access</a:t>
            </a:r>
            <a:r>
              <a:rPr sz="2000" spc="-240" dirty="0">
                <a:latin typeface="Arial"/>
                <a:cs typeface="Arial"/>
              </a:rPr>
              <a:t> </a:t>
            </a:r>
            <a:r>
              <a:rPr sz="2000" spc="40" dirty="0">
                <a:latin typeface="Arial"/>
                <a:cs typeface="Arial"/>
              </a:rPr>
              <a:t>point”</a:t>
            </a:r>
            <a:endParaRPr sz="2000" dirty="0">
              <a:latin typeface="Arial"/>
              <a:cs typeface="Arial"/>
            </a:endParaRPr>
          </a:p>
          <a:p>
            <a:pPr marL="4391660">
              <a:lnSpc>
                <a:spcPct val="100000"/>
              </a:lnSpc>
              <a:spcBef>
                <a:spcPts val="114"/>
              </a:spcBef>
            </a:pPr>
            <a:r>
              <a:rPr sz="1800" spc="-110" dirty="0">
                <a:solidFill>
                  <a:srgbClr val="CC0000"/>
                </a:solidFill>
                <a:latin typeface="Trebuchet MS"/>
                <a:cs typeface="Trebuchet MS"/>
              </a:rPr>
              <a:t>wide-area </a:t>
            </a:r>
            <a:r>
              <a:rPr sz="1800" spc="-85" dirty="0">
                <a:solidFill>
                  <a:srgbClr val="CC0000"/>
                </a:solidFill>
                <a:latin typeface="Trebuchet MS"/>
                <a:cs typeface="Trebuchet MS"/>
              </a:rPr>
              <a:t>wireless</a:t>
            </a:r>
            <a:r>
              <a:rPr sz="1800" spc="25" dirty="0">
                <a:solidFill>
                  <a:srgbClr val="CC0000"/>
                </a:solidFill>
                <a:latin typeface="Trebuchet MS"/>
                <a:cs typeface="Trebuchet MS"/>
              </a:rPr>
              <a:t> </a:t>
            </a:r>
            <a:r>
              <a:rPr sz="1800" spc="-95" dirty="0">
                <a:solidFill>
                  <a:srgbClr val="CC0000"/>
                </a:solidFill>
                <a:latin typeface="Trebuchet MS"/>
                <a:cs typeface="Trebuchet MS"/>
              </a:rPr>
              <a:t>access</a:t>
            </a:r>
            <a:endParaRPr sz="1800" dirty="0">
              <a:latin typeface="Trebuchet MS"/>
              <a:cs typeface="Trebuchet MS"/>
            </a:endParaRPr>
          </a:p>
        </p:txBody>
      </p:sp>
      <p:sp>
        <p:nvSpPr>
          <p:cNvPr id="6" name="object 6"/>
          <p:cNvSpPr txBox="1"/>
          <p:nvPr/>
        </p:nvSpPr>
        <p:spPr>
          <a:xfrm>
            <a:off x="5177154" y="2378710"/>
            <a:ext cx="3081655" cy="1229995"/>
          </a:xfrm>
          <a:prstGeom prst="rect">
            <a:avLst/>
          </a:prstGeom>
        </p:spPr>
        <p:txBody>
          <a:bodyPr vert="horz" wrap="square" lIns="0" tIns="57785" rIns="0" bIns="0" rtlCol="0">
            <a:spAutoFit/>
          </a:bodyPr>
          <a:lstStyle/>
          <a:p>
            <a:pPr marL="299085" marR="5080" indent="-286385">
              <a:lnSpc>
                <a:spcPts val="2060"/>
              </a:lnSpc>
              <a:spcBef>
                <a:spcPts val="455"/>
              </a:spcBef>
              <a:buClr>
                <a:srgbClr val="000099"/>
              </a:buClr>
              <a:buFont typeface="Wingdings"/>
              <a:buChar char=""/>
              <a:tabLst>
                <a:tab pos="299085" algn="l"/>
                <a:tab pos="299720" algn="l"/>
              </a:tabLst>
            </a:pPr>
            <a:r>
              <a:rPr sz="2000" spc="-90" dirty="0">
                <a:latin typeface="Trebuchet MS"/>
                <a:cs typeface="Trebuchet MS"/>
              </a:rPr>
              <a:t>provided </a:t>
            </a:r>
            <a:r>
              <a:rPr sz="2000" spc="-125" dirty="0">
                <a:latin typeface="Trebuchet MS"/>
                <a:cs typeface="Trebuchet MS"/>
              </a:rPr>
              <a:t>by </a:t>
            </a:r>
            <a:r>
              <a:rPr sz="2000" spc="-100" dirty="0">
                <a:latin typeface="Trebuchet MS"/>
                <a:cs typeface="Trebuchet MS"/>
              </a:rPr>
              <a:t>telco </a:t>
            </a:r>
            <a:r>
              <a:rPr sz="2000" spc="-114" dirty="0">
                <a:latin typeface="Trebuchet MS"/>
                <a:cs typeface="Trebuchet MS"/>
              </a:rPr>
              <a:t>(cellular)  </a:t>
            </a:r>
            <a:r>
              <a:rPr sz="2000" spc="-110" dirty="0">
                <a:latin typeface="Trebuchet MS"/>
                <a:cs typeface="Trebuchet MS"/>
              </a:rPr>
              <a:t>operator, </a:t>
            </a:r>
            <a:r>
              <a:rPr sz="2000" spc="110" dirty="0">
                <a:latin typeface="Trebuchet MS"/>
                <a:cs typeface="Trebuchet MS"/>
              </a:rPr>
              <a:t>10</a:t>
            </a:r>
            <a:r>
              <a:rPr sz="2000" spc="110" dirty="0">
                <a:latin typeface="Arial"/>
                <a:cs typeface="Arial"/>
              </a:rPr>
              <a:t>’</a:t>
            </a:r>
            <a:r>
              <a:rPr sz="2000" spc="110" dirty="0">
                <a:latin typeface="Trebuchet MS"/>
                <a:cs typeface="Trebuchet MS"/>
              </a:rPr>
              <a:t>s</a:t>
            </a:r>
            <a:r>
              <a:rPr sz="2000" spc="-254" dirty="0">
                <a:latin typeface="Trebuchet MS"/>
                <a:cs typeface="Trebuchet MS"/>
              </a:rPr>
              <a:t> </a:t>
            </a:r>
            <a:r>
              <a:rPr sz="2000" spc="-85" dirty="0">
                <a:latin typeface="Trebuchet MS"/>
                <a:cs typeface="Trebuchet MS"/>
              </a:rPr>
              <a:t>km</a:t>
            </a:r>
            <a:endParaRPr sz="2000" dirty="0">
              <a:latin typeface="Trebuchet MS"/>
              <a:cs typeface="Trebuchet MS"/>
            </a:endParaRPr>
          </a:p>
          <a:p>
            <a:pPr marL="299085" indent="-286385">
              <a:lnSpc>
                <a:spcPct val="100000"/>
              </a:lnSpc>
              <a:spcBef>
                <a:spcPts val="90"/>
              </a:spcBef>
              <a:buClr>
                <a:srgbClr val="000099"/>
              </a:buClr>
              <a:buFont typeface="Wingdings"/>
              <a:buChar char=""/>
              <a:tabLst>
                <a:tab pos="299085" algn="l"/>
                <a:tab pos="299720" algn="l"/>
              </a:tabLst>
            </a:pPr>
            <a:r>
              <a:rPr sz="2000" spc="-114" dirty="0">
                <a:latin typeface="Trebuchet MS"/>
                <a:cs typeface="Trebuchet MS"/>
              </a:rPr>
              <a:t>between </a:t>
            </a:r>
            <a:r>
              <a:rPr sz="2000" spc="-50" dirty="0">
                <a:latin typeface="Trebuchet MS"/>
                <a:cs typeface="Trebuchet MS"/>
              </a:rPr>
              <a:t>1 </a:t>
            </a:r>
            <a:r>
              <a:rPr sz="2000" spc="-130" dirty="0">
                <a:latin typeface="Trebuchet MS"/>
                <a:cs typeface="Trebuchet MS"/>
              </a:rPr>
              <a:t>and </a:t>
            </a:r>
            <a:r>
              <a:rPr sz="2000" spc="-50" dirty="0">
                <a:latin typeface="Trebuchet MS"/>
                <a:cs typeface="Trebuchet MS"/>
              </a:rPr>
              <a:t>10</a:t>
            </a:r>
            <a:r>
              <a:rPr sz="2000" spc="5" dirty="0">
                <a:latin typeface="Trebuchet MS"/>
                <a:cs typeface="Trebuchet MS"/>
              </a:rPr>
              <a:t> </a:t>
            </a:r>
            <a:r>
              <a:rPr sz="2000" spc="-30" dirty="0">
                <a:latin typeface="Trebuchet MS"/>
                <a:cs typeface="Trebuchet MS"/>
              </a:rPr>
              <a:t>Mbps</a:t>
            </a:r>
            <a:endParaRPr sz="2000" dirty="0">
              <a:latin typeface="Trebuchet MS"/>
              <a:cs typeface="Trebuchet MS"/>
            </a:endParaRPr>
          </a:p>
          <a:p>
            <a:pPr marL="299085" indent="-286385">
              <a:lnSpc>
                <a:spcPct val="100000"/>
              </a:lnSpc>
              <a:spcBef>
                <a:spcPts val="120"/>
              </a:spcBef>
              <a:buClr>
                <a:srgbClr val="000099"/>
              </a:buClr>
              <a:buFont typeface="Wingdings"/>
              <a:buChar char=""/>
              <a:tabLst>
                <a:tab pos="299085" algn="l"/>
                <a:tab pos="299720" algn="l"/>
              </a:tabLst>
            </a:pPr>
            <a:r>
              <a:rPr sz="2000" spc="-70" dirty="0">
                <a:latin typeface="Trebuchet MS"/>
                <a:cs typeface="Trebuchet MS"/>
              </a:rPr>
              <a:t>3G, 4G:</a:t>
            </a:r>
            <a:r>
              <a:rPr sz="2000" spc="65" dirty="0">
                <a:latin typeface="Trebuchet MS"/>
                <a:cs typeface="Trebuchet MS"/>
              </a:rPr>
              <a:t> </a:t>
            </a:r>
            <a:endParaRPr sz="2000" dirty="0">
              <a:latin typeface="Trebuchet MS"/>
              <a:cs typeface="Trebuchet MS"/>
            </a:endParaRPr>
          </a:p>
        </p:txBody>
      </p:sp>
      <p:sp>
        <p:nvSpPr>
          <p:cNvPr id="7" name="object 7"/>
          <p:cNvSpPr/>
          <p:nvPr/>
        </p:nvSpPr>
        <p:spPr>
          <a:xfrm>
            <a:off x="1357883" y="4015740"/>
            <a:ext cx="1682750" cy="1213485"/>
          </a:xfrm>
          <a:custGeom>
            <a:avLst/>
            <a:gdLst/>
            <a:ahLst/>
            <a:cxnLst/>
            <a:rect l="l" t="t" r="r" b="b"/>
            <a:pathLst>
              <a:path w="1682750" h="1213485">
                <a:moveTo>
                  <a:pt x="0" y="1213104"/>
                </a:moveTo>
                <a:lnTo>
                  <a:pt x="1682495" y="1213104"/>
                </a:lnTo>
                <a:lnTo>
                  <a:pt x="1682495" y="0"/>
                </a:lnTo>
                <a:lnTo>
                  <a:pt x="0" y="0"/>
                </a:lnTo>
                <a:lnTo>
                  <a:pt x="0" y="1213104"/>
                </a:lnTo>
                <a:close/>
              </a:path>
            </a:pathLst>
          </a:custGeom>
          <a:solidFill>
            <a:srgbClr val="00CCFF"/>
          </a:solidFill>
        </p:spPr>
        <p:txBody>
          <a:bodyPr wrap="square" lIns="0" tIns="0" rIns="0" bIns="0" rtlCol="0"/>
          <a:lstStyle/>
          <a:p>
            <a:endParaRPr/>
          </a:p>
        </p:txBody>
      </p:sp>
      <p:sp>
        <p:nvSpPr>
          <p:cNvPr id="8" name="object 8"/>
          <p:cNvSpPr/>
          <p:nvPr/>
        </p:nvSpPr>
        <p:spPr>
          <a:xfrm>
            <a:off x="958596" y="3537203"/>
            <a:ext cx="2487295" cy="576580"/>
          </a:xfrm>
          <a:custGeom>
            <a:avLst/>
            <a:gdLst/>
            <a:ahLst/>
            <a:cxnLst/>
            <a:rect l="l" t="t" r="r" b="b"/>
            <a:pathLst>
              <a:path w="2487295" h="576579">
                <a:moveTo>
                  <a:pt x="1243584" y="0"/>
                </a:moveTo>
                <a:lnTo>
                  <a:pt x="0" y="576072"/>
                </a:lnTo>
                <a:lnTo>
                  <a:pt x="2487167" y="576072"/>
                </a:lnTo>
                <a:lnTo>
                  <a:pt x="1243584" y="0"/>
                </a:lnTo>
                <a:close/>
              </a:path>
            </a:pathLst>
          </a:custGeom>
          <a:solidFill>
            <a:srgbClr val="00CCFF"/>
          </a:solidFill>
        </p:spPr>
        <p:txBody>
          <a:bodyPr wrap="square" lIns="0" tIns="0" rIns="0" bIns="0" rtlCol="0"/>
          <a:lstStyle/>
          <a:p>
            <a:endParaRPr/>
          </a:p>
        </p:txBody>
      </p:sp>
      <p:sp>
        <p:nvSpPr>
          <p:cNvPr id="9" name="object 9"/>
          <p:cNvSpPr/>
          <p:nvPr/>
        </p:nvSpPr>
        <p:spPr>
          <a:xfrm>
            <a:off x="2602992" y="4942332"/>
            <a:ext cx="0" cy="220979"/>
          </a:xfrm>
          <a:custGeom>
            <a:avLst/>
            <a:gdLst/>
            <a:ahLst/>
            <a:cxnLst/>
            <a:rect l="l" t="t" r="r" b="b"/>
            <a:pathLst>
              <a:path h="220979">
                <a:moveTo>
                  <a:pt x="0" y="0"/>
                </a:moveTo>
                <a:lnTo>
                  <a:pt x="0" y="220980"/>
                </a:lnTo>
              </a:path>
            </a:pathLst>
          </a:custGeom>
          <a:ln w="9144">
            <a:solidFill>
              <a:srgbClr val="000000"/>
            </a:solidFill>
          </a:ln>
        </p:spPr>
        <p:txBody>
          <a:bodyPr wrap="square" lIns="0" tIns="0" rIns="0" bIns="0" rtlCol="0"/>
          <a:lstStyle/>
          <a:p>
            <a:endParaRPr/>
          </a:p>
        </p:txBody>
      </p:sp>
      <p:sp>
        <p:nvSpPr>
          <p:cNvPr id="10" name="object 10"/>
          <p:cNvSpPr/>
          <p:nvPr/>
        </p:nvSpPr>
        <p:spPr>
          <a:xfrm>
            <a:off x="2004060" y="4806696"/>
            <a:ext cx="287020" cy="5080"/>
          </a:xfrm>
          <a:custGeom>
            <a:avLst/>
            <a:gdLst/>
            <a:ahLst/>
            <a:cxnLst/>
            <a:rect l="l" t="t" r="r" b="b"/>
            <a:pathLst>
              <a:path w="287019" h="5079">
                <a:moveTo>
                  <a:pt x="0" y="4571"/>
                </a:moveTo>
                <a:lnTo>
                  <a:pt x="286512" y="0"/>
                </a:lnTo>
              </a:path>
            </a:pathLst>
          </a:custGeom>
          <a:ln w="9144">
            <a:solidFill>
              <a:srgbClr val="000000"/>
            </a:solidFill>
          </a:ln>
        </p:spPr>
        <p:txBody>
          <a:bodyPr wrap="square" lIns="0" tIns="0" rIns="0" bIns="0" rtlCol="0"/>
          <a:lstStyle/>
          <a:p>
            <a:endParaRPr/>
          </a:p>
        </p:txBody>
      </p:sp>
      <p:sp>
        <p:nvSpPr>
          <p:cNvPr id="11" name="object 11"/>
          <p:cNvSpPr/>
          <p:nvPr/>
        </p:nvSpPr>
        <p:spPr>
          <a:xfrm>
            <a:off x="2282951" y="4774691"/>
            <a:ext cx="661416" cy="16001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282951" y="4774691"/>
            <a:ext cx="661670" cy="160020"/>
          </a:xfrm>
          <a:custGeom>
            <a:avLst/>
            <a:gdLst/>
            <a:ahLst/>
            <a:cxnLst/>
            <a:rect l="l" t="t" r="r" b="b"/>
            <a:pathLst>
              <a:path w="661669" h="160020">
                <a:moveTo>
                  <a:pt x="0" y="80009"/>
                </a:moveTo>
                <a:lnTo>
                  <a:pt x="33616" y="44820"/>
                </a:lnTo>
                <a:lnTo>
                  <a:pt x="72658" y="29964"/>
                </a:lnTo>
                <a:lnTo>
                  <a:pt x="123874" y="17574"/>
                </a:lnTo>
                <a:lnTo>
                  <a:pt x="185279" y="8130"/>
                </a:lnTo>
                <a:lnTo>
                  <a:pt x="254885" y="2112"/>
                </a:lnTo>
                <a:lnTo>
                  <a:pt x="330708" y="0"/>
                </a:lnTo>
                <a:lnTo>
                  <a:pt x="406530" y="2112"/>
                </a:lnTo>
                <a:lnTo>
                  <a:pt x="476136" y="8130"/>
                </a:lnTo>
                <a:lnTo>
                  <a:pt x="537541" y="17574"/>
                </a:lnTo>
                <a:lnTo>
                  <a:pt x="588757" y="29964"/>
                </a:lnTo>
                <a:lnTo>
                  <a:pt x="627799" y="44820"/>
                </a:lnTo>
                <a:lnTo>
                  <a:pt x="661416" y="80009"/>
                </a:lnTo>
                <a:lnTo>
                  <a:pt x="652680" y="98357"/>
                </a:lnTo>
                <a:lnTo>
                  <a:pt x="588757" y="130055"/>
                </a:lnTo>
                <a:lnTo>
                  <a:pt x="537541" y="142445"/>
                </a:lnTo>
                <a:lnTo>
                  <a:pt x="476136" y="151889"/>
                </a:lnTo>
                <a:lnTo>
                  <a:pt x="406530" y="157907"/>
                </a:lnTo>
                <a:lnTo>
                  <a:pt x="330708" y="160019"/>
                </a:lnTo>
                <a:lnTo>
                  <a:pt x="254885" y="157907"/>
                </a:lnTo>
                <a:lnTo>
                  <a:pt x="185279" y="151889"/>
                </a:lnTo>
                <a:lnTo>
                  <a:pt x="123874" y="142445"/>
                </a:lnTo>
                <a:lnTo>
                  <a:pt x="72658" y="130055"/>
                </a:lnTo>
                <a:lnTo>
                  <a:pt x="33616" y="115199"/>
                </a:lnTo>
                <a:lnTo>
                  <a:pt x="0" y="80009"/>
                </a:lnTo>
                <a:close/>
              </a:path>
            </a:pathLst>
          </a:custGeom>
          <a:ln w="9144">
            <a:solidFill>
              <a:srgbClr val="000000"/>
            </a:solidFill>
          </a:ln>
        </p:spPr>
        <p:txBody>
          <a:bodyPr wrap="square" lIns="0" tIns="0" rIns="0" bIns="0" rtlCol="0"/>
          <a:lstStyle/>
          <a:p>
            <a:endParaRPr/>
          </a:p>
        </p:txBody>
      </p:sp>
      <p:sp>
        <p:nvSpPr>
          <p:cNvPr id="13" name="object 13"/>
          <p:cNvSpPr/>
          <p:nvPr/>
        </p:nvSpPr>
        <p:spPr>
          <a:xfrm>
            <a:off x="2279904" y="4649723"/>
            <a:ext cx="665987" cy="20573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279904" y="4649723"/>
            <a:ext cx="661670" cy="186055"/>
          </a:xfrm>
          <a:custGeom>
            <a:avLst/>
            <a:gdLst/>
            <a:ahLst/>
            <a:cxnLst/>
            <a:rect l="l" t="t" r="r" b="b"/>
            <a:pathLst>
              <a:path w="661669" h="186054">
                <a:moveTo>
                  <a:pt x="0" y="92963"/>
                </a:moveTo>
                <a:lnTo>
                  <a:pt x="25991" y="56792"/>
                </a:lnTo>
                <a:lnTo>
                  <a:pt x="96869" y="27241"/>
                </a:lnTo>
                <a:lnTo>
                  <a:pt x="145814" y="15885"/>
                </a:lnTo>
                <a:lnTo>
                  <a:pt x="201989" y="7310"/>
                </a:lnTo>
                <a:lnTo>
                  <a:pt x="264064" y="1890"/>
                </a:lnTo>
                <a:lnTo>
                  <a:pt x="330707" y="0"/>
                </a:lnTo>
                <a:lnTo>
                  <a:pt x="397351" y="1890"/>
                </a:lnTo>
                <a:lnTo>
                  <a:pt x="459426" y="7310"/>
                </a:lnTo>
                <a:lnTo>
                  <a:pt x="515601" y="15885"/>
                </a:lnTo>
                <a:lnTo>
                  <a:pt x="564546" y="27241"/>
                </a:lnTo>
                <a:lnTo>
                  <a:pt x="604931" y="41002"/>
                </a:lnTo>
                <a:lnTo>
                  <a:pt x="654696" y="74238"/>
                </a:lnTo>
                <a:lnTo>
                  <a:pt x="661415" y="92963"/>
                </a:lnTo>
                <a:lnTo>
                  <a:pt x="654696" y="111689"/>
                </a:lnTo>
                <a:lnTo>
                  <a:pt x="604931" y="144925"/>
                </a:lnTo>
                <a:lnTo>
                  <a:pt x="564546" y="158686"/>
                </a:lnTo>
                <a:lnTo>
                  <a:pt x="515601" y="170042"/>
                </a:lnTo>
                <a:lnTo>
                  <a:pt x="459426" y="178617"/>
                </a:lnTo>
                <a:lnTo>
                  <a:pt x="397351" y="184037"/>
                </a:lnTo>
                <a:lnTo>
                  <a:pt x="330707" y="185927"/>
                </a:lnTo>
                <a:lnTo>
                  <a:pt x="264064" y="184037"/>
                </a:lnTo>
                <a:lnTo>
                  <a:pt x="201989" y="178617"/>
                </a:lnTo>
                <a:lnTo>
                  <a:pt x="145814" y="170042"/>
                </a:lnTo>
                <a:lnTo>
                  <a:pt x="96869" y="158686"/>
                </a:lnTo>
                <a:lnTo>
                  <a:pt x="56484" y="144925"/>
                </a:lnTo>
                <a:lnTo>
                  <a:pt x="6719" y="111689"/>
                </a:lnTo>
                <a:lnTo>
                  <a:pt x="0" y="92963"/>
                </a:lnTo>
                <a:close/>
              </a:path>
            </a:pathLst>
          </a:custGeom>
          <a:ln w="9144">
            <a:solidFill>
              <a:srgbClr val="000000"/>
            </a:solidFill>
          </a:ln>
        </p:spPr>
        <p:txBody>
          <a:bodyPr wrap="square" lIns="0" tIns="0" rIns="0" bIns="0" rtlCol="0"/>
          <a:lstStyle/>
          <a:p>
            <a:endParaRPr/>
          </a:p>
        </p:txBody>
      </p:sp>
      <p:sp>
        <p:nvSpPr>
          <p:cNvPr id="15" name="object 15"/>
          <p:cNvSpPr/>
          <p:nvPr/>
        </p:nvSpPr>
        <p:spPr>
          <a:xfrm>
            <a:off x="2412492" y="4696967"/>
            <a:ext cx="373380" cy="86995"/>
          </a:xfrm>
          <a:custGeom>
            <a:avLst/>
            <a:gdLst/>
            <a:ahLst/>
            <a:cxnLst/>
            <a:rect l="l" t="t" r="r" b="b"/>
            <a:pathLst>
              <a:path w="373380" h="86995">
                <a:moveTo>
                  <a:pt x="0" y="86867"/>
                </a:moveTo>
                <a:lnTo>
                  <a:pt x="115569" y="86867"/>
                </a:lnTo>
                <a:lnTo>
                  <a:pt x="231266" y="0"/>
                </a:lnTo>
                <a:lnTo>
                  <a:pt x="373380" y="0"/>
                </a:lnTo>
              </a:path>
            </a:pathLst>
          </a:custGeom>
          <a:ln w="12192">
            <a:solidFill>
              <a:srgbClr val="000000"/>
            </a:solidFill>
          </a:ln>
        </p:spPr>
        <p:txBody>
          <a:bodyPr wrap="square" lIns="0" tIns="0" rIns="0" bIns="0" rtlCol="0"/>
          <a:lstStyle/>
          <a:p>
            <a:endParaRPr/>
          </a:p>
        </p:txBody>
      </p:sp>
      <p:sp>
        <p:nvSpPr>
          <p:cNvPr id="16" name="object 16"/>
          <p:cNvSpPr/>
          <p:nvPr/>
        </p:nvSpPr>
        <p:spPr>
          <a:xfrm>
            <a:off x="2429255" y="4696967"/>
            <a:ext cx="340360" cy="86995"/>
          </a:xfrm>
          <a:custGeom>
            <a:avLst/>
            <a:gdLst/>
            <a:ahLst/>
            <a:cxnLst/>
            <a:rect l="l" t="t" r="r" b="b"/>
            <a:pathLst>
              <a:path w="340360" h="86995">
                <a:moveTo>
                  <a:pt x="0" y="0"/>
                </a:moveTo>
                <a:lnTo>
                  <a:pt x="115696" y="0"/>
                </a:lnTo>
                <a:lnTo>
                  <a:pt x="231394" y="86867"/>
                </a:lnTo>
                <a:lnTo>
                  <a:pt x="339851" y="86867"/>
                </a:lnTo>
              </a:path>
            </a:pathLst>
          </a:custGeom>
          <a:ln w="12192">
            <a:solidFill>
              <a:srgbClr val="000000"/>
            </a:solidFill>
          </a:ln>
        </p:spPr>
        <p:txBody>
          <a:bodyPr wrap="square" lIns="0" tIns="0" rIns="0" bIns="0" rtlCol="0"/>
          <a:lstStyle/>
          <a:p>
            <a:endParaRPr/>
          </a:p>
        </p:txBody>
      </p:sp>
      <p:sp>
        <p:nvSpPr>
          <p:cNvPr id="17" name="object 17"/>
          <p:cNvSpPr/>
          <p:nvPr/>
        </p:nvSpPr>
        <p:spPr>
          <a:xfrm>
            <a:off x="2282951" y="4736591"/>
            <a:ext cx="0" cy="125095"/>
          </a:xfrm>
          <a:custGeom>
            <a:avLst/>
            <a:gdLst/>
            <a:ahLst/>
            <a:cxnLst/>
            <a:rect l="l" t="t" r="r" b="b"/>
            <a:pathLst>
              <a:path h="125095">
                <a:moveTo>
                  <a:pt x="0" y="0"/>
                </a:moveTo>
                <a:lnTo>
                  <a:pt x="0" y="124967"/>
                </a:lnTo>
              </a:path>
            </a:pathLst>
          </a:custGeom>
          <a:ln w="9144">
            <a:solidFill>
              <a:srgbClr val="000000"/>
            </a:solidFill>
          </a:ln>
        </p:spPr>
        <p:txBody>
          <a:bodyPr wrap="square" lIns="0" tIns="0" rIns="0" bIns="0" rtlCol="0"/>
          <a:lstStyle/>
          <a:p>
            <a:endParaRPr/>
          </a:p>
        </p:txBody>
      </p:sp>
      <p:sp>
        <p:nvSpPr>
          <p:cNvPr id="18" name="object 18"/>
          <p:cNvSpPr/>
          <p:nvPr/>
        </p:nvSpPr>
        <p:spPr>
          <a:xfrm>
            <a:off x="2941320" y="4742688"/>
            <a:ext cx="0" cy="121920"/>
          </a:xfrm>
          <a:custGeom>
            <a:avLst/>
            <a:gdLst/>
            <a:ahLst/>
            <a:cxnLst/>
            <a:rect l="l" t="t" r="r" b="b"/>
            <a:pathLst>
              <a:path h="121920">
                <a:moveTo>
                  <a:pt x="0" y="0"/>
                </a:moveTo>
                <a:lnTo>
                  <a:pt x="0" y="121919"/>
                </a:lnTo>
              </a:path>
            </a:pathLst>
          </a:custGeom>
          <a:ln w="9144">
            <a:solidFill>
              <a:srgbClr val="000000"/>
            </a:solidFill>
          </a:ln>
        </p:spPr>
        <p:txBody>
          <a:bodyPr wrap="square" lIns="0" tIns="0" rIns="0" bIns="0" rtlCol="0"/>
          <a:lstStyle/>
          <a:p>
            <a:endParaRPr/>
          </a:p>
        </p:txBody>
      </p:sp>
      <p:sp>
        <p:nvSpPr>
          <p:cNvPr id="19" name="object 19"/>
          <p:cNvSpPr/>
          <p:nvPr/>
        </p:nvSpPr>
        <p:spPr>
          <a:xfrm>
            <a:off x="1575816" y="4492752"/>
            <a:ext cx="632460" cy="51206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527047" y="4416552"/>
            <a:ext cx="864108" cy="17678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441703" y="3648455"/>
            <a:ext cx="751332" cy="37338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473784" y="4054097"/>
            <a:ext cx="627006" cy="28638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1677923" y="3800855"/>
            <a:ext cx="507492" cy="356616"/>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1773935" y="3794759"/>
            <a:ext cx="422147" cy="358139"/>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1677923" y="3794759"/>
            <a:ext cx="117475" cy="269875"/>
          </a:xfrm>
          <a:custGeom>
            <a:avLst/>
            <a:gdLst/>
            <a:ahLst/>
            <a:cxnLst/>
            <a:rect l="l" t="t" r="r" b="b"/>
            <a:pathLst>
              <a:path w="117475" h="269875">
                <a:moveTo>
                  <a:pt x="96774" y="0"/>
                </a:moveTo>
                <a:lnTo>
                  <a:pt x="0" y="266319"/>
                </a:lnTo>
                <a:lnTo>
                  <a:pt x="19050" y="269747"/>
                </a:lnTo>
                <a:lnTo>
                  <a:pt x="117348" y="7238"/>
                </a:lnTo>
                <a:lnTo>
                  <a:pt x="96774" y="0"/>
                </a:lnTo>
                <a:close/>
              </a:path>
            </a:pathLst>
          </a:custGeom>
          <a:solidFill>
            <a:srgbClr val="000099"/>
          </a:solidFill>
        </p:spPr>
        <p:txBody>
          <a:bodyPr wrap="square" lIns="0" tIns="0" rIns="0" bIns="0" rtlCol="0"/>
          <a:lstStyle/>
          <a:p>
            <a:endParaRPr/>
          </a:p>
        </p:txBody>
      </p:sp>
      <p:sp>
        <p:nvSpPr>
          <p:cNvPr id="26" name="object 26"/>
          <p:cNvSpPr/>
          <p:nvPr/>
        </p:nvSpPr>
        <p:spPr>
          <a:xfrm>
            <a:off x="1676400" y="4050791"/>
            <a:ext cx="430768" cy="105156"/>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2080260" y="3845052"/>
            <a:ext cx="119380" cy="312420"/>
          </a:xfrm>
          <a:custGeom>
            <a:avLst/>
            <a:gdLst/>
            <a:ahLst/>
            <a:cxnLst/>
            <a:rect l="l" t="t" r="r" b="b"/>
            <a:pathLst>
              <a:path w="119380" h="312420">
                <a:moveTo>
                  <a:pt x="118871" y="0"/>
                </a:moveTo>
                <a:lnTo>
                  <a:pt x="114807" y="0"/>
                </a:lnTo>
                <a:lnTo>
                  <a:pt x="0" y="310134"/>
                </a:lnTo>
                <a:lnTo>
                  <a:pt x="12700" y="312420"/>
                </a:lnTo>
                <a:lnTo>
                  <a:pt x="118871" y="0"/>
                </a:lnTo>
                <a:close/>
              </a:path>
            </a:pathLst>
          </a:custGeom>
          <a:solidFill>
            <a:srgbClr val="4D4D4D"/>
          </a:solidFill>
        </p:spPr>
        <p:txBody>
          <a:bodyPr wrap="square" lIns="0" tIns="0" rIns="0" bIns="0" rtlCol="0"/>
          <a:lstStyle/>
          <a:p>
            <a:endParaRPr/>
          </a:p>
        </p:txBody>
      </p:sp>
      <p:sp>
        <p:nvSpPr>
          <p:cNvPr id="28" name="object 28"/>
          <p:cNvSpPr/>
          <p:nvPr/>
        </p:nvSpPr>
        <p:spPr>
          <a:xfrm>
            <a:off x="1677923" y="4064508"/>
            <a:ext cx="411480" cy="103631"/>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670304" y="4174235"/>
            <a:ext cx="140335" cy="62865"/>
          </a:xfrm>
          <a:custGeom>
            <a:avLst/>
            <a:gdLst/>
            <a:ahLst/>
            <a:cxnLst/>
            <a:rect l="l" t="t" r="r" b="b"/>
            <a:pathLst>
              <a:path w="140335" h="62864">
                <a:moveTo>
                  <a:pt x="54609" y="0"/>
                </a:moveTo>
                <a:lnTo>
                  <a:pt x="0" y="34925"/>
                </a:lnTo>
                <a:lnTo>
                  <a:pt x="87629" y="62483"/>
                </a:lnTo>
                <a:lnTo>
                  <a:pt x="140207" y="23749"/>
                </a:lnTo>
                <a:lnTo>
                  <a:pt x="54609" y="0"/>
                </a:lnTo>
                <a:close/>
              </a:path>
            </a:pathLst>
          </a:custGeom>
          <a:solidFill>
            <a:srgbClr val="000099"/>
          </a:solidFill>
        </p:spPr>
        <p:txBody>
          <a:bodyPr wrap="square" lIns="0" tIns="0" rIns="0" bIns="0" rtlCol="0"/>
          <a:lstStyle/>
          <a:p>
            <a:endParaRPr/>
          </a:p>
        </p:txBody>
      </p:sp>
      <p:sp>
        <p:nvSpPr>
          <p:cNvPr id="30" name="object 30"/>
          <p:cNvSpPr/>
          <p:nvPr/>
        </p:nvSpPr>
        <p:spPr>
          <a:xfrm>
            <a:off x="1673351" y="4175759"/>
            <a:ext cx="135636" cy="59435"/>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1684020" y="4198620"/>
            <a:ext cx="47625" cy="20320"/>
          </a:xfrm>
          <a:custGeom>
            <a:avLst/>
            <a:gdLst/>
            <a:ahLst/>
            <a:cxnLst/>
            <a:rect l="l" t="t" r="r" b="b"/>
            <a:pathLst>
              <a:path w="47625" h="20320">
                <a:moveTo>
                  <a:pt x="13716" y="0"/>
                </a:moveTo>
                <a:lnTo>
                  <a:pt x="0" y="8762"/>
                </a:lnTo>
                <a:lnTo>
                  <a:pt x="33528" y="19811"/>
                </a:lnTo>
                <a:lnTo>
                  <a:pt x="47243" y="9905"/>
                </a:lnTo>
                <a:lnTo>
                  <a:pt x="13716" y="0"/>
                </a:lnTo>
                <a:close/>
              </a:path>
            </a:pathLst>
          </a:custGeom>
          <a:solidFill>
            <a:srgbClr val="4F81BC"/>
          </a:solidFill>
        </p:spPr>
        <p:txBody>
          <a:bodyPr wrap="square" lIns="0" tIns="0" rIns="0" bIns="0" rtlCol="0"/>
          <a:lstStyle/>
          <a:p>
            <a:endParaRPr/>
          </a:p>
        </p:txBody>
      </p:sp>
      <p:sp>
        <p:nvSpPr>
          <p:cNvPr id="32" name="object 32"/>
          <p:cNvSpPr/>
          <p:nvPr/>
        </p:nvSpPr>
        <p:spPr>
          <a:xfrm>
            <a:off x="1682495" y="4207764"/>
            <a:ext cx="35560" cy="12700"/>
          </a:xfrm>
          <a:custGeom>
            <a:avLst/>
            <a:gdLst/>
            <a:ahLst/>
            <a:cxnLst/>
            <a:rect l="l" t="t" r="r" b="b"/>
            <a:pathLst>
              <a:path w="35560" h="12700">
                <a:moveTo>
                  <a:pt x="2159" y="0"/>
                </a:moveTo>
                <a:lnTo>
                  <a:pt x="0" y="1778"/>
                </a:lnTo>
                <a:lnTo>
                  <a:pt x="32512" y="12192"/>
                </a:lnTo>
                <a:lnTo>
                  <a:pt x="35052" y="10287"/>
                </a:lnTo>
                <a:lnTo>
                  <a:pt x="2159" y="0"/>
                </a:lnTo>
                <a:close/>
              </a:path>
            </a:pathLst>
          </a:custGeom>
          <a:solidFill>
            <a:srgbClr val="000099"/>
          </a:solidFill>
        </p:spPr>
        <p:txBody>
          <a:bodyPr wrap="square" lIns="0" tIns="0" rIns="0" bIns="0" rtlCol="0"/>
          <a:lstStyle/>
          <a:p>
            <a:endParaRPr/>
          </a:p>
        </p:txBody>
      </p:sp>
      <p:sp>
        <p:nvSpPr>
          <p:cNvPr id="33" name="object 33"/>
          <p:cNvSpPr/>
          <p:nvPr/>
        </p:nvSpPr>
        <p:spPr>
          <a:xfrm>
            <a:off x="1722120" y="4210811"/>
            <a:ext cx="48895" cy="20320"/>
          </a:xfrm>
          <a:custGeom>
            <a:avLst/>
            <a:gdLst/>
            <a:ahLst/>
            <a:cxnLst/>
            <a:rect l="l" t="t" r="r" b="b"/>
            <a:pathLst>
              <a:path w="48894" h="20320">
                <a:moveTo>
                  <a:pt x="13462" y="0"/>
                </a:moveTo>
                <a:lnTo>
                  <a:pt x="0" y="8889"/>
                </a:lnTo>
                <a:lnTo>
                  <a:pt x="34543" y="19812"/>
                </a:lnTo>
                <a:lnTo>
                  <a:pt x="48768" y="10160"/>
                </a:lnTo>
                <a:lnTo>
                  <a:pt x="13462" y="0"/>
                </a:lnTo>
                <a:close/>
              </a:path>
            </a:pathLst>
          </a:custGeom>
          <a:solidFill>
            <a:srgbClr val="4F81BC"/>
          </a:solidFill>
        </p:spPr>
        <p:txBody>
          <a:bodyPr wrap="square" lIns="0" tIns="0" rIns="0" bIns="0" rtlCol="0"/>
          <a:lstStyle/>
          <a:p>
            <a:endParaRPr/>
          </a:p>
        </p:txBody>
      </p:sp>
      <p:sp>
        <p:nvSpPr>
          <p:cNvPr id="34" name="object 34"/>
          <p:cNvSpPr/>
          <p:nvPr/>
        </p:nvSpPr>
        <p:spPr>
          <a:xfrm>
            <a:off x="1720595" y="4219955"/>
            <a:ext cx="36830" cy="12700"/>
          </a:xfrm>
          <a:custGeom>
            <a:avLst/>
            <a:gdLst/>
            <a:ahLst/>
            <a:cxnLst/>
            <a:rect l="l" t="t" r="r" b="b"/>
            <a:pathLst>
              <a:path w="36830" h="12700">
                <a:moveTo>
                  <a:pt x="2286" y="0"/>
                </a:moveTo>
                <a:lnTo>
                  <a:pt x="0" y="1778"/>
                </a:lnTo>
                <a:lnTo>
                  <a:pt x="33909" y="12192"/>
                </a:lnTo>
                <a:lnTo>
                  <a:pt x="36576" y="10287"/>
                </a:lnTo>
                <a:lnTo>
                  <a:pt x="2286" y="0"/>
                </a:lnTo>
                <a:close/>
              </a:path>
            </a:pathLst>
          </a:custGeom>
          <a:solidFill>
            <a:srgbClr val="000099"/>
          </a:solidFill>
        </p:spPr>
        <p:txBody>
          <a:bodyPr wrap="square" lIns="0" tIns="0" rIns="0" bIns="0" rtlCol="0"/>
          <a:lstStyle/>
          <a:p>
            <a:endParaRPr/>
          </a:p>
        </p:txBody>
      </p:sp>
      <p:sp>
        <p:nvSpPr>
          <p:cNvPr id="35" name="object 35"/>
          <p:cNvSpPr/>
          <p:nvPr/>
        </p:nvSpPr>
        <p:spPr>
          <a:xfrm>
            <a:off x="1909572" y="4184903"/>
            <a:ext cx="169545" cy="134620"/>
          </a:xfrm>
          <a:custGeom>
            <a:avLst/>
            <a:gdLst/>
            <a:ahLst/>
            <a:cxnLst/>
            <a:rect l="l" t="t" r="r" b="b"/>
            <a:pathLst>
              <a:path w="169544" h="134620">
                <a:moveTo>
                  <a:pt x="169163" y="0"/>
                </a:moveTo>
                <a:lnTo>
                  <a:pt x="507" y="124968"/>
                </a:lnTo>
                <a:lnTo>
                  <a:pt x="0" y="134112"/>
                </a:lnTo>
                <a:lnTo>
                  <a:pt x="168655" y="10160"/>
                </a:lnTo>
                <a:lnTo>
                  <a:pt x="169163" y="0"/>
                </a:lnTo>
                <a:close/>
              </a:path>
            </a:pathLst>
          </a:custGeom>
          <a:solidFill>
            <a:srgbClr val="000099"/>
          </a:solidFill>
        </p:spPr>
        <p:txBody>
          <a:bodyPr wrap="square" lIns="0" tIns="0" rIns="0" bIns="0" rtlCol="0"/>
          <a:lstStyle/>
          <a:p>
            <a:endParaRPr/>
          </a:p>
        </p:txBody>
      </p:sp>
      <p:sp>
        <p:nvSpPr>
          <p:cNvPr id="36" name="object 36"/>
          <p:cNvSpPr/>
          <p:nvPr/>
        </p:nvSpPr>
        <p:spPr>
          <a:xfrm>
            <a:off x="1478280" y="4195571"/>
            <a:ext cx="433070" cy="123825"/>
          </a:xfrm>
          <a:custGeom>
            <a:avLst/>
            <a:gdLst/>
            <a:ahLst/>
            <a:cxnLst/>
            <a:rect l="l" t="t" r="r" b="b"/>
            <a:pathLst>
              <a:path w="433069" h="123825">
                <a:moveTo>
                  <a:pt x="6095" y="0"/>
                </a:moveTo>
                <a:lnTo>
                  <a:pt x="1015" y="0"/>
                </a:lnTo>
                <a:lnTo>
                  <a:pt x="0" y="4063"/>
                </a:lnTo>
                <a:lnTo>
                  <a:pt x="432307" y="123443"/>
                </a:lnTo>
                <a:lnTo>
                  <a:pt x="432815" y="115823"/>
                </a:lnTo>
                <a:lnTo>
                  <a:pt x="6095" y="0"/>
                </a:lnTo>
                <a:close/>
              </a:path>
            </a:pathLst>
          </a:custGeom>
          <a:solidFill>
            <a:srgbClr val="000099"/>
          </a:solidFill>
        </p:spPr>
        <p:txBody>
          <a:bodyPr wrap="square" lIns="0" tIns="0" rIns="0" bIns="0" rtlCol="0"/>
          <a:lstStyle/>
          <a:p>
            <a:endParaRPr/>
          </a:p>
        </p:txBody>
      </p:sp>
      <p:sp>
        <p:nvSpPr>
          <p:cNvPr id="37" name="object 37"/>
          <p:cNvSpPr/>
          <p:nvPr/>
        </p:nvSpPr>
        <p:spPr>
          <a:xfrm>
            <a:off x="1478280" y="4070603"/>
            <a:ext cx="201168" cy="126491"/>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1491996" y="4177284"/>
            <a:ext cx="411480" cy="119380"/>
          </a:xfrm>
          <a:custGeom>
            <a:avLst/>
            <a:gdLst/>
            <a:ahLst/>
            <a:cxnLst/>
            <a:rect l="l" t="t" r="r" b="b"/>
            <a:pathLst>
              <a:path w="411480" h="119379">
                <a:moveTo>
                  <a:pt x="5841" y="0"/>
                </a:moveTo>
                <a:lnTo>
                  <a:pt x="1015" y="0"/>
                </a:lnTo>
                <a:lnTo>
                  <a:pt x="0" y="3937"/>
                </a:lnTo>
                <a:lnTo>
                  <a:pt x="410972" y="118872"/>
                </a:lnTo>
                <a:lnTo>
                  <a:pt x="411479" y="111506"/>
                </a:lnTo>
                <a:lnTo>
                  <a:pt x="5841" y="0"/>
                </a:lnTo>
                <a:close/>
              </a:path>
            </a:pathLst>
          </a:custGeom>
          <a:solidFill>
            <a:srgbClr val="000099"/>
          </a:solidFill>
        </p:spPr>
        <p:txBody>
          <a:bodyPr wrap="square" lIns="0" tIns="0" rIns="0" bIns="0" rtlCol="0"/>
          <a:lstStyle/>
          <a:p>
            <a:endParaRPr/>
          </a:p>
        </p:txBody>
      </p:sp>
      <p:sp>
        <p:nvSpPr>
          <p:cNvPr id="39" name="object 39"/>
          <p:cNvSpPr/>
          <p:nvPr/>
        </p:nvSpPr>
        <p:spPr>
          <a:xfrm>
            <a:off x="1901951" y="4169664"/>
            <a:ext cx="167640" cy="121920"/>
          </a:xfrm>
          <a:custGeom>
            <a:avLst/>
            <a:gdLst/>
            <a:ahLst/>
            <a:cxnLst/>
            <a:rect l="l" t="t" r="r" b="b"/>
            <a:pathLst>
              <a:path w="167639" h="121920">
                <a:moveTo>
                  <a:pt x="167386" y="0"/>
                </a:moveTo>
                <a:lnTo>
                  <a:pt x="0" y="117856"/>
                </a:lnTo>
                <a:lnTo>
                  <a:pt x="381" y="121919"/>
                </a:lnTo>
                <a:lnTo>
                  <a:pt x="2412" y="121919"/>
                </a:lnTo>
                <a:lnTo>
                  <a:pt x="167640" y="7619"/>
                </a:lnTo>
                <a:lnTo>
                  <a:pt x="167386" y="0"/>
                </a:lnTo>
                <a:close/>
              </a:path>
            </a:pathLst>
          </a:custGeom>
          <a:solidFill>
            <a:srgbClr val="000099"/>
          </a:solidFill>
        </p:spPr>
        <p:txBody>
          <a:bodyPr wrap="square" lIns="0" tIns="0" rIns="0" bIns="0" rtlCol="0"/>
          <a:lstStyle/>
          <a:p>
            <a:endParaRPr/>
          </a:p>
        </p:txBody>
      </p:sp>
      <p:sp>
        <p:nvSpPr>
          <p:cNvPr id="40" name="object 40"/>
          <p:cNvSpPr/>
          <p:nvPr/>
        </p:nvSpPr>
        <p:spPr>
          <a:xfrm>
            <a:off x="5158184" y="4292606"/>
            <a:ext cx="2337435" cy="1391285"/>
          </a:xfrm>
          <a:custGeom>
            <a:avLst/>
            <a:gdLst/>
            <a:ahLst/>
            <a:cxnLst/>
            <a:rect l="l" t="t" r="r" b="b"/>
            <a:pathLst>
              <a:path w="2337434" h="1391285">
                <a:moveTo>
                  <a:pt x="2236878" y="1007371"/>
                </a:moveTo>
                <a:lnTo>
                  <a:pt x="853513" y="1007371"/>
                </a:lnTo>
                <a:lnTo>
                  <a:pt x="904850" y="1007796"/>
                </a:lnTo>
                <a:lnTo>
                  <a:pt x="952701" y="1009192"/>
                </a:lnTo>
                <a:lnTo>
                  <a:pt x="996260" y="1011738"/>
                </a:lnTo>
                <a:lnTo>
                  <a:pt x="1034716" y="1015611"/>
                </a:lnTo>
                <a:lnTo>
                  <a:pt x="1102662" y="1027417"/>
                </a:lnTo>
                <a:lnTo>
                  <a:pt x="1156463" y="1042766"/>
                </a:lnTo>
                <a:lnTo>
                  <a:pt x="1200154" y="1061112"/>
                </a:lnTo>
                <a:lnTo>
                  <a:pt x="1237769" y="1081908"/>
                </a:lnTo>
                <a:lnTo>
                  <a:pt x="1310909" y="1128665"/>
                </a:lnTo>
                <a:lnTo>
                  <a:pt x="1397564" y="1177916"/>
                </a:lnTo>
                <a:lnTo>
                  <a:pt x="1442277" y="1206171"/>
                </a:lnTo>
                <a:lnTo>
                  <a:pt x="1487945" y="1236682"/>
                </a:lnTo>
                <a:lnTo>
                  <a:pt x="1533874" y="1267833"/>
                </a:lnTo>
                <a:lnTo>
                  <a:pt x="1579368" y="1298008"/>
                </a:lnTo>
                <a:lnTo>
                  <a:pt x="1623732" y="1325591"/>
                </a:lnTo>
                <a:lnTo>
                  <a:pt x="1666272" y="1348964"/>
                </a:lnTo>
                <a:lnTo>
                  <a:pt x="1706292" y="1366512"/>
                </a:lnTo>
                <a:lnTo>
                  <a:pt x="1766593" y="1383621"/>
                </a:lnTo>
                <a:lnTo>
                  <a:pt x="1823912" y="1391107"/>
                </a:lnTo>
                <a:lnTo>
                  <a:pt x="1878044" y="1390874"/>
                </a:lnTo>
                <a:lnTo>
                  <a:pt x="1928780" y="1384826"/>
                </a:lnTo>
                <a:lnTo>
                  <a:pt x="1975913" y="1374869"/>
                </a:lnTo>
                <a:lnTo>
                  <a:pt x="2019974" y="1362271"/>
                </a:lnTo>
                <a:lnTo>
                  <a:pt x="2061273" y="1345763"/>
                </a:lnTo>
                <a:lnTo>
                  <a:pt x="2099275" y="1323441"/>
                </a:lnTo>
                <a:lnTo>
                  <a:pt x="2133442" y="1293400"/>
                </a:lnTo>
                <a:lnTo>
                  <a:pt x="2163238" y="1253736"/>
                </a:lnTo>
                <a:lnTo>
                  <a:pt x="2181379" y="1217485"/>
                </a:lnTo>
                <a:lnTo>
                  <a:pt x="2196961" y="1174440"/>
                </a:lnTo>
                <a:lnTo>
                  <a:pt x="2210504" y="1126500"/>
                </a:lnTo>
                <a:lnTo>
                  <a:pt x="2222527" y="1075566"/>
                </a:lnTo>
                <a:lnTo>
                  <a:pt x="2233551" y="1023537"/>
                </a:lnTo>
                <a:lnTo>
                  <a:pt x="2236878" y="1007371"/>
                </a:lnTo>
                <a:close/>
              </a:path>
              <a:path w="2337434" h="1391285">
                <a:moveTo>
                  <a:pt x="1711595" y="0"/>
                </a:moveTo>
                <a:lnTo>
                  <a:pt x="1669128" y="345"/>
                </a:lnTo>
                <a:lnTo>
                  <a:pt x="1628679" y="1961"/>
                </a:lnTo>
                <a:lnTo>
                  <a:pt x="1585172" y="5143"/>
                </a:lnTo>
                <a:lnTo>
                  <a:pt x="1533529" y="10188"/>
                </a:lnTo>
                <a:lnTo>
                  <a:pt x="1236184" y="44784"/>
                </a:lnTo>
                <a:lnTo>
                  <a:pt x="1128520" y="59420"/>
                </a:lnTo>
                <a:lnTo>
                  <a:pt x="1074777" y="67524"/>
                </a:lnTo>
                <a:lnTo>
                  <a:pt x="1022173" y="76149"/>
                </a:lnTo>
                <a:lnTo>
                  <a:pt x="971514" y="85295"/>
                </a:lnTo>
                <a:lnTo>
                  <a:pt x="923610" y="94962"/>
                </a:lnTo>
                <a:lnTo>
                  <a:pt x="879268" y="105148"/>
                </a:lnTo>
                <a:lnTo>
                  <a:pt x="823342" y="119565"/>
                </a:lnTo>
                <a:lnTo>
                  <a:pt x="768583" y="134986"/>
                </a:lnTo>
                <a:lnTo>
                  <a:pt x="715480" y="151325"/>
                </a:lnTo>
                <a:lnTo>
                  <a:pt x="664522" y="168494"/>
                </a:lnTo>
                <a:lnTo>
                  <a:pt x="616198" y="186408"/>
                </a:lnTo>
                <a:lnTo>
                  <a:pt x="570997" y="204980"/>
                </a:lnTo>
                <a:lnTo>
                  <a:pt x="529408" y="224122"/>
                </a:lnTo>
                <a:lnTo>
                  <a:pt x="491921" y="243748"/>
                </a:lnTo>
                <a:lnTo>
                  <a:pt x="459025" y="263771"/>
                </a:lnTo>
                <a:lnTo>
                  <a:pt x="423052" y="296215"/>
                </a:lnTo>
                <a:lnTo>
                  <a:pt x="402129" y="331848"/>
                </a:lnTo>
                <a:lnTo>
                  <a:pt x="389588" y="368991"/>
                </a:lnTo>
                <a:lnTo>
                  <a:pt x="378761" y="405964"/>
                </a:lnTo>
                <a:lnTo>
                  <a:pt x="362981" y="441089"/>
                </a:lnTo>
                <a:lnTo>
                  <a:pt x="335581" y="472686"/>
                </a:lnTo>
                <a:lnTo>
                  <a:pt x="299492" y="494781"/>
                </a:lnTo>
                <a:lnTo>
                  <a:pt x="254555" y="512499"/>
                </a:lnTo>
                <a:lnTo>
                  <a:pt x="154308" y="543860"/>
                </a:lnTo>
                <a:lnTo>
                  <a:pt x="107085" y="562031"/>
                </a:lnTo>
                <a:lnTo>
                  <a:pt x="67186" y="584880"/>
                </a:lnTo>
                <a:lnTo>
                  <a:pt x="38655" y="614672"/>
                </a:lnTo>
                <a:lnTo>
                  <a:pt x="20154" y="654901"/>
                </a:lnTo>
                <a:lnTo>
                  <a:pt x="7651" y="704773"/>
                </a:lnTo>
                <a:lnTo>
                  <a:pt x="986" y="760123"/>
                </a:lnTo>
                <a:lnTo>
                  <a:pt x="0" y="816787"/>
                </a:lnTo>
                <a:lnTo>
                  <a:pt x="4532" y="870598"/>
                </a:lnTo>
                <a:lnTo>
                  <a:pt x="14422" y="917391"/>
                </a:lnTo>
                <a:lnTo>
                  <a:pt x="29511" y="953000"/>
                </a:lnTo>
                <a:lnTo>
                  <a:pt x="78241" y="996608"/>
                </a:lnTo>
                <a:lnTo>
                  <a:pt x="157395" y="1009595"/>
                </a:lnTo>
                <a:lnTo>
                  <a:pt x="326207" y="1017162"/>
                </a:lnTo>
                <a:lnTo>
                  <a:pt x="367957" y="1017716"/>
                </a:lnTo>
                <a:lnTo>
                  <a:pt x="414302" y="1017452"/>
                </a:lnTo>
                <a:lnTo>
                  <a:pt x="799498" y="1007737"/>
                </a:lnTo>
                <a:lnTo>
                  <a:pt x="2236878" y="1007371"/>
                </a:lnTo>
                <a:lnTo>
                  <a:pt x="2244094" y="972312"/>
                </a:lnTo>
                <a:lnTo>
                  <a:pt x="2254678" y="923790"/>
                </a:lnTo>
                <a:lnTo>
                  <a:pt x="2266965" y="870381"/>
                </a:lnTo>
                <a:lnTo>
                  <a:pt x="2278634" y="818122"/>
                </a:lnTo>
                <a:lnTo>
                  <a:pt x="2289428" y="766088"/>
                </a:lnTo>
                <a:lnTo>
                  <a:pt x="2299090" y="713356"/>
                </a:lnTo>
                <a:lnTo>
                  <a:pt x="2307362" y="659001"/>
                </a:lnTo>
                <a:lnTo>
                  <a:pt x="2313987" y="602099"/>
                </a:lnTo>
                <a:lnTo>
                  <a:pt x="2318974" y="555948"/>
                </a:lnTo>
                <a:lnTo>
                  <a:pt x="2324738" y="506228"/>
                </a:lnTo>
                <a:lnTo>
                  <a:pt x="2330342" y="454458"/>
                </a:lnTo>
                <a:lnTo>
                  <a:pt x="2334847" y="402154"/>
                </a:lnTo>
                <a:lnTo>
                  <a:pt x="2337316" y="350832"/>
                </a:lnTo>
                <a:lnTo>
                  <a:pt x="2336811" y="302008"/>
                </a:lnTo>
                <a:lnTo>
                  <a:pt x="2332395" y="257200"/>
                </a:lnTo>
                <a:lnTo>
                  <a:pt x="2323131" y="217924"/>
                </a:lnTo>
                <a:lnTo>
                  <a:pt x="2303635" y="173081"/>
                </a:lnTo>
                <a:lnTo>
                  <a:pt x="2277613" y="134340"/>
                </a:lnTo>
                <a:lnTo>
                  <a:pt x="2245756" y="101180"/>
                </a:lnTo>
                <a:lnTo>
                  <a:pt x="2208756" y="73079"/>
                </a:lnTo>
                <a:lnTo>
                  <a:pt x="2167303" y="49514"/>
                </a:lnTo>
                <a:lnTo>
                  <a:pt x="2122090" y="29964"/>
                </a:lnTo>
                <a:lnTo>
                  <a:pt x="2078377" y="17256"/>
                </a:lnTo>
                <a:lnTo>
                  <a:pt x="2028774" y="8975"/>
                </a:lnTo>
                <a:lnTo>
                  <a:pt x="1975246" y="4169"/>
                </a:lnTo>
                <a:lnTo>
                  <a:pt x="1919756" y="1884"/>
                </a:lnTo>
                <a:lnTo>
                  <a:pt x="1864269" y="1167"/>
                </a:lnTo>
                <a:lnTo>
                  <a:pt x="1711595" y="0"/>
                </a:lnTo>
                <a:close/>
              </a:path>
            </a:pathLst>
          </a:custGeom>
          <a:solidFill>
            <a:srgbClr val="00CCFF"/>
          </a:solidFill>
        </p:spPr>
        <p:txBody>
          <a:bodyPr wrap="square" lIns="0" tIns="0" rIns="0" bIns="0" rtlCol="0"/>
          <a:lstStyle/>
          <a:p>
            <a:endParaRPr/>
          </a:p>
        </p:txBody>
      </p:sp>
      <p:sp>
        <p:nvSpPr>
          <p:cNvPr id="41" name="object 41"/>
          <p:cNvSpPr/>
          <p:nvPr/>
        </p:nvSpPr>
        <p:spPr>
          <a:xfrm>
            <a:off x="6627876" y="5199888"/>
            <a:ext cx="207645" cy="125095"/>
          </a:xfrm>
          <a:custGeom>
            <a:avLst/>
            <a:gdLst/>
            <a:ahLst/>
            <a:cxnLst/>
            <a:rect l="l" t="t" r="r" b="b"/>
            <a:pathLst>
              <a:path w="207645" h="125095">
                <a:moveTo>
                  <a:pt x="0" y="0"/>
                </a:moveTo>
                <a:lnTo>
                  <a:pt x="207264" y="124968"/>
                </a:lnTo>
              </a:path>
            </a:pathLst>
          </a:custGeom>
          <a:ln w="9144">
            <a:solidFill>
              <a:srgbClr val="000000"/>
            </a:solidFill>
          </a:ln>
        </p:spPr>
        <p:txBody>
          <a:bodyPr wrap="square" lIns="0" tIns="0" rIns="0" bIns="0" rtlCol="0"/>
          <a:lstStyle/>
          <a:p>
            <a:endParaRPr/>
          </a:p>
        </p:txBody>
      </p:sp>
      <p:sp>
        <p:nvSpPr>
          <p:cNvPr id="42" name="object 42"/>
          <p:cNvSpPr/>
          <p:nvPr/>
        </p:nvSpPr>
        <p:spPr>
          <a:xfrm>
            <a:off x="6699504" y="4302252"/>
            <a:ext cx="1156716" cy="220980"/>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5923788" y="4146803"/>
            <a:ext cx="185927" cy="432816"/>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5707379" y="4072128"/>
            <a:ext cx="565403" cy="117348"/>
          </a:xfrm>
          <a:prstGeom prst="rect">
            <a:avLst/>
          </a:prstGeom>
          <a:blipFill>
            <a:blip r:embed="rId16" cstate="print"/>
            <a:stretch>
              <a:fillRect/>
            </a:stretch>
          </a:blipFill>
        </p:spPr>
        <p:txBody>
          <a:bodyPr wrap="square" lIns="0" tIns="0" rIns="0" bIns="0" rtlCol="0"/>
          <a:lstStyle/>
          <a:p>
            <a:endParaRPr/>
          </a:p>
        </p:txBody>
      </p:sp>
      <p:sp>
        <p:nvSpPr>
          <p:cNvPr id="45" name="object 45"/>
          <p:cNvSpPr/>
          <p:nvPr/>
        </p:nvSpPr>
        <p:spPr>
          <a:xfrm>
            <a:off x="6415278" y="4685538"/>
            <a:ext cx="203200" cy="553720"/>
          </a:xfrm>
          <a:custGeom>
            <a:avLst/>
            <a:gdLst/>
            <a:ahLst/>
            <a:cxnLst/>
            <a:rect l="l" t="t" r="r" b="b"/>
            <a:pathLst>
              <a:path w="203200" h="553720">
                <a:moveTo>
                  <a:pt x="202692" y="0"/>
                </a:moveTo>
                <a:lnTo>
                  <a:pt x="0" y="553212"/>
                </a:lnTo>
              </a:path>
            </a:pathLst>
          </a:custGeom>
          <a:ln w="19812">
            <a:solidFill>
              <a:srgbClr val="000000"/>
            </a:solidFill>
          </a:ln>
        </p:spPr>
        <p:txBody>
          <a:bodyPr wrap="square" lIns="0" tIns="0" rIns="0" bIns="0" rtlCol="0"/>
          <a:lstStyle/>
          <a:p>
            <a:endParaRPr/>
          </a:p>
        </p:txBody>
      </p:sp>
      <p:sp>
        <p:nvSpPr>
          <p:cNvPr id="46" name="object 46"/>
          <p:cNvSpPr/>
          <p:nvPr/>
        </p:nvSpPr>
        <p:spPr>
          <a:xfrm>
            <a:off x="6617969" y="4685538"/>
            <a:ext cx="203200" cy="551815"/>
          </a:xfrm>
          <a:custGeom>
            <a:avLst/>
            <a:gdLst/>
            <a:ahLst/>
            <a:cxnLst/>
            <a:rect l="l" t="t" r="r" b="b"/>
            <a:pathLst>
              <a:path w="203200" h="551814">
                <a:moveTo>
                  <a:pt x="0" y="0"/>
                </a:moveTo>
                <a:lnTo>
                  <a:pt x="202691" y="551688"/>
                </a:lnTo>
              </a:path>
            </a:pathLst>
          </a:custGeom>
          <a:ln w="19812">
            <a:solidFill>
              <a:srgbClr val="000000"/>
            </a:solidFill>
          </a:ln>
        </p:spPr>
        <p:txBody>
          <a:bodyPr wrap="square" lIns="0" tIns="0" rIns="0" bIns="0" rtlCol="0"/>
          <a:lstStyle/>
          <a:p>
            <a:endParaRPr/>
          </a:p>
        </p:txBody>
      </p:sp>
      <p:sp>
        <p:nvSpPr>
          <p:cNvPr id="47" name="object 47"/>
          <p:cNvSpPr/>
          <p:nvPr/>
        </p:nvSpPr>
        <p:spPr>
          <a:xfrm>
            <a:off x="6415278" y="5237226"/>
            <a:ext cx="203200" cy="59690"/>
          </a:xfrm>
          <a:custGeom>
            <a:avLst/>
            <a:gdLst/>
            <a:ahLst/>
            <a:cxnLst/>
            <a:rect l="l" t="t" r="r" b="b"/>
            <a:pathLst>
              <a:path w="203200" h="59689">
                <a:moveTo>
                  <a:pt x="0" y="0"/>
                </a:moveTo>
                <a:lnTo>
                  <a:pt x="202692" y="59436"/>
                </a:lnTo>
              </a:path>
            </a:pathLst>
          </a:custGeom>
          <a:ln w="19812">
            <a:solidFill>
              <a:srgbClr val="000000"/>
            </a:solidFill>
          </a:ln>
        </p:spPr>
        <p:txBody>
          <a:bodyPr wrap="square" lIns="0" tIns="0" rIns="0" bIns="0" rtlCol="0"/>
          <a:lstStyle/>
          <a:p>
            <a:endParaRPr/>
          </a:p>
        </p:txBody>
      </p:sp>
      <p:sp>
        <p:nvSpPr>
          <p:cNvPr id="48" name="object 48"/>
          <p:cNvSpPr/>
          <p:nvPr/>
        </p:nvSpPr>
        <p:spPr>
          <a:xfrm>
            <a:off x="6617969" y="5237226"/>
            <a:ext cx="203200" cy="59690"/>
          </a:xfrm>
          <a:custGeom>
            <a:avLst/>
            <a:gdLst/>
            <a:ahLst/>
            <a:cxnLst/>
            <a:rect l="l" t="t" r="r" b="b"/>
            <a:pathLst>
              <a:path w="203200" h="59689">
                <a:moveTo>
                  <a:pt x="202691" y="0"/>
                </a:moveTo>
                <a:lnTo>
                  <a:pt x="0" y="59436"/>
                </a:lnTo>
              </a:path>
            </a:pathLst>
          </a:custGeom>
          <a:ln w="19812">
            <a:solidFill>
              <a:srgbClr val="000000"/>
            </a:solidFill>
          </a:ln>
        </p:spPr>
        <p:txBody>
          <a:bodyPr wrap="square" lIns="0" tIns="0" rIns="0" bIns="0" rtlCol="0"/>
          <a:lstStyle/>
          <a:p>
            <a:endParaRPr/>
          </a:p>
        </p:txBody>
      </p:sp>
      <p:sp>
        <p:nvSpPr>
          <p:cNvPr id="49" name="object 49"/>
          <p:cNvSpPr/>
          <p:nvPr/>
        </p:nvSpPr>
        <p:spPr>
          <a:xfrm>
            <a:off x="6617969" y="4699253"/>
            <a:ext cx="0" cy="597535"/>
          </a:xfrm>
          <a:custGeom>
            <a:avLst/>
            <a:gdLst/>
            <a:ahLst/>
            <a:cxnLst/>
            <a:rect l="l" t="t" r="r" b="b"/>
            <a:pathLst>
              <a:path h="597535">
                <a:moveTo>
                  <a:pt x="0" y="0"/>
                </a:moveTo>
                <a:lnTo>
                  <a:pt x="0" y="597408"/>
                </a:lnTo>
              </a:path>
            </a:pathLst>
          </a:custGeom>
          <a:ln w="19812">
            <a:solidFill>
              <a:srgbClr val="000000"/>
            </a:solidFill>
          </a:ln>
        </p:spPr>
        <p:txBody>
          <a:bodyPr wrap="square" lIns="0" tIns="0" rIns="0" bIns="0" rtlCol="0"/>
          <a:lstStyle/>
          <a:p>
            <a:endParaRPr/>
          </a:p>
        </p:txBody>
      </p:sp>
      <p:sp>
        <p:nvSpPr>
          <p:cNvPr id="50" name="object 50"/>
          <p:cNvSpPr/>
          <p:nvPr/>
        </p:nvSpPr>
        <p:spPr>
          <a:xfrm>
            <a:off x="6405371" y="4989576"/>
            <a:ext cx="425195" cy="259080"/>
          </a:xfrm>
          <a:prstGeom prst="rect">
            <a:avLst/>
          </a:prstGeom>
          <a:blipFill>
            <a:blip r:embed="rId17" cstate="print"/>
            <a:stretch>
              <a:fillRect/>
            </a:stretch>
          </a:blipFill>
        </p:spPr>
        <p:txBody>
          <a:bodyPr wrap="square" lIns="0" tIns="0" rIns="0" bIns="0" rtlCol="0"/>
          <a:lstStyle/>
          <a:p>
            <a:endParaRPr/>
          </a:p>
        </p:txBody>
      </p:sp>
      <p:sp>
        <p:nvSpPr>
          <p:cNvPr id="51" name="object 51"/>
          <p:cNvSpPr/>
          <p:nvPr/>
        </p:nvSpPr>
        <p:spPr>
          <a:xfrm>
            <a:off x="6617969" y="4915661"/>
            <a:ext cx="78105" cy="22860"/>
          </a:xfrm>
          <a:custGeom>
            <a:avLst/>
            <a:gdLst/>
            <a:ahLst/>
            <a:cxnLst/>
            <a:rect l="l" t="t" r="r" b="b"/>
            <a:pathLst>
              <a:path w="78104" h="22860">
                <a:moveTo>
                  <a:pt x="0" y="22860"/>
                </a:moveTo>
                <a:lnTo>
                  <a:pt x="77724" y="0"/>
                </a:lnTo>
              </a:path>
            </a:pathLst>
          </a:custGeom>
          <a:ln w="19812">
            <a:solidFill>
              <a:srgbClr val="000000"/>
            </a:solidFill>
          </a:ln>
        </p:spPr>
        <p:txBody>
          <a:bodyPr wrap="square" lIns="0" tIns="0" rIns="0" bIns="0" rtlCol="0"/>
          <a:lstStyle/>
          <a:p>
            <a:endParaRPr/>
          </a:p>
        </p:txBody>
      </p:sp>
      <p:sp>
        <p:nvSpPr>
          <p:cNvPr id="52" name="object 52"/>
          <p:cNvSpPr/>
          <p:nvPr/>
        </p:nvSpPr>
        <p:spPr>
          <a:xfrm>
            <a:off x="6617969" y="4801361"/>
            <a:ext cx="48895" cy="17145"/>
          </a:xfrm>
          <a:custGeom>
            <a:avLst/>
            <a:gdLst/>
            <a:ahLst/>
            <a:cxnLst/>
            <a:rect l="l" t="t" r="r" b="b"/>
            <a:pathLst>
              <a:path w="48895" h="17145">
                <a:moveTo>
                  <a:pt x="0" y="16763"/>
                </a:moveTo>
                <a:lnTo>
                  <a:pt x="48768" y="0"/>
                </a:lnTo>
              </a:path>
            </a:pathLst>
          </a:custGeom>
          <a:ln w="19812">
            <a:solidFill>
              <a:srgbClr val="000000"/>
            </a:solidFill>
          </a:ln>
        </p:spPr>
        <p:txBody>
          <a:bodyPr wrap="square" lIns="0" tIns="0" rIns="0" bIns="0" rtlCol="0"/>
          <a:lstStyle/>
          <a:p>
            <a:endParaRPr/>
          </a:p>
        </p:txBody>
      </p:sp>
      <p:sp>
        <p:nvSpPr>
          <p:cNvPr id="53" name="object 53"/>
          <p:cNvSpPr/>
          <p:nvPr/>
        </p:nvSpPr>
        <p:spPr>
          <a:xfrm>
            <a:off x="6531102" y="4908041"/>
            <a:ext cx="94615" cy="30480"/>
          </a:xfrm>
          <a:custGeom>
            <a:avLst/>
            <a:gdLst/>
            <a:ahLst/>
            <a:cxnLst/>
            <a:rect l="l" t="t" r="r" b="b"/>
            <a:pathLst>
              <a:path w="94615" h="30479">
                <a:moveTo>
                  <a:pt x="0" y="0"/>
                </a:moveTo>
                <a:lnTo>
                  <a:pt x="94488" y="30479"/>
                </a:lnTo>
              </a:path>
            </a:pathLst>
          </a:custGeom>
          <a:ln w="19812">
            <a:solidFill>
              <a:srgbClr val="000000"/>
            </a:solidFill>
          </a:ln>
        </p:spPr>
        <p:txBody>
          <a:bodyPr wrap="square" lIns="0" tIns="0" rIns="0" bIns="0" rtlCol="0"/>
          <a:lstStyle/>
          <a:p>
            <a:endParaRPr/>
          </a:p>
        </p:txBody>
      </p:sp>
      <p:sp>
        <p:nvSpPr>
          <p:cNvPr id="54" name="object 54"/>
          <p:cNvSpPr/>
          <p:nvPr/>
        </p:nvSpPr>
        <p:spPr>
          <a:xfrm>
            <a:off x="6572250" y="4796790"/>
            <a:ext cx="55244" cy="29209"/>
          </a:xfrm>
          <a:custGeom>
            <a:avLst/>
            <a:gdLst/>
            <a:ahLst/>
            <a:cxnLst/>
            <a:rect l="l" t="t" r="r" b="b"/>
            <a:pathLst>
              <a:path w="55245" h="29210">
                <a:moveTo>
                  <a:pt x="0" y="0"/>
                </a:moveTo>
                <a:lnTo>
                  <a:pt x="54864" y="28956"/>
                </a:lnTo>
              </a:path>
            </a:pathLst>
          </a:custGeom>
          <a:ln w="19811">
            <a:solidFill>
              <a:srgbClr val="000000"/>
            </a:solidFill>
          </a:ln>
        </p:spPr>
        <p:txBody>
          <a:bodyPr wrap="square" lIns="0" tIns="0" rIns="0" bIns="0" rtlCol="0"/>
          <a:lstStyle/>
          <a:p>
            <a:endParaRPr/>
          </a:p>
        </p:txBody>
      </p:sp>
      <p:sp>
        <p:nvSpPr>
          <p:cNvPr id="55" name="object 55"/>
          <p:cNvSpPr/>
          <p:nvPr/>
        </p:nvSpPr>
        <p:spPr>
          <a:xfrm>
            <a:off x="6316979" y="4465320"/>
            <a:ext cx="623316" cy="437388"/>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6576059" y="4637532"/>
            <a:ext cx="79248" cy="71628"/>
          </a:xfrm>
          <a:prstGeom prst="rect">
            <a:avLst/>
          </a:prstGeom>
          <a:blipFill>
            <a:blip r:embed="rId19" cstate="print"/>
            <a:stretch>
              <a:fillRect/>
            </a:stretch>
          </a:blipFill>
        </p:spPr>
        <p:txBody>
          <a:bodyPr wrap="square" lIns="0" tIns="0" rIns="0" bIns="0" rtlCol="0"/>
          <a:lstStyle/>
          <a:p>
            <a:endParaRPr/>
          </a:p>
        </p:txBody>
      </p:sp>
      <p:sp>
        <p:nvSpPr>
          <p:cNvPr id="57" name="object 57"/>
          <p:cNvSpPr/>
          <p:nvPr/>
        </p:nvSpPr>
        <p:spPr>
          <a:xfrm>
            <a:off x="5282184" y="4725923"/>
            <a:ext cx="723900" cy="294131"/>
          </a:xfrm>
          <a:prstGeom prst="rect">
            <a:avLst/>
          </a:prstGeom>
          <a:blipFill>
            <a:blip r:embed="rId20" cstate="print"/>
            <a:stretch>
              <a:fillRect/>
            </a:stretch>
          </a:blipFill>
        </p:spPr>
        <p:txBody>
          <a:bodyPr wrap="square" lIns="0" tIns="0" rIns="0" bIns="0" rtlCol="0"/>
          <a:lstStyle/>
          <a:p>
            <a:endParaRPr/>
          </a:p>
        </p:txBody>
      </p:sp>
      <p:sp>
        <p:nvSpPr>
          <p:cNvPr id="58" name="object 58"/>
          <p:cNvSpPr/>
          <p:nvPr/>
        </p:nvSpPr>
        <p:spPr>
          <a:xfrm>
            <a:off x="5314734" y="5043339"/>
            <a:ext cx="601995" cy="228685"/>
          </a:xfrm>
          <a:prstGeom prst="rect">
            <a:avLst/>
          </a:prstGeom>
          <a:blipFill>
            <a:blip r:embed="rId21" cstate="print"/>
            <a:stretch>
              <a:fillRect/>
            </a:stretch>
          </a:blipFill>
        </p:spPr>
        <p:txBody>
          <a:bodyPr wrap="square" lIns="0" tIns="0" rIns="0" bIns="0" rtlCol="0"/>
          <a:lstStyle/>
          <a:p>
            <a:endParaRPr/>
          </a:p>
        </p:txBody>
      </p:sp>
      <p:sp>
        <p:nvSpPr>
          <p:cNvPr id="59" name="object 59"/>
          <p:cNvSpPr/>
          <p:nvPr/>
        </p:nvSpPr>
        <p:spPr>
          <a:xfrm>
            <a:off x="5510784" y="4844796"/>
            <a:ext cx="489204" cy="283464"/>
          </a:xfrm>
          <a:prstGeom prst="rect">
            <a:avLst/>
          </a:prstGeom>
          <a:blipFill>
            <a:blip r:embed="rId22" cstate="print"/>
            <a:stretch>
              <a:fillRect/>
            </a:stretch>
          </a:blipFill>
        </p:spPr>
        <p:txBody>
          <a:bodyPr wrap="square" lIns="0" tIns="0" rIns="0" bIns="0" rtlCol="0"/>
          <a:lstStyle/>
          <a:p>
            <a:endParaRPr/>
          </a:p>
        </p:txBody>
      </p:sp>
      <p:sp>
        <p:nvSpPr>
          <p:cNvPr id="60" name="object 60"/>
          <p:cNvSpPr/>
          <p:nvPr/>
        </p:nvSpPr>
        <p:spPr>
          <a:xfrm>
            <a:off x="5602223" y="4840223"/>
            <a:ext cx="406908" cy="283463"/>
          </a:xfrm>
          <a:prstGeom prst="rect">
            <a:avLst/>
          </a:prstGeom>
          <a:blipFill>
            <a:blip r:embed="rId23" cstate="print"/>
            <a:stretch>
              <a:fillRect/>
            </a:stretch>
          </a:blipFill>
        </p:spPr>
        <p:txBody>
          <a:bodyPr wrap="square" lIns="0" tIns="0" rIns="0" bIns="0" rtlCol="0"/>
          <a:lstStyle/>
          <a:p>
            <a:endParaRPr/>
          </a:p>
        </p:txBody>
      </p:sp>
      <p:sp>
        <p:nvSpPr>
          <p:cNvPr id="61" name="object 61"/>
          <p:cNvSpPr/>
          <p:nvPr/>
        </p:nvSpPr>
        <p:spPr>
          <a:xfrm>
            <a:off x="5510784" y="4840223"/>
            <a:ext cx="113030" cy="212090"/>
          </a:xfrm>
          <a:custGeom>
            <a:avLst/>
            <a:gdLst/>
            <a:ahLst/>
            <a:cxnLst/>
            <a:rect l="l" t="t" r="r" b="b"/>
            <a:pathLst>
              <a:path w="113029" h="212089">
                <a:moveTo>
                  <a:pt x="92963" y="0"/>
                </a:moveTo>
                <a:lnTo>
                  <a:pt x="0" y="209169"/>
                </a:lnTo>
                <a:lnTo>
                  <a:pt x="18287" y="211836"/>
                </a:lnTo>
                <a:lnTo>
                  <a:pt x="112775" y="5714"/>
                </a:lnTo>
                <a:lnTo>
                  <a:pt x="92963" y="0"/>
                </a:lnTo>
                <a:close/>
              </a:path>
            </a:pathLst>
          </a:custGeom>
          <a:solidFill>
            <a:srgbClr val="000099"/>
          </a:solidFill>
        </p:spPr>
        <p:txBody>
          <a:bodyPr wrap="square" lIns="0" tIns="0" rIns="0" bIns="0" rtlCol="0"/>
          <a:lstStyle/>
          <a:p>
            <a:endParaRPr/>
          </a:p>
        </p:txBody>
      </p:sp>
      <p:sp>
        <p:nvSpPr>
          <p:cNvPr id="62" name="object 62"/>
          <p:cNvSpPr/>
          <p:nvPr/>
        </p:nvSpPr>
        <p:spPr>
          <a:xfrm>
            <a:off x="5509259" y="5041391"/>
            <a:ext cx="415178" cy="83819"/>
          </a:xfrm>
          <a:prstGeom prst="rect">
            <a:avLst/>
          </a:prstGeom>
          <a:blipFill>
            <a:blip r:embed="rId24" cstate="print"/>
            <a:stretch>
              <a:fillRect/>
            </a:stretch>
          </a:blipFill>
        </p:spPr>
        <p:txBody>
          <a:bodyPr wrap="square" lIns="0" tIns="0" rIns="0" bIns="0" rtlCol="0"/>
          <a:lstStyle/>
          <a:p>
            <a:endParaRPr/>
          </a:p>
        </p:txBody>
      </p:sp>
      <p:sp>
        <p:nvSpPr>
          <p:cNvPr id="63" name="object 63"/>
          <p:cNvSpPr/>
          <p:nvPr/>
        </p:nvSpPr>
        <p:spPr>
          <a:xfrm>
            <a:off x="5897879" y="4879847"/>
            <a:ext cx="114300" cy="247015"/>
          </a:xfrm>
          <a:custGeom>
            <a:avLst/>
            <a:gdLst/>
            <a:ahLst/>
            <a:cxnLst/>
            <a:rect l="l" t="t" r="r" b="b"/>
            <a:pathLst>
              <a:path w="114300" h="247014">
                <a:moveTo>
                  <a:pt x="114300" y="0"/>
                </a:moveTo>
                <a:lnTo>
                  <a:pt x="110362" y="0"/>
                </a:lnTo>
                <a:lnTo>
                  <a:pt x="0" y="245109"/>
                </a:lnTo>
                <a:lnTo>
                  <a:pt x="12192" y="246887"/>
                </a:lnTo>
                <a:lnTo>
                  <a:pt x="114300" y="0"/>
                </a:lnTo>
                <a:close/>
              </a:path>
            </a:pathLst>
          </a:custGeom>
          <a:solidFill>
            <a:srgbClr val="4D4D4D"/>
          </a:solidFill>
        </p:spPr>
        <p:txBody>
          <a:bodyPr wrap="square" lIns="0" tIns="0" rIns="0" bIns="0" rtlCol="0"/>
          <a:lstStyle/>
          <a:p>
            <a:endParaRPr/>
          </a:p>
        </p:txBody>
      </p:sp>
      <p:sp>
        <p:nvSpPr>
          <p:cNvPr id="64" name="object 64"/>
          <p:cNvSpPr/>
          <p:nvPr/>
        </p:nvSpPr>
        <p:spPr>
          <a:xfrm>
            <a:off x="5510784" y="5053584"/>
            <a:ext cx="396239" cy="80772"/>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5503164" y="5140452"/>
            <a:ext cx="135890" cy="48895"/>
          </a:xfrm>
          <a:custGeom>
            <a:avLst/>
            <a:gdLst/>
            <a:ahLst/>
            <a:cxnLst/>
            <a:rect l="l" t="t" r="r" b="b"/>
            <a:pathLst>
              <a:path w="135889" h="48895">
                <a:moveTo>
                  <a:pt x="52832" y="0"/>
                </a:moveTo>
                <a:lnTo>
                  <a:pt x="0" y="27305"/>
                </a:lnTo>
                <a:lnTo>
                  <a:pt x="84709" y="48768"/>
                </a:lnTo>
                <a:lnTo>
                  <a:pt x="135636" y="18542"/>
                </a:lnTo>
                <a:lnTo>
                  <a:pt x="52832" y="0"/>
                </a:lnTo>
                <a:close/>
              </a:path>
            </a:pathLst>
          </a:custGeom>
          <a:solidFill>
            <a:srgbClr val="000099"/>
          </a:solidFill>
        </p:spPr>
        <p:txBody>
          <a:bodyPr wrap="square" lIns="0" tIns="0" rIns="0" bIns="0" rtlCol="0"/>
          <a:lstStyle/>
          <a:p>
            <a:endParaRPr/>
          </a:p>
        </p:txBody>
      </p:sp>
      <p:sp>
        <p:nvSpPr>
          <p:cNvPr id="66" name="object 66"/>
          <p:cNvSpPr/>
          <p:nvPr/>
        </p:nvSpPr>
        <p:spPr>
          <a:xfrm>
            <a:off x="5506211" y="5140452"/>
            <a:ext cx="129539" cy="47243"/>
          </a:xfrm>
          <a:prstGeom prst="rect">
            <a:avLst/>
          </a:prstGeom>
          <a:blipFill>
            <a:blip r:embed="rId26" cstate="print"/>
            <a:stretch>
              <a:fillRect/>
            </a:stretch>
          </a:blipFill>
        </p:spPr>
        <p:txBody>
          <a:bodyPr wrap="square" lIns="0" tIns="0" rIns="0" bIns="0" rtlCol="0"/>
          <a:lstStyle/>
          <a:p>
            <a:endParaRPr/>
          </a:p>
        </p:txBody>
      </p:sp>
      <p:sp>
        <p:nvSpPr>
          <p:cNvPr id="67" name="object 67"/>
          <p:cNvSpPr/>
          <p:nvPr/>
        </p:nvSpPr>
        <p:spPr>
          <a:xfrm>
            <a:off x="5515355" y="5158740"/>
            <a:ext cx="47625" cy="15240"/>
          </a:xfrm>
          <a:custGeom>
            <a:avLst/>
            <a:gdLst/>
            <a:ahLst/>
            <a:cxnLst/>
            <a:rect l="l" t="t" r="r" b="b"/>
            <a:pathLst>
              <a:path w="47625" h="15239">
                <a:moveTo>
                  <a:pt x="13716" y="0"/>
                </a:moveTo>
                <a:lnTo>
                  <a:pt x="0" y="6731"/>
                </a:lnTo>
                <a:lnTo>
                  <a:pt x="33528" y="15240"/>
                </a:lnTo>
                <a:lnTo>
                  <a:pt x="47244" y="7620"/>
                </a:lnTo>
                <a:lnTo>
                  <a:pt x="13716" y="0"/>
                </a:lnTo>
                <a:close/>
              </a:path>
            </a:pathLst>
          </a:custGeom>
          <a:solidFill>
            <a:srgbClr val="4F81BC"/>
          </a:solidFill>
        </p:spPr>
        <p:txBody>
          <a:bodyPr wrap="square" lIns="0" tIns="0" rIns="0" bIns="0" rtlCol="0"/>
          <a:lstStyle/>
          <a:p>
            <a:endParaRPr/>
          </a:p>
        </p:txBody>
      </p:sp>
      <p:sp>
        <p:nvSpPr>
          <p:cNvPr id="68" name="object 68"/>
          <p:cNvSpPr/>
          <p:nvPr/>
        </p:nvSpPr>
        <p:spPr>
          <a:xfrm>
            <a:off x="5513832" y="5166359"/>
            <a:ext cx="35560" cy="9525"/>
          </a:xfrm>
          <a:custGeom>
            <a:avLst/>
            <a:gdLst/>
            <a:ahLst/>
            <a:cxnLst/>
            <a:rect l="l" t="t" r="r" b="b"/>
            <a:pathLst>
              <a:path w="35560" h="9525">
                <a:moveTo>
                  <a:pt x="2158" y="0"/>
                </a:moveTo>
                <a:lnTo>
                  <a:pt x="0" y="1269"/>
                </a:lnTo>
                <a:lnTo>
                  <a:pt x="32512" y="9143"/>
                </a:lnTo>
                <a:lnTo>
                  <a:pt x="35051" y="7746"/>
                </a:lnTo>
                <a:lnTo>
                  <a:pt x="2158" y="0"/>
                </a:lnTo>
                <a:close/>
              </a:path>
            </a:pathLst>
          </a:custGeom>
          <a:solidFill>
            <a:srgbClr val="000099"/>
          </a:solidFill>
        </p:spPr>
        <p:txBody>
          <a:bodyPr wrap="square" lIns="0" tIns="0" rIns="0" bIns="0" rtlCol="0"/>
          <a:lstStyle/>
          <a:p>
            <a:endParaRPr/>
          </a:p>
        </p:txBody>
      </p:sp>
      <p:sp>
        <p:nvSpPr>
          <p:cNvPr id="69" name="object 69"/>
          <p:cNvSpPr/>
          <p:nvPr/>
        </p:nvSpPr>
        <p:spPr>
          <a:xfrm>
            <a:off x="5553455" y="5167884"/>
            <a:ext cx="45720" cy="15240"/>
          </a:xfrm>
          <a:custGeom>
            <a:avLst/>
            <a:gdLst/>
            <a:ahLst/>
            <a:cxnLst/>
            <a:rect l="l" t="t" r="r" b="b"/>
            <a:pathLst>
              <a:path w="45720" h="15239">
                <a:moveTo>
                  <a:pt x="12573" y="0"/>
                </a:moveTo>
                <a:lnTo>
                  <a:pt x="0" y="6858"/>
                </a:lnTo>
                <a:lnTo>
                  <a:pt x="32385" y="15240"/>
                </a:lnTo>
                <a:lnTo>
                  <a:pt x="45720" y="7747"/>
                </a:lnTo>
                <a:lnTo>
                  <a:pt x="12573" y="0"/>
                </a:lnTo>
                <a:close/>
              </a:path>
            </a:pathLst>
          </a:custGeom>
          <a:solidFill>
            <a:srgbClr val="4F81BC"/>
          </a:solidFill>
        </p:spPr>
        <p:txBody>
          <a:bodyPr wrap="square" lIns="0" tIns="0" rIns="0" bIns="0" rtlCol="0"/>
          <a:lstStyle/>
          <a:p>
            <a:endParaRPr/>
          </a:p>
        </p:txBody>
      </p:sp>
      <p:sp>
        <p:nvSpPr>
          <p:cNvPr id="70" name="object 70"/>
          <p:cNvSpPr/>
          <p:nvPr/>
        </p:nvSpPr>
        <p:spPr>
          <a:xfrm>
            <a:off x="5551932" y="5175503"/>
            <a:ext cx="35560" cy="9525"/>
          </a:xfrm>
          <a:custGeom>
            <a:avLst/>
            <a:gdLst/>
            <a:ahLst/>
            <a:cxnLst/>
            <a:rect l="l" t="t" r="r" b="b"/>
            <a:pathLst>
              <a:path w="35560" h="9525">
                <a:moveTo>
                  <a:pt x="2158" y="0"/>
                </a:moveTo>
                <a:lnTo>
                  <a:pt x="0" y="1270"/>
                </a:lnTo>
                <a:lnTo>
                  <a:pt x="32512" y="9144"/>
                </a:lnTo>
                <a:lnTo>
                  <a:pt x="35051" y="7747"/>
                </a:lnTo>
                <a:lnTo>
                  <a:pt x="2158" y="0"/>
                </a:lnTo>
                <a:close/>
              </a:path>
            </a:pathLst>
          </a:custGeom>
          <a:solidFill>
            <a:srgbClr val="000099"/>
          </a:solidFill>
        </p:spPr>
        <p:txBody>
          <a:bodyPr wrap="square" lIns="0" tIns="0" rIns="0" bIns="0" rtlCol="0"/>
          <a:lstStyle/>
          <a:p>
            <a:endParaRPr/>
          </a:p>
        </p:txBody>
      </p:sp>
      <p:sp>
        <p:nvSpPr>
          <p:cNvPr id="71" name="object 71"/>
          <p:cNvSpPr/>
          <p:nvPr/>
        </p:nvSpPr>
        <p:spPr>
          <a:xfrm>
            <a:off x="5733288" y="5148071"/>
            <a:ext cx="163195" cy="105410"/>
          </a:xfrm>
          <a:custGeom>
            <a:avLst/>
            <a:gdLst/>
            <a:ahLst/>
            <a:cxnLst/>
            <a:rect l="l" t="t" r="r" b="b"/>
            <a:pathLst>
              <a:path w="163195" h="105410">
                <a:moveTo>
                  <a:pt x="163067" y="0"/>
                </a:moveTo>
                <a:lnTo>
                  <a:pt x="508" y="98043"/>
                </a:lnTo>
                <a:lnTo>
                  <a:pt x="0" y="105155"/>
                </a:lnTo>
                <a:lnTo>
                  <a:pt x="162560" y="8000"/>
                </a:lnTo>
                <a:lnTo>
                  <a:pt x="163067" y="0"/>
                </a:lnTo>
                <a:close/>
              </a:path>
            </a:pathLst>
          </a:custGeom>
          <a:solidFill>
            <a:srgbClr val="000099"/>
          </a:solidFill>
        </p:spPr>
        <p:txBody>
          <a:bodyPr wrap="square" lIns="0" tIns="0" rIns="0" bIns="0" rtlCol="0"/>
          <a:lstStyle/>
          <a:p>
            <a:endParaRPr/>
          </a:p>
        </p:txBody>
      </p:sp>
      <p:sp>
        <p:nvSpPr>
          <p:cNvPr id="72" name="object 72"/>
          <p:cNvSpPr/>
          <p:nvPr/>
        </p:nvSpPr>
        <p:spPr>
          <a:xfrm>
            <a:off x="5318759" y="5155691"/>
            <a:ext cx="416559" cy="97790"/>
          </a:xfrm>
          <a:custGeom>
            <a:avLst/>
            <a:gdLst/>
            <a:ahLst/>
            <a:cxnLst/>
            <a:rect l="l" t="t" r="r" b="b"/>
            <a:pathLst>
              <a:path w="416560" h="97789">
                <a:moveTo>
                  <a:pt x="5968" y="0"/>
                </a:moveTo>
                <a:lnTo>
                  <a:pt x="1015" y="0"/>
                </a:lnTo>
                <a:lnTo>
                  <a:pt x="0" y="3174"/>
                </a:lnTo>
                <a:lnTo>
                  <a:pt x="415543" y="97535"/>
                </a:lnTo>
                <a:lnTo>
                  <a:pt x="416051" y="91439"/>
                </a:lnTo>
                <a:lnTo>
                  <a:pt x="5968" y="0"/>
                </a:lnTo>
                <a:close/>
              </a:path>
            </a:pathLst>
          </a:custGeom>
          <a:solidFill>
            <a:srgbClr val="000099"/>
          </a:solidFill>
        </p:spPr>
        <p:txBody>
          <a:bodyPr wrap="square" lIns="0" tIns="0" rIns="0" bIns="0" rtlCol="0"/>
          <a:lstStyle/>
          <a:p>
            <a:endParaRPr/>
          </a:p>
        </p:txBody>
      </p:sp>
      <p:sp>
        <p:nvSpPr>
          <p:cNvPr id="73" name="object 73"/>
          <p:cNvSpPr/>
          <p:nvPr/>
        </p:nvSpPr>
        <p:spPr>
          <a:xfrm>
            <a:off x="5318759" y="5058155"/>
            <a:ext cx="193548" cy="99060"/>
          </a:xfrm>
          <a:prstGeom prst="rect">
            <a:avLst/>
          </a:prstGeom>
          <a:blipFill>
            <a:blip r:embed="rId27" cstate="print"/>
            <a:stretch>
              <a:fillRect/>
            </a:stretch>
          </a:blipFill>
        </p:spPr>
        <p:txBody>
          <a:bodyPr wrap="square" lIns="0" tIns="0" rIns="0" bIns="0" rtlCol="0"/>
          <a:lstStyle/>
          <a:p>
            <a:endParaRPr/>
          </a:p>
        </p:txBody>
      </p:sp>
      <p:sp>
        <p:nvSpPr>
          <p:cNvPr id="74" name="object 74"/>
          <p:cNvSpPr/>
          <p:nvPr/>
        </p:nvSpPr>
        <p:spPr>
          <a:xfrm>
            <a:off x="5332476" y="5141976"/>
            <a:ext cx="394970" cy="93345"/>
          </a:xfrm>
          <a:custGeom>
            <a:avLst/>
            <a:gdLst/>
            <a:ahLst/>
            <a:cxnLst/>
            <a:rect l="l" t="t" r="r" b="b"/>
            <a:pathLst>
              <a:path w="394970" h="93345">
                <a:moveTo>
                  <a:pt x="5587" y="0"/>
                </a:moveTo>
                <a:lnTo>
                  <a:pt x="888" y="0"/>
                </a:lnTo>
                <a:lnTo>
                  <a:pt x="0" y="3048"/>
                </a:lnTo>
                <a:lnTo>
                  <a:pt x="394208" y="92964"/>
                </a:lnTo>
                <a:lnTo>
                  <a:pt x="394715" y="87122"/>
                </a:lnTo>
                <a:lnTo>
                  <a:pt x="5587" y="0"/>
                </a:lnTo>
                <a:close/>
              </a:path>
            </a:pathLst>
          </a:custGeom>
          <a:solidFill>
            <a:srgbClr val="000099"/>
          </a:solidFill>
        </p:spPr>
        <p:txBody>
          <a:bodyPr wrap="square" lIns="0" tIns="0" rIns="0" bIns="0" rtlCol="0"/>
          <a:lstStyle/>
          <a:p>
            <a:endParaRPr/>
          </a:p>
        </p:txBody>
      </p:sp>
      <p:sp>
        <p:nvSpPr>
          <p:cNvPr id="75" name="object 75"/>
          <p:cNvSpPr/>
          <p:nvPr/>
        </p:nvSpPr>
        <p:spPr>
          <a:xfrm>
            <a:off x="5727191" y="5135879"/>
            <a:ext cx="160020" cy="96520"/>
          </a:xfrm>
          <a:custGeom>
            <a:avLst/>
            <a:gdLst/>
            <a:ahLst/>
            <a:cxnLst/>
            <a:rect l="l" t="t" r="r" b="b"/>
            <a:pathLst>
              <a:path w="160020" h="96520">
                <a:moveTo>
                  <a:pt x="159893" y="0"/>
                </a:moveTo>
                <a:lnTo>
                  <a:pt x="0" y="92837"/>
                </a:lnTo>
                <a:lnTo>
                  <a:pt x="381" y="96012"/>
                </a:lnTo>
                <a:lnTo>
                  <a:pt x="2286" y="96012"/>
                </a:lnTo>
                <a:lnTo>
                  <a:pt x="160020" y="5969"/>
                </a:lnTo>
                <a:lnTo>
                  <a:pt x="159893" y="0"/>
                </a:lnTo>
                <a:close/>
              </a:path>
            </a:pathLst>
          </a:custGeom>
          <a:solidFill>
            <a:srgbClr val="000099"/>
          </a:solidFill>
        </p:spPr>
        <p:txBody>
          <a:bodyPr wrap="square" lIns="0" tIns="0" rIns="0" bIns="0" rtlCol="0"/>
          <a:lstStyle/>
          <a:p>
            <a:endParaRPr/>
          </a:p>
        </p:txBody>
      </p:sp>
      <p:sp>
        <p:nvSpPr>
          <p:cNvPr id="76" name="object 76"/>
          <p:cNvSpPr/>
          <p:nvPr/>
        </p:nvSpPr>
        <p:spPr>
          <a:xfrm>
            <a:off x="6716268" y="5410200"/>
            <a:ext cx="528827" cy="123443"/>
          </a:xfrm>
          <a:prstGeom prst="rect">
            <a:avLst/>
          </a:prstGeom>
          <a:blipFill>
            <a:blip r:embed="rId28" cstate="print"/>
            <a:stretch>
              <a:fillRect/>
            </a:stretch>
          </a:blipFill>
        </p:spPr>
        <p:txBody>
          <a:bodyPr wrap="square" lIns="0" tIns="0" rIns="0" bIns="0" rtlCol="0"/>
          <a:lstStyle/>
          <a:p>
            <a:endParaRPr/>
          </a:p>
        </p:txBody>
      </p:sp>
      <p:sp>
        <p:nvSpPr>
          <p:cNvPr id="77" name="object 77"/>
          <p:cNvSpPr/>
          <p:nvPr/>
        </p:nvSpPr>
        <p:spPr>
          <a:xfrm>
            <a:off x="6716268" y="5410200"/>
            <a:ext cx="528955" cy="123825"/>
          </a:xfrm>
          <a:custGeom>
            <a:avLst/>
            <a:gdLst/>
            <a:ahLst/>
            <a:cxnLst/>
            <a:rect l="l" t="t" r="r" b="b"/>
            <a:pathLst>
              <a:path w="528954" h="123825">
                <a:moveTo>
                  <a:pt x="0" y="61721"/>
                </a:moveTo>
                <a:lnTo>
                  <a:pt x="36096" y="30592"/>
                </a:lnTo>
                <a:lnTo>
                  <a:pt x="77438" y="18097"/>
                </a:lnTo>
                <a:lnTo>
                  <a:pt x="130951" y="8438"/>
                </a:lnTo>
                <a:lnTo>
                  <a:pt x="194115" y="2208"/>
                </a:lnTo>
                <a:lnTo>
                  <a:pt x="264413" y="0"/>
                </a:lnTo>
                <a:lnTo>
                  <a:pt x="334712" y="2208"/>
                </a:lnTo>
                <a:lnTo>
                  <a:pt x="397876" y="8438"/>
                </a:lnTo>
                <a:lnTo>
                  <a:pt x="451389" y="18097"/>
                </a:lnTo>
                <a:lnTo>
                  <a:pt x="492731" y="30592"/>
                </a:lnTo>
                <a:lnTo>
                  <a:pt x="528827" y="61721"/>
                </a:lnTo>
                <a:lnTo>
                  <a:pt x="519384" y="78112"/>
                </a:lnTo>
                <a:lnTo>
                  <a:pt x="451389" y="105346"/>
                </a:lnTo>
                <a:lnTo>
                  <a:pt x="397876" y="115005"/>
                </a:lnTo>
                <a:lnTo>
                  <a:pt x="334712" y="121235"/>
                </a:lnTo>
                <a:lnTo>
                  <a:pt x="264413" y="123443"/>
                </a:lnTo>
                <a:lnTo>
                  <a:pt x="194115" y="121235"/>
                </a:lnTo>
                <a:lnTo>
                  <a:pt x="130951" y="115005"/>
                </a:lnTo>
                <a:lnTo>
                  <a:pt x="77438" y="105346"/>
                </a:lnTo>
                <a:lnTo>
                  <a:pt x="36096" y="92851"/>
                </a:lnTo>
                <a:lnTo>
                  <a:pt x="0" y="61721"/>
                </a:lnTo>
                <a:close/>
              </a:path>
            </a:pathLst>
          </a:custGeom>
          <a:ln w="9144">
            <a:solidFill>
              <a:srgbClr val="000000"/>
            </a:solidFill>
          </a:ln>
        </p:spPr>
        <p:txBody>
          <a:bodyPr wrap="square" lIns="0" tIns="0" rIns="0" bIns="0" rtlCol="0"/>
          <a:lstStyle/>
          <a:p>
            <a:endParaRPr/>
          </a:p>
        </p:txBody>
      </p:sp>
      <p:sp>
        <p:nvSpPr>
          <p:cNvPr id="78" name="object 78"/>
          <p:cNvSpPr/>
          <p:nvPr/>
        </p:nvSpPr>
        <p:spPr>
          <a:xfrm>
            <a:off x="6714743" y="5311140"/>
            <a:ext cx="531876" cy="161544"/>
          </a:xfrm>
          <a:prstGeom prst="rect">
            <a:avLst/>
          </a:prstGeom>
          <a:blipFill>
            <a:blip r:embed="rId29" cstate="print"/>
            <a:stretch>
              <a:fillRect/>
            </a:stretch>
          </a:blipFill>
        </p:spPr>
        <p:txBody>
          <a:bodyPr wrap="square" lIns="0" tIns="0" rIns="0" bIns="0" rtlCol="0"/>
          <a:lstStyle/>
          <a:p>
            <a:endParaRPr/>
          </a:p>
        </p:txBody>
      </p:sp>
      <p:sp>
        <p:nvSpPr>
          <p:cNvPr id="79" name="object 79"/>
          <p:cNvSpPr/>
          <p:nvPr/>
        </p:nvSpPr>
        <p:spPr>
          <a:xfrm>
            <a:off x="6714743" y="5311140"/>
            <a:ext cx="527685" cy="144780"/>
          </a:xfrm>
          <a:custGeom>
            <a:avLst/>
            <a:gdLst/>
            <a:ahLst/>
            <a:cxnLst/>
            <a:rect l="l" t="t" r="r" b="b"/>
            <a:pathLst>
              <a:path w="527684" h="144779">
                <a:moveTo>
                  <a:pt x="0" y="72390"/>
                </a:moveTo>
                <a:lnTo>
                  <a:pt x="35983" y="35842"/>
                </a:lnTo>
                <a:lnTo>
                  <a:pt x="77200" y="21193"/>
                </a:lnTo>
                <a:lnTo>
                  <a:pt x="130555" y="9877"/>
                </a:lnTo>
                <a:lnTo>
                  <a:pt x="193542" y="2584"/>
                </a:lnTo>
                <a:lnTo>
                  <a:pt x="263651" y="0"/>
                </a:lnTo>
                <a:lnTo>
                  <a:pt x="333761" y="2584"/>
                </a:lnTo>
                <a:lnTo>
                  <a:pt x="396747" y="9877"/>
                </a:lnTo>
                <a:lnTo>
                  <a:pt x="450103" y="21193"/>
                </a:lnTo>
                <a:lnTo>
                  <a:pt x="491320" y="35842"/>
                </a:lnTo>
                <a:lnTo>
                  <a:pt x="527303" y="72390"/>
                </a:lnTo>
                <a:lnTo>
                  <a:pt x="517890" y="91642"/>
                </a:lnTo>
                <a:lnTo>
                  <a:pt x="450103" y="123586"/>
                </a:lnTo>
                <a:lnTo>
                  <a:pt x="396748" y="134902"/>
                </a:lnTo>
                <a:lnTo>
                  <a:pt x="333761" y="142195"/>
                </a:lnTo>
                <a:lnTo>
                  <a:pt x="263651" y="144780"/>
                </a:lnTo>
                <a:lnTo>
                  <a:pt x="193542" y="142195"/>
                </a:lnTo>
                <a:lnTo>
                  <a:pt x="130556" y="134902"/>
                </a:lnTo>
                <a:lnTo>
                  <a:pt x="77200" y="123586"/>
                </a:lnTo>
                <a:lnTo>
                  <a:pt x="35983" y="108937"/>
                </a:lnTo>
                <a:lnTo>
                  <a:pt x="0" y="72390"/>
                </a:lnTo>
                <a:close/>
              </a:path>
            </a:pathLst>
          </a:custGeom>
          <a:ln w="9144">
            <a:solidFill>
              <a:srgbClr val="000000"/>
            </a:solidFill>
          </a:ln>
        </p:spPr>
        <p:txBody>
          <a:bodyPr wrap="square" lIns="0" tIns="0" rIns="0" bIns="0" rtlCol="0"/>
          <a:lstStyle/>
          <a:p>
            <a:endParaRPr/>
          </a:p>
        </p:txBody>
      </p:sp>
      <p:sp>
        <p:nvSpPr>
          <p:cNvPr id="80" name="object 80"/>
          <p:cNvSpPr/>
          <p:nvPr/>
        </p:nvSpPr>
        <p:spPr>
          <a:xfrm>
            <a:off x="6819900" y="5347715"/>
            <a:ext cx="299085" cy="68580"/>
          </a:xfrm>
          <a:custGeom>
            <a:avLst/>
            <a:gdLst/>
            <a:ahLst/>
            <a:cxnLst/>
            <a:rect l="l" t="t" r="r" b="b"/>
            <a:pathLst>
              <a:path w="299084" h="68579">
                <a:moveTo>
                  <a:pt x="0" y="68580"/>
                </a:moveTo>
                <a:lnTo>
                  <a:pt x="92455" y="68580"/>
                </a:lnTo>
                <a:lnTo>
                  <a:pt x="185039" y="0"/>
                </a:lnTo>
                <a:lnTo>
                  <a:pt x="298703" y="0"/>
                </a:lnTo>
              </a:path>
            </a:pathLst>
          </a:custGeom>
          <a:ln w="12192">
            <a:solidFill>
              <a:srgbClr val="000000"/>
            </a:solidFill>
          </a:ln>
        </p:spPr>
        <p:txBody>
          <a:bodyPr wrap="square" lIns="0" tIns="0" rIns="0" bIns="0" rtlCol="0"/>
          <a:lstStyle/>
          <a:p>
            <a:endParaRPr/>
          </a:p>
        </p:txBody>
      </p:sp>
      <p:sp>
        <p:nvSpPr>
          <p:cNvPr id="81" name="object 81"/>
          <p:cNvSpPr/>
          <p:nvPr/>
        </p:nvSpPr>
        <p:spPr>
          <a:xfrm>
            <a:off x="6833616" y="5347715"/>
            <a:ext cx="271780" cy="68580"/>
          </a:xfrm>
          <a:custGeom>
            <a:avLst/>
            <a:gdLst/>
            <a:ahLst/>
            <a:cxnLst/>
            <a:rect l="l" t="t" r="r" b="b"/>
            <a:pathLst>
              <a:path w="271779" h="68579">
                <a:moveTo>
                  <a:pt x="0" y="0"/>
                </a:moveTo>
                <a:lnTo>
                  <a:pt x="92328" y="0"/>
                </a:lnTo>
                <a:lnTo>
                  <a:pt x="184657" y="68580"/>
                </a:lnTo>
                <a:lnTo>
                  <a:pt x="271272" y="68580"/>
                </a:lnTo>
              </a:path>
            </a:pathLst>
          </a:custGeom>
          <a:ln w="12191">
            <a:solidFill>
              <a:srgbClr val="000000"/>
            </a:solidFill>
          </a:ln>
        </p:spPr>
        <p:txBody>
          <a:bodyPr wrap="square" lIns="0" tIns="0" rIns="0" bIns="0" rtlCol="0"/>
          <a:lstStyle/>
          <a:p>
            <a:endParaRPr/>
          </a:p>
        </p:txBody>
      </p:sp>
      <p:sp>
        <p:nvSpPr>
          <p:cNvPr id="82" name="object 82"/>
          <p:cNvSpPr/>
          <p:nvPr/>
        </p:nvSpPr>
        <p:spPr>
          <a:xfrm>
            <a:off x="6716268" y="5378196"/>
            <a:ext cx="0" cy="99060"/>
          </a:xfrm>
          <a:custGeom>
            <a:avLst/>
            <a:gdLst/>
            <a:ahLst/>
            <a:cxnLst/>
            <a:rect l="l" t="t" r="r" b="b"/>
            <a:pathLst>
              <a:path h="99060">
                <a:moveTo>
                  <a:pt x="0" y="0"/>
                </a:moveTo>
                <a:lnTo>
                  <a:pt x="0" y="99059"/>
                </a:lnTo>
              </a:path>
            </a:pathLst>
          </a:custGeom>
          <a:ln w="9144">
            <a:solidFill>
              <a:srgbClr val="000000"/>
            </a:solidFill>
          </a:ln>
        </p:spPr>
        <p:txBody>
          <a:bodyPr wrap="square" lIns="0" tIns="0" rIns="0" bIns="0" rtlCol="0"/>
          <a:lstStyle/>
          <a:p>
            <a:endParaRPr/>
          </a:p>
        </p:txBody>
      </p:sp>
      <p:sp>
        <p:nvSpPr>
          <p:cNvPr id="83" name="object 83"/>
          <p:cNvSpPr/>
          <p:nvPr/>
        </p:nvSpPr>
        <p:spPr>
          <a:xfrm>
            <a:off x="7242047" y="5384291"/>
            <a:ext cx="0" cy="96520"/>
          </a:xfrm>
          <a:custGeom>
            <a:avLst/>
            <a:gdLst/>
            <a:ahLst/>
            <a:cxnLst/>
            <a:rect l="l" t="t" r="r" b="b"/>
            <a:pathLst>
              <a:path h="96520">
                <a:moveTo>
                  <a:pt x="0" y="0"/>
                </a:moveTo>
                <a:lnTo>
                  <a:pt x="0" y="96012"/>
                </a:lnTo>
              </a:path>
            </a:pathLst>
          </a:custGeom>
          <a:ln w="9144">
            <a:solidFill>
              <a:srgbClr val="000000"/>
            </a:solidFill>
          </a:ln>
        </p:spPr>
        <p:txBody>
          <a:bodyPr wrap="square" lIns="0" tIns="0" rIns="0" bIns="0" rtlCol="0"/>
          <a:lstStyle/>
          <a:p>
            <a:endParaRPr/>
          </a:p>
        </p:txBody>
      </p:sp>
      <p:sp>
        <p:nvSpPr>
          <p:cNvPr id="84" name="object 84"/>
          <p:cNvSpPr/>
          <p:nvPr/>
        </p:nvSpPr>
        <p:spPr>
          <a:xfrm>
            <a:off x="7010400" y="5526023"/>
            <a:ext cx="0" cy="497205"/>
          </a:xfrm>
          <a:custGeom>
            <a:avLst/>
            <a:gdLst/>
            <a:ahLst/>
            <a:cxnLst/>
            <a:rect l="l" t="t" r="r" b="b"/>
            <a:pathLst>
              <a:path h="497204">
                <a:moveTo>
                  <a:pt x="0" y="0"/>
                </a:moveTo>
                <a:lnTo>
                  <a:pt x="0" y="496823"/>
                </a:lnTo>
              </a:path>
            </a:pathLst>
          </a:custGeom>
          <a:ln w="9144">
            <a:solidFill>
              <a:srgbClr val="000000"/>
            </a:solidFill>
          </a:ln>
        </p:spPr>
        <p:txBody>
          <a:bodyPr wrap="square" lIns="0" tIns="0" rIns="0" bIns="0" rtlCol="0"/>
          <a:lstStyle/>
          <a:p>
            <a:endParaRPr/>
          </a:p>
        </p:txBody>
      </p:sp>
      <p:sp>
        <p:nvSpPr>
          <p:cNvPr id="85" name="object 85"/>
          <p:cNvSpPr txBox="1"/>
          <p:nvPr/>
        </p:nvSpPr>
        <p:spPr>
          <a:xfrm>
            <a:off x="6791959" y="5903467"/>
            <a:ext cx="1006475" cy="300355"/>
          </a:xfrm>
          <a:prstGeom prst="rect">
            <a:avLst/>
          </a:prstGeom>
        </p:spPr>
        <p:txBody>
          <a:bodyPr vert="horz" wrap="square" lIns="0" tIns="12700" rIns="0" bIns="0" rtlCol="0">
            <a:spAutoFit/>
          </a:bodyPr>
          <a:lstStyle/>
          <a:p>
            <a:pPr marL="12700">
              <a:lnSpc>
                <a:spcPct val="100000"/>
              </a:lnSpc>
              <a:spcBef>
                <a:spcPts val="100"/>
              </a:spcBef>
            </a:pPr>
            <a:r>
              <a:rPr sz="1800" i="1" spc="-114" dirty="0">
                <a:latin typeface="Trebuchet MS"/>
                <a:cs typeface="Trebuchet MS"/>
              </a:rPr>
              <a:t>to</a:t>
            </a:r>
            <a:r>
              <a:rPr sz="1800" i="1" spc="-190" dirty="0">
                <a:latin typeface="Trebuchet MS"/>
                <a:cs typeface="Trebuchet MS"/>
              </a:rPr>
              <a:t> </a:t>
            </a:r>
            <a:r>
              <a:rPr sz="1800" i="1" spc="-110" dirty="0">
                <a:latin typeface="Trebuchet MS"/>
                <a:cs typeface="Trebuchet MS"/>
              </a:rPr>
              <a:t>Internet</a:t>
            </a:r>
            <a:endParaRPr sz="1800">
              <a:latin typeface="Trebuchet MS"/>
              <a:cs typeface="Trebuchet MS"/>
            </a:endParaRPr>
          </a:p>
        </p:txBody>
      </p:sp>
      <p:sp>
        <p:nvSpPr>
          <p:cNvPr id="86" name="object 86"/>
          <p:cNvSpPr txBox="1"/>
          <p:nvPr/>
        </p:nvSpPr>
        <p:spPr>
          <a:xfrm>
            <a:off x="340868" y="5289739"/>
            <a:ext cx="5965190" cy="1513235"/>
          </a:xfrm>
          <a:prstGeom prst="rect">
            <a:avLst/>
          </a:prstGeom>
        </p:spPr>
        <p:txBody>
          <a:bodyPr vert="horz" wrap="square" lIns="0" tIns="12700" rIns="0" bIns="0" rtlCol="0">
            <a:spAutoFit/>
          </a:bodyPr>
          <a:lstStyle/>
          <a:p>
            <a:pPr marR="800735" algn="ctr">
              <a:lnSpc>
                <a:spcPts val="2135"/>
              </a:lnSpc>
              <a:spcBef>
                <a:spcPts val="100"/>
              </a:spcBef>
            </a:pPr>
            <a:r>
              <a:rPr sz="1800" i="1" spc="-114" dirty="0">
                <a:latin typeface="Trebuchet MS"/>
                <a:cs typeface="Trebuchet MS"/>
              </a:rPr>
              <a:t>to</a:t>
            </a:r>
            <a:r>
              <a:rPr sz="1800" i="1" spc="-130" dirty="0">
                <a:latin typeface="Trebuchet MS"/>
                <a:cs typeface="Trebuchet MS"/>
              </a:rPr>
              <a:t> </a:t>
            </a:r>
            <a:r>
              <a:rPr sz="1800" i="1" spc="-110" dirty="0">
                <a:latin typeface="Trebuchet MS"/>
                <a:cs typeface="Trebuchet MS"/>
              </a:rPr>
              <a:t>Internet</a:t>
            </a:r>
            <a:endParaRPr sz="1800" dirty="0">
              <a:latin typeface="Trebuchet MS"/>
              <a:cs typeface="Trebuchet MS"/>
            </a:endParaRPr>
          </a:p>
          <a:p>
            <a:pPr marL="12700">
              <a:lnSpc>
                <a:spcPts val="2135"/>
              </a:lnSpc>
            </a:pPr>
            <a:r>
              <a:rPr sz="1800" i="1" spc="-60" dirty="0">
                <a:solidFill>
                  <a:srgbClr val="CC0000"/>
                </a:solidFill>
                <a:latin typeface="Trebuchet MS"/>
                <a:cs typeface="Trebuchet MS"/>
              </a:rPr>
              <a:t>IEEE </a:t>
            </a:r>
            <a:r>
              <a:rPr sz="1800" i="1" spc="-95" dirty="0">
                <a:solidFill>
                  <a:srgbClr val="CC0000"/>
                </a:solidFill>
                <a:latin typeface="Trebuchet MS"/>
                <a:cs typeface="Trebuchet MS"/>
              </a:rPr>
              <a:t>802.16:</a:t>
            </a:r>
            <a:r>
              <a:rPr sz="1800" i="1" spc="-195" dirty="0">
                <a:solidFill>
                  <a:srgbClr val="CC0000"/>
                </a:solidFill>
                <a:latin typeface="Trebuchet MS"/>
                <a:cs typeface="Trebuchet MS"/>
              </a:rPr>
              <a:t> </a:t>
            </a:r>
            <a:r>
              <a:rPr sz="1800" i="1" spc="-35" dirty="0">
                <a:solidFill>
                  <a:srgbClr val="CC0000"/>
                </a:solidFill>
                <a:latin typeface="Trebuchet MS"/>
                <a:cs typeface="Trebuchet MS"/>
              </a:rPr>
              <a:t>(WiMAX)</a:t>
            </a:r>
            <a:endParaRPr sz="1800" dirty="0">
              <a:latin typeface="Trebuchet MS"/>
              <a:cs typeface="Trebuchet MS"/>
            </a:endParaRPr>
          </a:p>
          <a:p>
            <a:pPr marL="756285" indent="-286385">
              <a:lnSpc>
                <a:spcPct val="100000"/>
              </a:lnSpc>
              <a:spcBef>
                <a:spcPts val="115"/>
              </a:spcBef>
              <a:buClr>
                <a:srgbClr val="000099"/>
              </a:buClr>
              <a:buFont typeface="Wingdings"/>
              <a:buChar char=""/>
              <a:tabLst>
                <a:tab pos="756285" algn="l"/>
                <a:tab pos="756920" algn="l"/>
                <a:tab pos="4126229" algn="l"/>
              </a:tabLst>
            </a:pPr>
            <a:r>
              <a:rPr sz="2000" spc="30" dirty="0">
                <a:latin typeface="Trebuchet MS"/>
                <a:cs typeface="Trebuchet MS"/>
              </a:rPr>
              <a:t>Works </a:t>
            </a:r>
            <a:r>
              <a:rPr sz="2000" spc="-105" dirty="0">
                <a:latin typeface="Trebuchet MS"/>
                <a:cs typeface="Trebuchet MS"/>
              </a:rPr>
              <a:t>with </a:t>
            </a:r>
            <a:r>
              <a:rPr sz="2000" spc="-110" dirty="0">
                <a:latin typeface="Trebuchet MS"/>
                <a:cs typeface="Trebuchet MS"/>
              </a:rPr>
              <a:t>distances </a:t>
            </a:r>
            <a:r>
              <a:rPr sz="2000" spc="-105" dirty="0">
                <a:latin typeface="Trebuchet MS"/>
                <a:cs typeface="Trebuchet MS"/>
              </a:rPr>
              <a:t>of</a:t>
            </a:r>
            <a:r>
              <a:rPr sz="2000" spc="-35" dirty="0">
                <a:latin typeface="Trebuchet MS"/>
                <a:cs typeface="Trebuchet MS"/>
              </a:rPr>
              <a:t> </a:t>
            </a:r>
            <a:r>
              <a:rPr sz="2000" spc="-145" dirty="0">
                <a:latin typeface="Trebuchet MS"/>
                <a:cs typeface="Trebuchet MS"/>
              </a:rPr>
              <a:t>10’s</a:t>
            </a:r>
            <a:r>
              <a:rPr sz="2000" spc="-70" dirty="0">
                <a:latin typeface="Trebuchet MS"/>
                <a:cs typeface="Trebuchet MS"/>
              </a:rPr>
              <a:t> </a:t>
            </a:r>
            <a:r>
              <a:rPr sz="2000" spc="-105" dirty="0">
                <a:latin typeface="Trebuchet MS"/>
                <a:cs typeface="Trebuchet MS"/>
              </a:rPr>
              <a:t>of	</a:t>
            </a:r>
            <a:r>
              <a:rPr sz="2000" spc="-85" dirty="0">
                <a:latin typeface="Trebuchet MS"/>
                <a:cs typeface="Trebuchet MS"/>
              </a:rPr>
              <a:t>kilometers</a:t>
            </a:r>
            <a:endParaRPr sz="2000" dirty="0">
              <a:latin typeface="Trebuchet MS"/>
              <a:cs typeface="Trebuchet MS"/>
            </a:endParaRPr>
          </a:p>
          <a:p>
            <a:pPr marL="756285" indent="-286385">
              <a:lnSpc>
                <a:spcPct val="100000"/>
              </a:lnSpc>
              <a:spcBef>
                <a:spcPts val="120"/>
              </a:spcBef>
              <a:buClr>
                <a:srgbClr val="000099"/>
              </a:buClr>
              <a:buFont typeface="Wingdings"/>
              <a:buChar char=""/>
              <a:tabLst>
                <a:tab pos="756285" algn="l"/>
                <a:tab pos="756920" algn="l"/>
              </a:tabLst>
            </a:pPr>
            <a:r>
              <a:rPr sz="2000" spc="-60" dirty="0">
                <a:latin typeface="Trebuchet MS"/>
                <a:cs typeface="Trebuchet MS"/>
              </a:rPr>
              <a:t>Operates </a:t>
            </a:r>
            <a:r>
              <a:rPr sz="2000" spc="-114" dirty="0">
                <a:latin typeface="Trebuchet MS"/>
                <a:cs typeface="Trebuchet MS"/>
              </a:rPr>
              <a:t>independent </a:t>
            </a:r>
            <a:r>
              <a:rPr sz="2000" spc="-105" dirty="0">
                <a:latin typeface="Trebuchet MS"/>
                <a:cs typeface="Trebuchet MS"/>
              </a:rPr>
              <a:t>of </a:t>
            </a:r>
            <a:r>
              <a:rPr sz="2000" spc="-120" dirty="0">
                <a:latin typeface="Trebuchet MS"/>
                <a:cs typeface="Trebuchet MS"/>
              </a:rPr>
              <a:t>cellular</a:t>
            </a:r>
            <a:r>
              <a:rPr sz="2000" spc="-20" dirty="0">
                <a:latin typeface="Trebuchet MS"/>
                <a:cs typeface="Trebuchet MS"/>
              </a:rPr>
              <a:t> </a:t>
            </a:r>
            <a:r>
              <a:rPr sz="2000" spc="-60" dirty="0">
                <a:latin typeface="Trebuchet MS"/>
                <a:cs typeface="Trebuchet MS"/>
              </a:rPr>
              <a:t>networks</a:t>
            </a:r>
            <a:endParaRPr sz="2000" dirty="0">
              <a:latin typeface="Trebuchet MS"/>
              <a:cs typeface="Trebuchet MS"/>
            </a:endParaRPr>
          </a:p>
          <a:p>
            <a:pPr marL="756285" indent="-286385">
              <a:lnSpc>
                <a:spcPct val="100000"/>
              </a:lnSpc>
              <a:spcBef>
                <a:spcPts val="120"/>
              </a:spcBef>
              <a:buClr>
                <a:srgbClr val="000099"/>
              </a:buClr>
              <a:buFont typeface="Wingdings"/>
              <a:buChar char=""/>
              <a:tabLst>
                <a:tab pos="756285" algn="l"/>
                <a:tab pos="756920" algn="l"/>
              </a:tabLst>
            </a:pPr>
            <a:r>
              <a:rPr sz="2000" spc="-80" dirty="0">
                <a:latin typeface="Trebuchet MS"/>
                <a:cs typeface="Trebuchet MS"/>
              </a:rPr>
              <a:t>Provides </a:t>
            </a:r>
            <a:r>
              <a:rPr sz="2000" spc="-105" dirty="0">
                <a:latin typeface="Trebuchet MS"/>
                <a:cs typeface="Trebuchet MS"/>
              </a:rPr>
              <a:t>speed of </a:t>
            </a:r>
            <a:r>
              <a:rPr sz="2000" spc="-50" dirty="0">
                <a:latin typeface="Trebuchet MS"/>
                <a:cs typeface="Trebuchet MS"/>
              </a:rPr>
              <a:t>5 </a:t>
            </a:r>
            <a:r>
              <a:rPr sz="2000" spc="265" dirty="0">
                <a:latin typeface="Trebuchet MS"/>
                <a:cs typeface="Trebuchet MS"/>
              </a:rPr>
              <a:t>–</a:t>
            </a:r>
            <a:r>
              <a:rPr sz="2000" spc="180" dirty="0">
                <a:latin typeface="Trebuchet MS"/>
                <a:cs typeface="Trebuchet MS"/>
              </a:rPr>
              <a:t> </a:t>
            </a:r>
            <a:r>
              <a:rPr lang="en-IN" sz="2000" spc="180" dirty="0" smtClean="0">
                <a:latin typeface="Trebuchet MS"/>
                <a:cs typeface="Trebuchet MS"/>
              </a:rPr>
              <a:t>10 mbps or higher</a:t>
            </a:r>
            <a:endParaRPr sz="1800" baseline="27777" dirty="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317585" cy="1082293"/>
          </a:xfrm>
        </p:spPr>
        <p:txBody>
          <a:bodyPr/>
          <a:lstStyle/>
          <a:p>
            <a:r>
              <a:rPr lang="en-IN" b="1" spc="-170" dirty="0">
                <a:latin typeface="Times New Roman" panose="02020603050405020304" pitchFamily="18" charset="0"/>
                <a:cs typeface="Times New Roman" panose="02020603050405020304" pitchFamily="18" charset="0"/>
              </a:rPr>
              <a:t>Wireless </a:t>
            </a:r>
            <a:r>
              <a:rPr lang="en-IN" b="1" spc="-305" dirty="0">
                <a:latin typeface="Times New Roman" panose="02020603050405020304" pitchFamily="18" charset="0"/>
                <a:cs typeface="Times New Roman" panose="02020603050405020304" pitchFamily="18" charset="0"/>
              </a:rPr>
              <a:t>access</a:t>
            </a:r>
            <a:r>
              <a:rPr lang="en-IN" b="1" spc="-265" dirty="0">
                <a:latin typeface="Times New Roman" panose="02020603050405020304" pitchFamily="18" charset="0"/>
                <a:cs typeface="Times New Roman" panose="02020603050405020304" pitchFamily="18" charset="0"/>
              </a:rPr>
              <a:t> </a:t>
            </a:r>
            <a:r>
              <a:rPr lang="en-IN" b="1" spc="-114" dirty="0">
                <a:latin typeface="Times New Roman" panose="02020603050405020304" pitchFamily="18" charset="0"/>
                <a:cs typeface="Times New Roman" panose="02020603050405020304" pitchFamily="18" charset="0"/>
              </a:rPr>
              <a:t>networks</a:t>
            </a:r>
            <a:endParaRPr lang="en-IN" dirty="0"/>
          </a:p>
        </p:txBody>
      </p:sp>
      <p:sp>
        <p:nvSpPr>
          <p:cNvPr id="3" name="Text Placeholder 2"/>
          <p:cNvSpPr>
            <a:spLocks noGrp="1"/>
          </p:cNvSpPr>
          <p:nvPr>
            <p:ph type="body" idx="1"/>
          </p:nvPr>
        </p:nvSpPr>
        <p:spPr>
          <a:xfrm>
            <a:off x="0" y="990600"/>
            <a:ext cx="9144000" cy="5416868"/>
          </a:xfrm>
        </p:spPr>
        <p:txBody>
          <a:bodyPr/>
          <a:lstStyle/>
          <a:p>
            <a:r>
              <a:rPr lang="en-IN" dirty="0" smtClean="0">
                <a:solidFill>
                  <a:schemeClr val="tx1"/>
                </a:solidFill>
                <a:latin typeface="Times New Roman" panose="02020603050405020304" pitchFamily="18" charset="0"/>
                <a:cs typeface="Times New Roman" panose="02020603050405020304" pitchFamily="18" charset="0"/>
              </a:rPr>
              <a:t>There are 2 types of wireless internet access</a:t>
            </a:r>
          </a:p>
          <a:p>
            <a:pPr marL="514350" indent="-514350">
              <a:buAutoNum type="arabicPeriod"/>
            </a:pPr>
            <a:r>
              <a:rPr lang="en-IN" dirty="0" smtClean="0">
                <a:solidFill>
                  <a:srgbClr val="FF0000"/>
                </a:solidFill>
                <a:latin typeface="Times New Roman" panose="02020603050405020304" pitchFamily="18" charset="0"/>
                <a:cs typeface="Times New Roman" panose="02020603050405020304" pitchFamily="18" charset="0"/>
              </a:rPr>
              <a:t>Wireless LAN   2. </a:t>
            </a:r>
            <a:r>
              <a:rPr lang="en-IN" spc="-110" dirty="0">
                <a:solidFill>
                  <a:srgbClr val="FF0000"/>
                </a:solidFill>
                <a:latin typeface="Times New Roman" panose="02020603050405020304" pitchFamily="18" charset="0"/>
                <a:cs typeface="Times New Roman" panose="02020603050405020304" pitchFamily="18" charset="0"/>
              </a:rPr>
              <a:t>wide-area </a:t>
            </a:r>
            <a:r>
              <a:rPr lang="en-IN" spc="-85" dirty="0">
                <a:solidFill>
                  <a:srgbClr val="FF0000"/>
                </a:solidFill>
                <a:latin typeface="Times New Roman" panose="02020603050405020304" pitchFamily="18" charset="0"/>
                <a:cs typeface="Times New Roman" panose="02020603050405020304" pitchFamily="18" charset="0"/>
              </a:rPr>
              <a:t>wireless</a:t>
            </a:r>
            <a:r>
              <a:rPr lang="en-IN" spc="25" dirty="0">
                <a:solidFill>
                  <a:srgbClr val="FF0000"/>
                </a:solidFill>
                <a:latin typeface="Times New Roman" panose="02020603050405020304" pitchFamily="18" charset="0"/>
                <a:cs typeface="Times New Roman" panose="02020603050405020304" pitchFamily="18" charset="0"/>
              </a:rPr>
              <a:t> </a:t>
            </a:r>
            <a:r>
              <a:rPr lang="en-IN" spc="-95" dirty="0" smtClean="0">
                <a:solidFill>
                  <a:srgbClr val="FF0000"/>
                </a:solidFill>
                <a:latin typeface="Times New Roman" panose="02020603050405020304" pitchFamily="18" charset="0"/>
                <a:cs typeface="Times New Roman" panose="02020603050405020304" pitchFamily="18" charset="0"/>
              </a:rPr>
              <a:t>access</a:t>
            </a:r>
          </a:p>
          <a:p>
            <a:r>
              <a:rPr lang="en-IN" spc="-95" dirty="0">
                <a:solidFill>
                  <a:schemeClr val="tx1"/>
                </a:solidFill>
                <a:latin typeface="Times New Roman" panose="02020603050405020304" pitchFamily="18" charset="0"/>
                <a:cs typeface="Times New Roman" panose="02020603050405020304" pitchFamily="18" charset="0"/>
              </a:rPr>
              <a:t> </a:t>
            </a:r>
            <a:r>
              <a:rPr lang="en-IN" spc="-95" dirty="0" smtClean="0">
                <a:solidFill>
                  <a:schemeClr val="tx1"/>
                </a:solidFill>
                <a:latin typeface="Times New Roman" panose="02020603050405020304" pitchFamily="18" charset="0"/>
                <a:cs typeface="Times New Roman" panose="02020603050405020304" pitchFamily="18" charset="0"/>
              </a:rPr>
              <a:t>1. In a wireless LAN, wireless users transmit/receive packets to/from an </a:t>
            </a:r>
            <a:r>
              <a:rPr lang="en-IN" b="1" spc="-95" dirty="0" smtClean="0">
                <a:solidFill>
                  <a:schemeClr val="tx1"/>
                </a:solidFill>
                <a:latin typeface="Times New Roman" panose="02020603050405020304" pitchFamily="18" charset="0"/>
                <a:cs typeface="Times New Roman" panose="02020603050405020304" pitchFamily="18" charset="0"/>
              </a:rPr>
              <a:t>access point</a:t>
            </a:r>
            <a:r>
              <a:rPr lang="en-IN" spc="-95" dirty="0">
                <a:solidFill>
                  <a:schemeClr val="tx1"/>
                </a:solidFill>
                <a:latin typeface="Times New Roman" panose="02020603050405020304" pitchFamily="18" charset="0"/>
                <a:cs typeface="Times New Roman" panose="02020603050405020304" pitchFamily="18" charset="0"/>
              </a:rPr>
              <a:t> </a:t>
            </a:r>
            <a:r>
              <a:rPr lang="en-IN" spc="-95" dirty="0" smtClean="0">
                <a:solidFill>
                  <a:schemeClr val="tx1"/>
                </a:solidFill>
                <a:latin typeface="Times New Roman" panose="02020603050405020304" pitchFamily="18" charset="0"/>
                <a:cs typeface="Times New Roman" panose="02020603050405020304" pitchFamily="18" charset="0"/>
              </a:rPr>
              <a:t>  that in turn is connected to the wired internet. Users—within a </a:t>
            </a:r>
            <a:r>
              <a:rPr lang="en-IN" b="1" spc="-95" dirty="0" smtClean="0">
                <a:solidFill>
                  <a:schemeClr val="tx1"/>
                </a:solidFill>
                <a:latin typeface="Times New Roman" panose="02020603050405020304" pitchFamily="18" charset="0"/>
                <a:cs typeface="Times New Roman" panose="02020603050405020304" pitchFamily="18" charset="0"/>
              </a:rPr>
              <a:t>few tens of meters </a:t>
            </a:r>
            <a:r>
              <a:rPr lang="en-IN" spc="-95" dirty="0" smtClean="0">
                <a:solidFill>
                  <a:schemeClr val="tx1"/>
                </a:solidFill>
                <a:latin typeface="Times New Roman" panose="02020603050405020304" pitchFamily="18" charset="0"/>
                <a:cs typeface="Times New Roman" panose="02020603050405020304" pitchFamily="18" charset="0"/>
              </a:rPr>
              <a:t>of the access point.</a:t>
            </a:r>
          </a:p>
          <a:p>
            <a:r>
              <a:rPr lang="en-IN" spc="-95" dirty="0" smtClean="0">
                <a:solidFill>
                  <a:schemeClr val="tx1"/>
                </a:solidFill>
                <a:latin typeface="Times New Roman" panose="02020603050405020304" pitchFamily="18" charset="0"/>
                <a:cs typeface="Times New Roman" panose="02020603050405020304" pitchFamily="18" charset="0"/>
              </a:rPr>
              <a:t>2. Here, packets are transmitted to a </a:t>
            </a:r>
            <a:r>
              <a:rPr lang="en-IN" b="1" spc="-95" dirty="0" smtClean="0">
                <a:solidFill>
                  <a:schemeClr val="tx1"/>
                </a:solidFill>
                <a:latin typeface="Times New Roman" panose="02020603050405020304" pitchFamily="18" charset="0"/>
                <a:cs typeface="Times New Roman" panose="02020603050405020304" pitchFamily="18" charset="0"/>
              </a:rPr>
              <a:t>base station </a:t>
            </a:r>
            <a:r>
              <a:rPr lang="en-IN" spc="-95" dirty="0" smtClean="0">
                <a:solidFill>
                  <a:schemeClr val="tx1"/>
                </a:solidFill>
                <a:latin typeface="Times New Roman" panose="02020603050405020304" pitchFamily="18" charset="0"/>
                <a:cs typeface="Times New Roman" panose="02020603050405020304" pitchFamily="18" charset="0"/>
              </a:rPr>
              <a:t>over the same wireless infrastructure used for cellular telephony.</a:t>
            </a:r>
          </a:p>
          <a:p>
            <a:r>
              <a:rPr lang="en-IN" spc="-95" dirty="0" smtClean="0">
                <a:solidFill>
                  <a:schemeClr val="tx1"/>
                </a:solidFill>
                <a:latin typeface="Times New Roman" panose="02020603050405020304" pitchFamily="18" charset="0"/>
                <a:cs typeface="Times New Roman" panose="02020603050405020304" pitchFamily="18" charset="0"/>
              </a:rPr>
              <a:t>Base station managed by the cellular network provider. </a:t>
            </a:r>
          </a:p>
          <a:p>
            <a:r>
              <a:rPr lang="en-IN" spc="-95" dirty="0">
                <a:solidFill>
                  <a:schemeClr val="tx1"/>
                </a:solidFill>
                <a:latin typeface="Times New Roman" panose="02020603050405020304" pitchFamily="18" charset="0"/>
                <a:cs typeface="Times New Roman" panose="02020603050405020304" pitchFamily="18" charset="0"/>
              </a:rPr>
              <a:t>Users—within a </a:t>
            </a:r>
            <a:r>
              <a:rPr lang="en-IN" b="1" spc="-95" dirty="0">
                <a:solidFill>
                  <a:schemeClr val="tx1"/>
                </a:solidFill>
                <a:latin typeface="Times New Roman" panose="02020603050405020304" pitchFamily="18" charset="0"/>
                <a:cs typeface="Times New Roman" panose="02020603050405020304" pitchFamily="18" charset="0"/>
              </a:rPr>
              <a:t>few tens of </a:t>
            </a:r>
            <a:r>
              <a:rPr lang="en-IN" b="1" spc="-95" dirty="0" smtClean="0">
                <a:solidFill>
                  <a:schemeClr val="tx1"/>
                </a:solidFill>
                <a:latin typeface="Times New Roman" panose="02020603050405020304" pitchFamily="18" charset="0"/>
                <a:cs typeface="Times New Roman" panose="02020603050405020304" pitchFamily="18" charset="0"/>
              </a:rPr>
              <a:t>kilometres </a:t>
            </a:r>
            <a:r>
              <a:rPr lang="en-IN" spc="-95" dirty="0">
                <a:solidFill>
                  <a:schemeClr val="tx1"/>
                </a:solidFill>
                <a:latin typeface="Times New Roman" panose="02020603050405020304" pitchFamily="18" charset="0"/>
                <a:cs typeface="Times New Roman" panose="02020603050405020304" pitchFamily="18" charset="0"/>
              </a:rPr>
              <a:t>of </a:t>
            </a:r>
            <a:r>
              <a:rPr lang="en-IN" spc="-95" dirty="0" smtClean="0">
                <a:solidFill>
                  <a:schemeClr val="tx1"/>
                </a:solidFill>
                <a:latin typeface="Times New Roman" panose="02020603050405020304" pitchFamily="18" charset="0"/>
                <a:cs typeface="Times New Roman" panose="02020603050405020304" pitchFamily="18" charset="0"/>
              </a:rPr>
              <a:t>the </a:t>
            </a:r>
            <a:r>
              <a:rPr lang="en-IN" spc="-95" dirty="0">
                <a:solidFill>
                  <a:schemeClr val="tx1"/>
                </a:solidFill>
                <a:latin typeface="Times New Roman" panose="02020603050405020304" pitchFamily="18" charset="0"/>
                <a:cs typeface="Times New Roman" panose="02020603050405020304" pitchFamily="18" charset="0"/>
              </a:rPr>
              <a:t>base station </a:t>
            </a:r>
            <a:r>
              <a:rPr lang="en-IN" spc="-95" dirty="0" smtClean="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35432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61899"/>
            <a:ext cx="8317585" cy="696594"/>
          </a:xfrm>
        </p:spPr>
        <p:txBody>
          <a:bodyPr/>
          <a:lstStyle/>
          <a:p>
            <a:r>
              <a:rPr lang="en-IN" b="1" spc="-305" dirty="0">
                <a:solidFill>
                  <a:srgbClr val="002939"/>
                </a:solidFill>
                <a:latin typeface="Times New Roman" panose="02020603050405020304" pitchFamily="18" charset="0"/>
                <a:cs typeface="Times New Roman" panose="02020603050405020304" pitchFamily="18" charset="0"/>
              </a:rPr>
              <a:t>Connecting </a:t>
            </a:r>
            <a:r>
              <a:rPr lang="en-IN" b="1" spc="-300" dirty="0">
                <a:solidFill>
                  <a:srgbClr val="002939"/>
                </a:solidFill>
                <a:latin typeface="Times New Roman" panose="02020603050405020304" pitchFamily="18" charset="0"/>
                <a:cs typeface="Times New Roman" panose="02020603050405020304" pitchFamily="18" charset="0"/>
              </a:rPr>
              <a:t>Devices</a:t>
            </a:r>
            <a:endParaRPr lang="en-IN" dirty="0"/>
          </a:p>
        </p:txBody>
      </p:sp>
      <p:sp>
        <p:nvSpPr>
          <p:cNvPr id="3" name="Text Placeholder 2"/>
          <p:cNvSpPr>
            <a:spLocks noGrp="1"/>
          </p:cNvSpPr>
          <p:nvPr>
            <p:ph type="body" idx="1"/>
          </p:nvPr>
        </p:nvSpPr>
        <p:spPr>
          <a:xfrm>
            <a:off x="0" y="1371600"/>
            <a:ext cx="9067800" cy="3447098"/>
          </a:xfrm>
        </p:spPr>
        <p:txBody>
          <a:bodyPr/>
          <a:lstStyle/>
          <a:p>
            <a:pPr marL="457200" indent="-457200">
              <a:buFont typeface="Arial" panose="020B0604020202020204" pitchFamily="34" charset="0"/>
              <a:buChar char="•"/>
            </a:pPr>
            <a:r>
              <a:rPr lang="en-US" dirty="0" smtClean="0">
                <a:solidFill>
                  <a:schemeClr val="tx1"/>
                </a:solidFill>
              </a:rPr>
              <a:t>Each </a:t>
            </a:r>
            <a:r>
              <a:rPr lang="en-US" dirty="0">
                <a:solidFill>
                  <a:schemeClr val="tx1"/>
                </a:solidFill>
              </a:rPr>
              <a:t>computer is </a:t>
            </a:r>
            <a:r>
              <a:rPr lang="en-US" dirty="0" smtClean="0">
                <a:solidFill>
                  <a:schemeClr val="tx1"/>
                </a:solidFill>
              </a:rPr>
              <a:t>connected </a:t>
            </a:r>
            <a:r>
              <a:rPr lang="en-US" dirty="0">
                <a:solidFill>
                  <a:schemeClr val="tx1"/>
                </a:solidFill>
              </a:rPr>
              <a:t>through cabling or wirelessly to a </a:t>
            </a:r>
            <a:r>
              <a:rPr lang="en-US" b="1" dirty="0">
                <a:solidFill>
                  <a:schemeClr val="tx1"/>
                </a:solidFill>
              </a:rPr>
              <a:t>central device </a:t>
            </a:r>
            <a:r>
              <a:rPr lang="en-US" dirty="0">
                <a:solidFill>
                  <a:schemeClr val="tx1"/>
                </a:solidFill>
              </a:rPr>
              <a:t>called a </a:t>
            </a:r>
            <a:r>
              <a:rPr lang="en-US" b="1" dirty="0">
                <a:solidFill>
                  <a:srgbClr val="FF0000"/>
                </a:solidFill>
              </a:rPr>
              <a:t>H</a:t>
            </a:r>
            <a:r>
              <a:rPr lang="en-US" b="1" dirty="0" smtClean="0">
                <a:solidFill>
                  <a:srgbClr val="FF0000"/>
                </a:solidFill>
              </a:rPr>
              <a:t>ub</a:t>
            </a:r>
            <a:r>
              <a:rPr lang="en-US" dirty="0" smtClean="0"/>
              <a:t>.</a:t>
            </a:r>
          </a:p>
          <a:p>
            <a:pPr marL="457200" indent="-457200">
              <a:buFont typeface="Arial" panose="020B0604020202020204" pitchFamily="34" charset="0"/>
              <a:buChar char="•"/>
            </a:pPr>
            <a:r>
              <a:rPr lang="en-IN" b="1" dirty="0" smtClean="0">
                <a:solidFill>
                  <a:srgbClr val="FF0000"/>
                </a:solidFill>
              </a:rPr>
              <a:t>Router</a:t>
            </a:r>
            <a:r>
              <a:rPr lang="en-IN" dirty="0" smtClean="0">
                <a:solidFill>
                  <a:srgbClr val="FF0000"/>
                </a:solidFill>
              </a:rPr>
              <a:t>-</a:t>
            </a:r>
            <a:r>
              <a:rPr lang="en-IN" dirty="0" smtClean="0">
                <a:solidFill>
                  <a:schemeClr val="tx1"/>
                </a:solidFill>
              </a:rPr>
              <a:t>Which connects the network to other networks.</a:t>
            </a:r>
          </a:p>
          <a:p>
            <a:pPr marL="457200" indent="-457200">
              <a:buFont typeface="Arial" panose="020B0604020202020204" pitchFamily="34" charset="0"/>
              <a:buChar char="•"/>
            </a:pPr>
            <a:r>
              <a:rPr lang="en-IN" b="1" dirty="0" smtClean="0">
                <a:solidFill>
                  <a:srgbClr val="FF0000"/>
                </a:solidFill>
              </a:rPr>
              <a:t>Switch</a:t>
            </a:r>
            <a:r>
              <a:rPr lang="en-IN" dirty="0" smtClean="0">
                <a:solidFill>
                  <a:schemeClr val="tx1"/>
                </a:solidFill>
              </a:rPr>
              <a:t>—which connects devices together.</a:t>
            </a:r>
          </a:p>
          <a:p>
            <a:pPr marL="457200" indent="-457200">
              <a:buFont typeface="Arial" panose="020B0604020202020204" pitchFamily="34" charset="0"/>
              <a:buChar char="•"/>
            </a:pPr>
            <a:r>
              <a:rPr lang="en-IN" b="1" dirty="0" smtClean="0">
                <a:solidFill>
                  <a:srgbClr val="FF0000"/>
                </a:solidFill>
              </a:rPr>
              <a:t>Modem</a:t>
            </a:r>
            <a:r>
              <a:rPr lang="en-IN" dirty="0" smtClean="0">
                <a:solidFill>
                  <a:schemeClr val="tx1"/>
                </a:solidFill>
              </a:rPr>
              <a:t>(modulator-demodulator) that changes the form of data.</a:t>
            </a:r>
            <a:endParaRPr lang="en-IN" dirty="0">
              <a:solidFill>
                <a:schemeClr val="tx1"/>
              </a:solidFill>
            </a:endParaRPr>
          </a:p>
        </p:txBody>
      </p:sp>
    </p:spTree>
    <p:extLst>
      <p:ext uri="{BB962C8B-B14F-4D97-AF65-F5344CB8AC3E}">
        <p14:creationId xmlns:p14="http://schemas.microsoft.com/office/powerpoint/2010/main" val="678116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52171"/>
            <a:ext cx="4962525" cy="574040"/>
          </a:xfrm>
          <a:prstGeom prst="rect">
            <a:avLst/>
          </a:prstGeom>
        </p:spPr>
        <p:txBody>
          <a:bodyPr vert="horz" wrap="square" lIns="0" tIns="12700" rIns="0" bIns="0" rtlCol="0">
            <a:spAutoFit/>
          </a:bodyPr>
          <a:lstStyle/>
          <a:p>
            <a:pPr marL="12700">
              <a:lnSpc>
                <a:spcPct val="100000"/>
              </a:lnSpc>
              <a:spcBef>
                <a:spcPts val="100"/>
              </a:spcBef>
            </a:pPr>
            <a:r>
              <a:rPr sz="3600" spc="-90" dirty="0">
                <a:solidFill>
                  <a:srgbClr val="000099"/>
                </a:solidFill>
                <a:latin typeface="Trebuchet MS"/>
                <a:cs typeface="Trebuchet MS"/>
              </a:rPr>
              <a:t>Access </a:t>
            </a:r>
            <a:r>
              <a:rPr sz="3600" spc="-295" dirty="0">
                <a:solidFill>
                  <a:srgbClr val="000099"/>
                </a:solidFill>
                <a:latin typeface="Trebuchet MS"/>
                <a:cs typeface="Trebuchet MS"/>
              </a:rPr>
              <a:t>net: </a:t>
            </a:r>
            <a:r>
              <a:rPr sz="3600" spc="-145" dirty="0">
                <a:solidFill>
                  <a:srgbClr val="000099"/>
                </a:solidFill>
                <a:latin typeface="Trebuchet MS"/>
                <a:cs typeface="Trebuchet MS"/>
              </a:rPr>
              <a:t>home</a:t>
            </a:r>
            <a:r>
              <a:rPr sz="3600" spc="-295" dirty="0">
                <a:solidFill>
                  <a:srgbClr val="000099"/>
                </a:solidFill>
                <a:latin typeface="Trebuchet MS"/>
                <a:cs typeface="Trebuchet MS"/>
              </a:rPr>
              <a:t> </a:t>
            </a:r>
            <a:r>
              <a:rPr sz="3600" spc="-114" dirty="0">
                <a:solidFill>
                  <a:srgbClr val="000099"/>
                </a:solidFill>
                <a:latin typeface="Trebuchet MS"/>
                <a:cs typeface="Trebuchet MS"/>
              </a:rPr>
              <a:t>network</a:t>
            </a:r>
            <a:endParaRPr sz="3600">
              <a:latin typeface="Trebuchet MS"/>
              <a:cs typeface="Trebuchet MS"/>
            </a:endParaRPr>
          </a:p>
        </p:txBody>
      </p:sp>
      <p:sp>
        <p:nvSpPr>
          <p:cNvPr id="4" name="object 4"/>
          <p:cNvSpPr/>
          <p:nvPr/>
        </p:nvSpPr>
        <p:spPr>
          <a:xfrm>
            <a:off x="754380" y="1158239"/>
            <a:ext cx="5649595" cy="769620"/>
          </a:xfrm>
          <a:custGeom>
            <a:avLst/>
            <a:gdLst/>
            <a:ahLst/>
            <a:cxnLst/>
            <a:rect l="l" t="t" r="r" b="b"/>
            <a:pathLst>
              <a:path w="5649595" h="769619">
                <a:moveTo>
                  <a:pt x="2824734" y="0"/>
                </a:moveTo>
                <a:lnTo>
                  <a:pt x="0" y="769620"/>
                </a:lnTo>
                <a:lnTo>
                  <a:pt x="5649468" y="769620"/>
                </a:lnTo>
                <a:lnTo>
                  <a:pt x="2824734" y="0"/>
                </a:lnTo>
                <a:close/>
              </a:path>
            </a:pathLst>
          </a:custGeom>
          <a:solidFill>
            <a:srgbClr val="DDDDDD"/>
          </a:solidFill>
        </p:spPr>
        <p:txBody>
          <a:bodyPr wrap="square" lIns="0" tIns="0" rIns="0" bIns="0" rtlCol="0"/>
          <a:lstStyle/>
          <a:p>
            <a:endParaRPr/>
          </a:p>
        </p:txBody>
      </p:sp>
      <p:sp>
        <p:nvSpPr>
          <p:cNvPr id="5" name="object 5"/>
          <p:cNvSpPr txBox="1"/>
          <p:nvPr/>
        </p:nvSpPr>
        <p:spPr>
          <a:xfrm>
            <a:off x="6312153" y="3152089"/>
            <a:ext cx="2084705" cy="590550"/>
          </a:xfrm>
          <a:prstGeom prst="rect">
            <a:avLst/>
          </a:prstGeom>
        </p:spPr>
        <p:txBody>
          <a:bodyPr vert="horz" wrap="square" lIns="0" tIns="13335" rIns="0" bIns="0" rtlCol="0">
            <a:spAutoFit/>
          </a:bodyPr>
          <a:lstStyle/>
          <a:p>
            <a:pPr algn="ctr">
              <a:lnSpc>
                <a:spcPts val="2220"/>
              </a:lnSpc>
              <a:spcBef>
                <a:spcPts val="105"/>
              </a:spcBef>
            </a:pPr>
            <a:r>
              <a:rPr sz="2000" spc="20" dirty="0">
                <a:latin typeface="Arial"/>
                <a:cs typeface="Arial"/>
              </a:rPr>
              <a:t>to/from </a:t>
            </a:r>
            <a:r>
              <a:rPr sz="2000" spc="-95" dirty="0">
                <a:latin typeface="Arial"/>
                <a:cs typeface="Arial"/>
              </a:rPr>
              <a:t>headend</a:t>
            </a:r>
            <a:r>
              <a:rPr sz="2000" spc="-290" dirty="0">
                <a:latin typeface="Arial"/>
                <a:cs typeface="Arial"/>
              </a:rPr>
              <a:t> </a:t>
            </a:r>
            <a:r>
              <a:rPr sz="2000" spc="-20" dirty="0">
                <a:latin typeface="Arial"/>
                <a:cs typeface="Arial"/>
              </a:rPr>
              <a:t>or</a:t>
            </a:r>
            <a:endParaRPr sz="2000">
              <a:latin typeface="Arial"/>
              <a:cs typeface="Arial"/>
            </a:endParaRPr>
          </a:p>
          <a:p>
            <a:pPr algn="ctr">
              <a:lnSpc>
                <a:spcPts val="2220"/>
              </a:lnSpc>
            </a:pPr>
            <a:r>
              <a:rPr sz="2000" spc="-55" dirty="0">
                <a:latin typeface="Arial"/>
                <a:cs typeface="Arial"/>
              </a:rPr>
              <a:t>central</a:t>
            </a:r>
            <a:r>
              <a:rPr sz="2000" spc="-105" dirty="0">
                <a:latin typeface="Arial"/>
                <a:cs typeface="Arial"/>
              </a:rPr>
              <a:t> </a:t>
            </a:r>
            <a:r>
              <a:rPr sz="2000" spc="-45" dirty="0">
                <a:latin typeface="Arial"/>
                <a:cs typeface="Arial"/>
              </a:rPr>
              <a:t>office</a:t>
            </a:r>
            <a:endParaRPr sz="2000">
              <a:latin typeface="Arial"/>
              <a:cs typeface="Arial"/>
            </a:endParaRPr>
          </a:p>
        </p:txBody>
      </p:sp>
      <p:sp>
        <p:nvSpPr>
          <p:cNvPr id="6" name="object 6"/>
          <p:cNvSpPr/>
          <p:nvPr/>
        </p:nvSpPr>
        <p:spPr>
          <a:xfrm>
            <a:off x="1188719" y="1912620"/>
            <a:ext cx="4782820" cy="2662555"/>
          </a:xfrm>
          <a:custGeom>
            <a:avLst/>
            <a:gdLst/>
            <a:ahLst/>
            <a:cxnLst/>
            <a:rect l="l" t="t" r="r" b="b"/>
            <a:pathLst>
              <a:path w="4782820" h="2662554">
                <a:moveTo>
                  <a:pt x="0" y="2662428"/>
                </a:moveTo>
                <a:lnTo>
                  <a:pt x="4782311" y="2662428"/>
                </a:lnTo>
                <a:lnTo>
                  <a:pt x="4782311" y="0"/>
                </a:lnTo>
                <a:lnTo>
                  <a:pt x="0" y="0"/>
                </a:lnTo>
                <a:lnTo>
                  <a:pt x="0" y="2662428"/>
                </a:lnTo>
                <a:close/>
              </a:path>
            </a:pathLst>
          </a:custGeom>
          <a:solidFill>
            <a:srgbClr val="DDDDDD"/>
          </a:solidFill>
        </p:spPr>
        <p:txBody>
          <a:bodyPr wrap="square" lIns="0" tIns="0" rIns="0" bIns="0" rtlCol="0"/>
          <a:lstStyle/>
          <a:p>
            <a:endParaRPr/>
          </a:p>
        </p:txBody>
      </p:sp>
      <p:sp>
        <p:nvSpPr>
          <p:cNvPr id="7" name="object 7"/>
          <p:cNvSpPr/>
          <p:nvPr/>
        </p:nvSpPr>
        <p:spPr>
          <a:xfrm>
            <a:off x="4745735" y="3374135"/>
            <a:ext cx="1018540" cy="241300"/>
          </a:xfrm>
          <a:custGeom>
            <a:avLst/>
            <a:gdLst/>
            <a:ahLst/>
            <a:cxnLst/>
            <a:rect l="l" t="t" r="r" b="b"/>
            <a:pathLst>
              <a:path w="1018539" h="241300">
                <a:moveTo>
                  <a:pt x="0" y="240791"/>
                </a:moveTo>
                <a:lnTo>
                  <a:pt x="1018032" y="240791"/>
                </a:lnTo>
                <a:lnTo>
                  <a:pt x="1018032" y="0"/>
                </a:lnTo>
                <a:lnTo>
                  <a:pt x="0" y="0"/>
                </a:lnTo>
                <a:lnTo>
                  <a:pt x="0" y="240791"/>
                </a:lnTo>
                <a:close/>
              </a:path>
            </a:pathLst>
          </a:custGeom>
          <a:solidFill>
            <a:srgbClr val="FFFF99"/>
          </a:solidFill>
        </p:spPr>
        <p:txBody>
          <a:bodyPr wrap="square" lIns="0" tIns="0" rIns="0" bIns="0" rtlCol="0"/>
          <a:lstStyle/>
          <a:p>
            <a:endParaRPr/>
          </a:p>
        </p:txBody>
      </p:sp>
      <p:sp>
        <p:nvSpPr>
          <p:cNvPr id="8" name="object 8"/>
          <p:cNvSpPr/>
          <p:nvPr/>
        </p:nvSpPr>
        <p:spPr>
          <a:xfrm>
            <a:off x="4745735" y="3374135"/>
            <a:ext cx="1018540" cy="241300"/>
          </a:xfrm>
          <a:custGeom>
            <a:avLst/>
            <a:gdLst/>
            <a:ahLst/>
            <a:cxnLst/>
            <a:rect l="l" t="t" r="r" b="b"/>
            <a:pathLst>
              <a:path w="1018539" h="241300">
                <a:moveTo>
                  <a:pt x="0" y="240791"/>
                </a:moveTo>
                <a:lnTo>
                  <a:pt x="1018032" y="240791"/>
                </a:lnTo>
                <a:lnTo>
                  <a:pt x="1018032" y="0"/>
                </a:lnTo>
                <a:lnTo>
                  <a:pt x="0" y="0"/>
                </a:lnTo>
                <a:lnTo>
                  <a:pt x="0" y="240791"/>
                </a:lnTo>
                <a:close/>
              </a:path>
            </a:pathLst>
          </a:custGeom>
          <a:ln w="9144">
            <a:solidFill>
              <a:srgbClr val="000000"/>
            </a:solidFill>
          </a:ln>
        </p:spPr>
        <p:txBody>
          <a:bodyPr wrap="square" lIns="0" tIns="0" rIns="0" bIns="0" rtlCol="0"/>
          <a:lstStyle/>
          <a:p>
            <a:endParaRPr/>
          </a:p>
        </p:txBody>
      </p:sp>
      <p:sp>
        <p:nvSpPr>
          <p:cNvPr id="9" name="object 9"/>
          <p:cNvSpPr/>
          <p:nvPr/>
        </p:nvSpPr>
        <p:spPr>
          <a:xfrm>
            <a:off x="4828032" y="3448811"/>
            <a:ext cx="67310" cy="60960"/>
          </a:xfrm>
          <a:custGeom>
            <a:avLst/>
            <a:gdLst/>
            <a:ahLst/>
            <a:cxnLst/>
            <a:rect l="l" t="t" r="r" b="b"/>
            <a:pathLst>
              <a:path w="67310" h="60960">
                <a:moveTo>
                  <a:pt x="0" y="60960"/>
                </a:moveTo>
                <a:lnTo>
                  <a:pt x="67055" y="60960"/>
                </a:lnTo>
                <a:lnTo>
                  <a:pt x="67055" y="0"/>
                </a:lnTo>
                <a:lnTo>
                  <a:pt x="0" y="0"/>
                </a:lnTo>
                <a:lnTo>
                  <a:pt x="0" y="60960"/>
                </a:lnTo>
                <a:close/>
              </a:path>
            </a:pathLst>
          </a:custGeom>
          <a:solidFill>
            <a:srgbClr val="FF0000"/>
          </a:solidFill>
        </p:spPr>
        <p:txBody>
          <a:bodyPr wrap="square" lIns="0" tIns="0" rIns="0" bIns="0" rtlCol="0"/>
          <a:lstStyle/>
          <a:p>
            <a:endParaRPr/>
          </a:p>
        </p:txBody>
      </p:sp>
      <p:sp>
        <p:nvSpPr>
          <p:cNvPr id="10" name="object 10"/>
          <p:cNvSpPr/>
          <p:nvPr/>
        </p:nvSpPr>
        <p:spPr>
          <a:xfrm>
            <a:off x="4914900" y="3448811"/>
            <a:ext cx="66040" cy="60960"/>
          </a:xfrm>
          <a:custGeom>
            <a:avLst/>
            <a:gdLst/>
            <a:ahLst/>
            <a:cxnLst/>
            <a:rect l="l" t="t" r="r" b="b"/>
            <a:pathLst>
              <a:path w="66039" h="60960">
                <a:moveTo>
                  <a:pt x="0" y="60960"/>
                </a:moveTo>
                <a:lnTo>
                  <a:pt x="65532" y="60960"/>
                </a:lnTo>
                <a:lnTo>
                  <a:pt x="65532" y="0"/>
                </a:lnTo>
                <a:lnTo>
                  <a:pt x="0" y="0"/>
                </a:lnTo>
                <a:lnTo>
                  <a:pt x="0" y="60960"/>
                </a:lnTo>
                <a:close/>
              </a:path>
            </a:pathLst>
          </a:custGeom>
          <a:solidFill>
            <a:srgbClr val="33CC33"/>
          </a:solidFill>
        </p:spPr>
        <p:txBody>
          <a:bodyPr wrap="square" lIns="0" tIns="0" rIns="0" bIns="0" rtlCol="0"/>
          <a:lstStyle/>
          <a:p>
            <a:endParaRPr/>
          </a:p>
        </p:txBody>
      </p:sp>
      <p:sp>
        <p:nvSpPr>
          <p:cNvPr id="11" name="object 11"/>
          <p:cNvSpPr/>
          <p:nvPr/>
        </p:nvSpPr>
        <p:spPr>
          <a:xfrm>
            <a:off x="5000244" y="3445764"/>
            <a:ext cx="66040" cy="59690"/>
          </a:xfrm>
          <a:custGeom>
            <a:avLst/>
            <a:gdLst/>
            <a:ahLst/>
            <a:cxnLst/>
            <a:rect l="l" t="t" r="r" b="b"/>
            <a:pathLst>
              <a:path w="66039" h="59689">
                <a:moveTo>
                  <a:pt x="0" y="59436"/>
                </a:moveTo>
                <a:lnTo>
                  <a:pt x="65532" y="59436"/>
                </a:lnTo>
                <a:lnTo>
                  <a:pt x="65532" y="0"/>
                </a:lnTo>
                <a:lnTo>
                  <a:pt x="0" y="0"/>
                </a:lnTo>
                <a:lnTo>
                  <a:pt x="0" y="59436"/>
                </a:lnTo>
                <a:close/>
              </a:path>
            </a:pathLst>
          </a:custGeom>
          <a:solidFill>
            <a:srgbClr val="FF0000"/>
          </a:solidFill>
        </p:spPr>
        <p:txBody>
          <a:bodyPr wrap="square" lIns="0" tIns="0" rIns="0" bIns="0" rtlCol="0"/>
          <a:lstStyle/>
          <a:p>
            <a:endParaRPr/>
          </a:p>
        </p:txBody>
      </p:sp>
      <p:sp>
        <p:nvSpPr>
          <p:cNvPr id="12" name="object 12"/>
          <p:cNvSpPr/>
          <p:nvPr/>
        </p:nvSpPr>
        <p:spPr>
          <a:xfrm>
            <a:off x="5087111" y="3445764"/>
            <a:ext cx="66040" cy="59690"/>
          </a:xfrm>
          <a:custGeom>
            <a:avLst/>
            <a:gdLst/>
            <a:ahLst/>
            <a:cxnLst/>
            <a:rect l="l" t="t" r="r" b="b"/>
            <a:pathLst>
              <a:path w="66039" h="59689">
                <a:moveTo>
                  <a:pt x="0" y="59436"/>
                </a:moveTo>
                <a:lnTo>
                  <a:pt x="65532" y="59436"/>
                </a:lnTo>
                <a:lnTo>
                  <a:pt x="65532" y="0"/>
                </a:lnTo>
                <a:lnTo>
                  <a:pt x="0" y="0"/>
                </a:lnTo>
                <a:lnTo>
                  <a:pt x="0" y="59436"/>
                </a:lnTo>
                <a:close/>
              </a:path>
            </a:pathLst>
          </a:custGeom>
          <a:solidFill>
            <a:srgbClr val="FF0000"/>
          </a:solidFill>
        </p:spPr>
        <p:txBody>
          <a:bodyPr wrap="square" lIns="0" tIns="0" rIns="0" bIns="0" rtlCol="0"/>
          <a:lstStyle/>
          <a:p>
            <a:endParaRPr/>
          </a:p>
        </p:txBody>
      </p:sp>
      <p:sp>
        <p:nvSpPr>
          <p:cNvPr id="13" name="object 13"/>
          <p:cNvSpPr/>
          <p:nvPr/>
        </p:nvSpPr>
        <p:spPr>
          <a:xfrm>
            <a:off x="4745735" y="3252215"/>
            <a:ext cx="1003300" cy="117475"/>
          </a:xfrm>
          <a:custGeom>
            <a:avLst/>
            <a:gdLst/>
            <a:ahLst/>
            <a:cxnLst/>
            <a:rect l="l" t="t" r="r" b="b"/>
            <a:pathLst>
              <a:path w="1003300" h="117475">
                <a:moveTo>
                  <a:pt x="752093" y="0"/>
                </a:moveTo>
                <a:lnTo>
                  <a:pt x="250698" y="0"/>
                </a:lnTo>
                <a:lnTo>
                  <a:pt x="0" y="117348"/>
                </a:lnTo>
                <a:lnTo>
                  <a:pt x="1002791" y="117348"/>
                </a:lnTo>
                <a:lnTo>
                  <a:pt x="752093" y="0"/>
                </a:lnTo>
                <a:close/>
              </a:path>
            </a:pathLst>
          </a:custGeom>
          <a:solidFill>
            <a:srgbClr val="FFFF99"/>
          </a:solidFill>
        </p:spPr>
        <p:txBody>
          <a:bodyPr wrap="square" lIns="0" tIns="0" rIns="0" bIns="0" rtlCol="0"/>
          <a:lstStyle/>
          <a:p>
            <a:endParaRPr/>
          </a:p>
        </p:txBody>
      </p:sp>
      <p:sp>
        <p:nvSpPr>
          <p:cNvPr id="14" name="object 14"/>
          <p:cNvSpPr/>
          <p:nvPr/>
        </p:nvSpPr>
        <p:spPr>
          <a:xfrm>
            <a:off x="4745735" y="3252215"/>
            <a:ext cx="1003300" cy="117475"/>
          </a:xfrm>
          <a:custGeom>
            <a:avLst/>
            <a:gdLst/>
            <a:ahLst/>
            <a:cxnLst/>
            <a:rect l="l" t="t" r="r" b="b"/>
            <a:pathLst>
              <a:path w="1003300" h="117475">
                <a:moveTo>
                  <a:pt x="0" y="117348"/>
                </a:moveTo>
                <a:lnTo>
                  <a:pt x="250698" y="0"/>
                </a:lnTo>
                <a:lnTo>
                  <a:pt x="752093" y="0"/>
                </a:lnTo>
                <a:lnTo>
                  <a:pt x="1002791" y="117348"/>
                </a:lnTo>
                <a:lnTo>
                  <a:pt x="0" y="117348"/>
                </a:lnTo>
                <a:close/>
              </a:path>
            </a:pathLst>
          </a:custGeom>
          <a:ln w="9144">
            <a:solidFill>
              <a:srgbClr val="000000"/>
            </a:solidFill>
          </a:ln>
        </p:spPr>
        <p:txBody>
          <a:bodyPr wrap="square" lIns="0" tIns="0" rIns="0" bIns="0" rtlCol="0"/>
          <a:lstStyle/>
          <a:p>
            <a:endParaRPr/>
          </a:p>
        </p:txBody>
      </p:sp>
      <p:sp>
        <p:nvSpPr>
          <p:cNvPr id="15" name="object 15"/>
          <p:cNvSpPr/>
          <p:nvPr/>
        </p:nvSpPr>
        <p:spPr>
          <a:xfrm>
            <a:off x="5759958" y="3490721"/>
            <a:ext cx="1529080" cy="0"/>
          </a:xfrm>
          <a:custGeom>
            <a:avLst/>
            <a:gdLst/>
            <a:ahLst/>
            <a:cxnLst/>
            <a:rect l="l" t="t" r="r" b="b"/>
            <a:pathLst>
              <a:path w="1529079">
                <a:moveTo>
                  <a:pt x="1528571" y="0"/>
                </a:moveTo>
                <a:lnTo>
                  <a:pt x="0" y="0"/>
                </a:lnTo>
              </a:path>
            </a:pathLst>
          </a:custGeom>
          <a:ln w="19812">
            <a:solidFill>
              <a:srgbClr val="000000"/>
            </a:solidFill>
          </a:ln>
        </p:spPr>
        <p:txBody>
          <a:bodyPr wrap="square" lIns="0" tIns="0" rIns="0" bIns="0" rtlCol="0"/>
          <a:lstStyle/>
          <a:p>
            <a:endParaRPr/>
          </a:p>
        </p:txBody>
      </p:sp>
      <p:sp>
        <p:nvSpPr>
          <p:cNvPr id="16" name="object 16"/>
          <p:cNvSpPr/>
          <p:nvPr/>
        </p:nvSpPr>
        <p:spPr>
          <a:xfrm>
            <a:off x="4288535" y="3494532"/>
            <a:ext cx="457200" cy="0"/>
          </a:xfrm>
          <a:custGeom>
            <a:avLst/>
            <a:gdLst/>
            <a:ahLst/>
            <a:cxnLst/>
            <a:rect l="l" t="t" r="r" b="b"/>
            <a:pathLst>
              <a:path w="457200">
                <a:moveTo>
                  <a:pt x="457200" y="0"/>
                </a:moveTo>
                <a:lnTo>
                  <a:pt x="0" y="0"/>
                </a:lnTo>
              </a:path>
            </a:pathLst>
          </a:custGeom>
          <a:ln w="9144">
            <a:solidFill>
              <a:srgbClr val="000000"/>
            </a:solidFill>
          </a:ln>
        </p:spPr>
        <p:txBody>
          <a:bodyPr wrap="square" lIns="0" tIns="0" rIns="0" bIns="0" rtlCol="0"/>
          <a:lstStyle/>
          <a:p>
            <a:endParaRPr/>
          </a:p>
        </p:txBody>
      </p:sp>
      <p:sp>
        <p:nvSpPr>
          <p:cNvPr id="17" name="object 17"/>
          <p:cNvSpPr/>
          <p:nvPr/>
        </p:nvSpPr>
        <p:spPr>
          <a:xfrm>
            <a:off x="3275076" y="3427476"/>
            <a:ext cx="1057656" cy="256031"/>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3275076" y="3427476"/>
            <a:ext cx="1057910" cy="256540"/>
          </a:xfrm>
          <a:custGeom>
            <a:avLst/>
            <a:gdLst/>
            <a:ahLst/>
            <a:cxnLst/>
            <a:rect l="l" t="t" r="r" b="b"/>
            <a:pathLst>
              <a:path w="1057910" h="256539">
                <a:moveTo>
                  <a:pt x="0" y="128015"/>
                </a:moveTo>
                <a:lnTo>
                  <a:pt x="18887" y="93971"/>
                </a:lnTo>
                <a:lnTo>
                  <a:pt x="72192" y="63387"/>
                </a:lnTo>
                <a:lnTo>
                  <a:pt x="110176" y="49773"/>
                </a:lnTo>
                <a:lnTo>
                  <a:pt x="154876" y="37480"/>
                </a:lnTo>
                <a:lnTo>
                  <a:pt x="205661" y="26662"/>
                </a:lnTo>
                <a:lnTo>
                  <a:pt x="261902" y="17469"/>
                </a:lnTo>
                <a:lnTo>
                  <a:pt x="322968" y="10054"/>
                </a:lnTo>
                <a:lnTo>
                  <a:pt x="388231" y="4570"/>
                </a:lnTo>
                <a:lnTo>
                  <a:pt x="457061" y="1167"/>
                </a:lnTo>
                <a:lnTo>
                  <a:pt x="528827" y="0"/>
                </a:lnTo>
                <a:lnTo>
                  <a:pt x="600594" y="1167"/>
                </a:lnTo>
                <a:lnTo>
                  <a:pt x="669424" y="4570"/>
                </a:lnTo>
                <a:lnTo>
                  <a:pt x="734687" y="10054"/>
                </a:lnTo>
                <a:lnTo>
                  <a:pt x="795753" y="17469"/>
                </a:lnTo>
                <a:lnTo>
                  <a:pt x="851994" y="26662"/>
                </a:lnTo>
                <a:lnTo>
                  <a:pt x="902779" y="37480"/>
                </a:lnTo>
                <a:lnTo>
                  <a:pt x="947479" y="49773"/>
                </a:lnTo>
                <a:lnTo>
                  <a:pt x="985463" y="63387"/>
                </a:lnTo>
                <a:lnTo>
                  <a:pt x="1038768" y="93971"/>
                </a:lnTo>
                <a:lnTo>
                  <a:pt x="1057656" y="128015"/>
                </a:lnTo>
                <a:lnTo>
                  <a:pt x="1052829" y="145394"/>
                </a:lnTo>
                <a:lnTo>
                  <a:pt x="1016103" y="177861"/>
                </a:lnTo>
                <a:lnTo>
                  <a:pt x="947479" y="206258"/>
                </a:lnTo>
                <a:lnTo>
                  <a:pt x="902779" y="218551"/>
                </a:lnTo>
                <a:lnTo>
                  <a:pt x="851994" y="229369"/>
                </a:lnTo>
                <a:lnTo>
                  <a:pt x="795753" y="238562"/>
                </a:lnTo>
                <a:lnTo>
                  <a:pt x="734687" y="245977"/>
                </a:lnTo>
                <a:lnTo>
                  <a:pt x="669424" y="251461"/>
                </a:lnTo>
                <a:lnTo>
                  <a:pt x="600594" y="254864"/>
                </a:lnTo>
                <a:lnTo>
                  <a:pt x="528827" y="256031"/>
                </a:lnTo>
                <a:lnTo>
                  <a:pt x="457061" y="254864"/>
                </a:lnTo>
                <a:lnTo>
                  <a:pt x="388231" y="251461"/>
                </a:lnTo>
                <a:lnTo>
                  <a:pt x="322968" y="245977"/>
                </a:lnTo>
                <a:lnTo>
                  <a:pt x="261902" y="238562"/>
                </a:lnTo>
                <a:lnTo>
                  <a:pt x="205661" y="229369"/>
                </a:lnTo>
                <a:lnTo>
                  <a:pt x="154876" y="218551"/>
                </a:lnTo>
                <a:lnTo>
                  <a:pt x="110176" y="206258"/>
                </a:lnTo>
                <a:lnTo>
                  <a:pt x="72192" y="192644"/>
                </a:lnTo>
                <a:lnTo>
                  <a:pt x="18887" y="162060"/>
                </a:lnTo>
                <a:lnTo>
                  <a:pt x="0" y="128015"/>
                </a:lnTo>
                <a:close/>
              </a:path>
            </a:pathLst>
          </a:custGeom>
          <a:ln w="9144">
            <a:solidFill>
              <a:srgbClr val="000000"/>
            </a:solidFill>
          </a:ln>
        </p:spPr>
        <p:txBody>
          <a:bodyPr wrap="square" lIns="0" tIns="0" rIns="0" bIns="0" rtlCol="0"/>
          <a:lstStyle/>
          <a:p>
            <a:endParaRPr/>
          </a:p>
        </p:txBody>
      </p:sp>
      <p:sp>
        <p:nvSpPr>
          <p:cNvPr id="19" name="object 19"/>
          <p:cNvSpPr/>
          <p:nvPr/>
        </p:nvSpPr>
        <p:spPr>
          <a:xfrm>
            <a:off x="3273552" y="3227832"/>
            <a:ext cx="1065276" cy="32765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3273552" y="3227832"/>
            <a:ext cx="1057910" cy="297180"/>
          </a:xfrm>
          <a:custGeom>
            <a:avLst/>
            <a:gdLst/>
            <a:ahLst/>
            <a:cxnLst/>
            <a:rect l="l" t="t" r="r" b="b"/>
            <a:pathLst>
              <a:path w="1057910" h="297179">
                <a:moveTo>
                  <a:pt x="0" y="148589"/>
                </a:moveTo>
                <a:lnTo>
                  <a:pt x="18887" y="109096"/>
                </a:lnTo>
                <a:lnTo>
                  <a:pt x="72192" y="73603"/>
                </a:lnTo>
                <a:lnTo>
                  <a:pt x="110176" y="57800"/>
                </a:lnTo>
                <a:lnTo>
                  <a:pt x="154876" y="43529"/>
                </a:lnTo>
                <a:lnTo>
                  <a:pt x="205661" y="30967"/>
                </a:lnTo>
                <a:lnTo>
                  <a:pt x="261902" y="20291"/>
                </a:lnTo>
                <a:lnTo>
                  <a:pt x="322968" y="11680"/>
                </a:lnTo>
                <a:lnTo>
                  <a:pt x="388231" y="5309"/>
                </a:lnTo>
                <a:lnTo>
                  <a:pt x="457061" y="1356"/>
                </a:lnTo>
                <a:lnTo>
                  <a:pt x="528827" y="0"/>
                </a:lnTo>
                <a:lnTo>
                  <a:pt x="600594" y="1356"/>
                </a:lnTo>
                <a:lnTo>
                  <a:pt x="669424" y="5309"/>
                </a:lnTo>
                <a:lnTo>
                  <a:pt x="734687" y="11680"/>
                </a:lnTo>
                <a:lnTo>
                  <a:pt x="795753" y="20291"/>
                </a:lnTo>
                <a:lnTo>
                  <a:pt x="851994" y="30967"/>
                </a:lnTo>
                <a:lnTo>
                  <a:pt x="902779" y="43529"/>
                </a:lnTo>
                <a:lnTo>
                  <a:pt x="947479" y="57800"/>
                </a:lnTo>
                <a:lnTo>
                  <a:pt x="985463" y="73603"/>
                </a:lnTo>
                <a:lnTo>
                  <a:pt x="1038768" y="109096"/>
                </a:lnTo>
                <a:lnTo>
                  <a:pt x="1057656" y="148589"/>
                </a:lnTo>
                <a:lnTo>
                  <a:pt x="1052829" y="168748"/>
                </a:lnTo>
                <a:lnTo>
                  <a:pt x="1016103" y="206418"/>
                </a:lnTo>
                <a:lnTo>
                  <a:pt x="947479" y="239379"/>
                </a:lnTo>
                <a:lnTo>
                  <a:pt x="902779" y="253650"/>
                </a:lnTo>
                <a:lnTo>
                  <a:pt x="851994" y="266212"/>
                </a:lnTo>
                <a:lnTo>
                  <a:pt x="795753" y="276888"/>
                </a:lnTo>
                <a:lnTo>
                  <a:pt x="734687" y="285499"/>
                </a:lnTo>
                <a:lnTo>
                  <a:pt x="669424" y="291870"/>
                </a:lnTo>
                <a:lnTo>
                  <a:pt x="600594" y="295823"/>
                </a:lnTo>
                <a:lnTo>
                  <a:pt x="528827" y="297179"/>
                </a:lnTo>
                <a:lnTo>
                  <a:pt x="457061" y="295823"/>
                </a:lnTo>
                <a:lnTo>
                  <a:pt x="388231" y="291870"/>
                </a:lnTo>
                <a:lnTo>
                  <a:pt x="322968" y="285499"/>
                </a:lnTo>
                <a:lnTo>
                  <a:pt x="261902" y="276888"/>
                </a:lnTo>
                <a:lnTo>
                  <a:pt x="205661" y="266212"/>
                </a:lnTo>
                <a:lnTo>
                  <a:pt x="154876" y="253650"/>
                </a:lnTo>
                <a:lnTo>
                  <a:pt x="110176" y="239379"/>
                </a:lnTo>
                <a:lnTo>
                  <a:pt x="72192" y="223576"/>
                </a:lnTo>
                <a:lnTo>
                  <a:pt x="18887" y="188083"/>
                </a:lnTo>
                <a:lnTo>
                  <a:pt x="0" y="148589"/>
                </a:lnTo>
                <a:close/>
              </a:path>
            </a:pathLst>
          </a:custGeom>
          <a:ln w="9144">
            <a:solidFill>
              <a:srgbClr val="000000"/>
            </a:solidFill>
          </a:ln>
        </p:spPr>
        <p:txBody>
          <a:bodyPr wrap="square" lIns="0" tIns="0" rIns="0" bIns="0" rtlCol="0"/>
          <a:lstStyle/>
          <a:p>
            <a:endParaRPr/>
          </a:p>
        </p:txBody>
      </p:sp>
      <p:sp>
        <p:nvSpPr>
          <p:cNvPr id="21" name="object 21"/>
          <p:cNvSpPr/>
          <p:nvPr/>
        </p:nvSpPr>
        <p:spPr>
          <a:xfrm>
            <a:off x="3489197" y="3303270"/>
            <a:ext cx="594360" cy="140335"/>
          </a:xfrm>
          <a:custGeom>
            <a:avLst/>
            <a:gdLst/>
            <a:ahLst/>
            <a:cxnLst/>
            <a:rect l="l" t="t" r="r" b="b"/>
            <a:pathLst>
              <a:path w="594360" h="140335">
                <a:moveTo>
                  <a:pt x="0" y="140207"/>
                </a:moveTo>
                <a:lnTo>
                  <a:pt x="184023" y="140207"/>
                </a:lnTo>
                <a:lnTo>
                  <a:pt x="368173" y="0"/>
                </a:lnTo>
                <a:lnTo>
                  <a:pt x="594360" y="0"/>
                </a:lnTo>
              </a:path>
            </a:pathLst>
          </a:custGeom>
          <a:ln w="28956">
            <a:solidFill>
              <a:srgbClr val="000000"/>
            </a:solidFill>
          </a:ln>
        </p:spPr>
        <p:txBody>
          <a:bodyPr wrap="square" lIns="0" tIns="0" rIns="0" bIns="0" rtlCol="0"/>
          <a:lstStyle/>
          <a:p>
            <a:endParaRPr/>
          </a:p>
        </p:txBody>
      </p:sp>
      <p:sp>
        <p:nvSpPr>
          <p:cNvPr id="22" name="object 22"/>
          <p:cNvSpPr/>
          <p:nvPr/>
        </p:nvSpPr>
        <p:spPr>
          <a:xfrm>
            <a:off x="3516629" y="3303270"/>
            <a:ext cx="541020" cy="140335"/>
          </a:xfrm>
          <a:custGeom>
            <a:avLst/>
            <a:gdLst/>
            <a:ahLst/>
            <a:cxnLst/>
            <a:rect l="l" t="t" r="r" b="b"/>
            <a:pathLst>
              <a:path w="541020" h="140335">
                <a:moveTo>
                  <a:pt x="0" y="0"/>
                </a:moveTo>
                <a:lnTo>
                  <a:pt x="184150" y="0"/>
                </a:lnTo>
                <a:lnTo>
                  <a:pt x="368300" y="140207"/>
                </a:lnTo>
                <a:lnTo>
                  <a:pt x="541020" y="140207"/>
                </a:lnTo>
              </a:path>
            </a:pathLst>
          </a:custGeom>
          <a:ln w="28955">
            <a:solidFill>
              <a:srgbClr val="000000"/>
            </a:solidFill>
          </a:ln>
        </p:spPr>
        <p:txBody>
          <a:bodyPr wrap="square" lIns="0" tIns="0" rIns="0" bIns="0" rtlCol="0"/>
          <a:lstStyle/>
          <a:p>
            <a:endParaRPr/>
          </a:p>
        </p:txBody>
      </p:sp>
      <p:sp>
        <p:nvSpPr>
          <p:cNvPr id="23" name="object 23"/>
          <p:cNvSpPr/>
          <p:nvPr/>
        </p:nvSpPr>
        <p:spPr>
          <a:xfrm>
            <a:off x="3275076" y="3371088"/>
            <a:ext cx="0" cy="196850"/>
          </a:xfrm>
          <a:custGeom>
            <a:avLst/>
            <a:gdLst/>
            <a:ahLst/>
            <a:cxnLst/>
            <a:rect l="l" t="t" r="r" b="b"/>
            <a:pathLst>
              <a:path h="196850">
                <a:moveTo>
                  <a:pt x="0" y="0"/>
                </a:moveTo>
                <a:lnTo>
                  <a:pt x="0" y="196596"/>
                </a:lnTo>
              </a:path>
            </a:pathLst>
          </a:custGeom>
          <a:ln w="9144">
            <a:solidFill>
              <a:srgbClr val="000000"/>
            </a:solidFill>
          </a:ln>
        </p:spPr>
        <p:txBody>
          <a:bodyPr wrap="square" lIns="0" tIns="0" rIns="0" bIns="0" rtlCol="0"/>
          <a:lstStyle/>
          <a:p>
            <a:endParaRPr/>
          </a:p>
        </p:txBody>
      </p:sp>
      <p:sp>
        <p:nvSpPr>
          <p:cNvPr id="24" name="object 24"/>
          <p:cNvSpPr/>
          <p:nvPr/>
        </p:nvSpPr>
        <p:spPr>
          <a:xfrm>
            <a:off x="4331208" y="3375659"/>
            <a:ext cx="0" cy="196850"/>
          </a:xfrm>
          <a:custGeom>
            <a:avLst/>
            <a:gdLst/>
            <a:ahLst/>
            <a:cxnLst/>
            <a:rect l="l" t="t" r="r" b="b"/>
            <a:pathLst>
              <a:path h="196850">
                <a:moveTo>
                  <a:pt x="0" y="0"/>
                </a:moveTo>
                <a:lnTo>
                  <a:pt x="0" y="196595"/>
                </a:lnTo>
              </a:path>
            </a:pathLst>
          </a:custGeom>
          <a:ln w="9144">
            <a:solidFill>
              <a:srgbClr val="000000"/>
            </a:solidFill>
          </a:ln>
        </p:spPr>
        <p:txBody>
          <a:bodyPr wrap="square" lIns="0" tIns="0" rIns="0" bIns="0" rtlCol="0"/>
          <a:lstStyle/>
          <a:p>
            <a:endParaRPr/>
          </a:p>
        </p:txBody>
      </p:sp>
      <p:sp>
        <p:nvSpPr>
          <p:cNvPr id="25" name="object 25"/>
          <p:cNvSpPr/>
          <p:nvPr/>
        </p:nvSpPr>
        <p:spPr>
          <a:xfrm>
            <a:off x="2435351" y="3464052"/>
            <a:ext cx="822960" cy="0"/>
          </a:xfrm>
          <a:custGeom>
            <a:avLst/>
            <a:gdLst/>
            <a:ahLst/>
            <a:cxnLst/>
            <a:rect l="l" t="t" r="r" b="b"/>
            <a:pathLst>
              <a:path w="822960">
                <a:moveTo>
                  <a:pt x="822960" y="0"/>
                </a:moveTo>
                <a:lnTo>
                  <a:pt x="0" y="0"/>
                </a:lnTo>
              </a:path>
            </a:pathLst>
          </a:custGeom>
          <a:ln w="9144">
            <a:solidFill>
              <a:srgbClr val="000000"/>
            </a:solidFill>
          </a:ln>
        </p:spPr>
        <p:txBody>
          <a:bodyPr wrap="square" lIns="0" tIns="0" rIns="0" bIns="0" rtlCol="0"/>
          <a:lstStyle/>
          <a:p>
            <a:endParaRPr/>
          </a:p>
        </p:txBody>
      </p:sp>
      <p:sp>
        <p:nvSpPr>
          <p:cNvPr id="26" name="object 26"/>
          <p:cNvSpPr/>
          <p:nvPr/>
        </p:nvSpPr>
        <p:spPr>
          <a:xfrm>
            <a:off x="1876044" y="2991611"/>
            <a:ext cx="780288" cy="713232"/>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1815083" y="2884932"/>
            <a:ext cx="1068324" cy="246887"/>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3756659" y="2767583"/>
            <a:ext cx="0" cy="467995"/>
          </a:xfrm>
          <a:custGeom>
            <a:avLst/>
            <a:gdLst/>
            <a:ahLst/>
            <a:cxnLst/>
            <a:rect l="l" t="t" r="r" b="b"/>
            <a:pathLst>
              <a:path h="467994">
                <a:moveTo>
                  <a:pt x="0" y="467867"/>
                </a:moveTo>
                <a:lnTo>
                  <a:pt x="0" y="0"/>
                </a:lnTo>
              </a:path>
            </a:pathLst>
          </a:custGeom>
          <a:ln w="9144">
            <a:solidFill>
              <a:srgbClr val="000000"/>
            </a:solidFill>
          </a:ln>
        </p:spPr>
        <p:txBody>
          <a:bodyPr wrap="square" lIns="0" tIns="0" rIns="0" bIns="0" rtlCol="0"/>
          <a:lstStyle/>
          <a:p>
            <a:endParaRPr/>
          </a:p>
        </p:txBody>
      </p:sp>
      <p:sp>
        <p:nvSpPr>
          <p:cNvPr id="29" name="object 29"/>
          <p:cNvSpPr txBox="1"/>
          <p:nvPr/>
        </p:nvSpPr>
        <p:spPr>
          <a:xfrm>
            <a:off x="5405754" y="4627879"/>
            <a:ext cx="193675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Arial"/>
                <a:cs typeface="Arial"/>
              </a:rPr>
              <a:t>cable </a:t>
            </a:r>
            <a:r>
              <a:rPr sz="1800" spc="-15" dirty="0">
                <a:latin typeface="Arial"/>
                <a:cs typeface="Arial"/>
              </a:rPr>
              <a:t>or </a:t>
            </a:r>
            <a:r>
              <a:rPr sz="1800" spc="-275" dirty="0">
                <a:latin typeface="Arial"/>
                <a:cs typeface="Arial"/>
              </a:rPr>
              <a:t>DSL</a:t>
            </a:r>
            <a:r>
              <a:rPr sz="1800" spc="-215" dirty="0">
                <a:latin typeface="Arial"/>
                <a:cs typeface="Arial"/>
              </a:rPr>
              <a:t> </a:t>
            </a:r>
            <a:r>
              <a:rPr sz="1800" spc="-70" dirty="0">
                <a:latin typeface="Arial"/>
                <a:cs typeface="Arial"/>
              </a:rPr>
              <a:t>modem</a:t>
            </a:r>
            <a:endParaRPr sz="1800" dirty="0">
              <a:latin typeface="Arial"/>
              <a:cs typeface="Arial"/>
            </a:endParaRPr>
          </a:p>
        </p:txBody>
      </p:sp>
      <p:sp>
        <p:nvSpPr>
          <p:cNvPr id="30" name="object 30"/>
          <p:cNvSpPr/>
          <p:nvPr/>
        </p:nvSpPr>
        <p:spPr>
          <a:xfrm>
            <a:off x="5476494" y="3704082"/>
            <a:ext cx="0" cy="937260"/>
          </a:xfrm>
          <a:custGeom>
            <a:avLst/>
            <a:gdLst/>
            <a:ahLst/>
            <a:cxnLst/>
            <a:rect l="l" t="t" r="r" b="b"/>
            <a:pathLst>
              <a:path h="937260">
                <a:moveTo>
                  <a:pt x="0" y="0"/>
                </a:moveTo>
                <a:lnTo>
                  <a:pt x="0" y="937260"/>
                </a:lnTo>
              </a:path>
            </a:pathLst>
          </a:custGeom>
          <a:ln w="19812">
            <a:solidFill>
              <a:srgbClr val="CC0000"/>
            </a:solidFill>
          </a:ln>
        </p:spPr>
        <p:txBody>
          <a:bodyPr wrap="square" lIns="0" tIns="0" rIns="0" bIns="0" rtlCol="0"/>
          <a:lstStyle/>
          <a:p>
            <a:endParaRPr/>
          </a:p>
        </p:txBody>
      </p:sp>
      <p:sp>
        <p:nvSpPr>
          <p:cNvPr id="31" name="object 31"/>
          <p:cNvSpPr txBox="1"/>
          <p:nvPr/>
        </p:nvSpPr>
        <p:spPr>
          <a:xfrm>
            <a:off x="4140200" y="5132578"/>
            <a:ext cx="187071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a:cs typeface="Arial"/>
              </a:rPr>
              <a:t>router, </a:t>
            </a:r>
            <a:r>
              <a:rPr sz="1800" spc="-35" dirty="0">
                <a:latin typeface="Arial"/>
                <a:cs typeface="Arial"/>
              </a:rPr>
              <a:t>firewall,</a:t>
            </a:r>
            <a:r>
              <a:rPr sz="1800" spc="-140" dirty="0">
                <a:latin typeface="Arial"/>
                <a:cs typeface="Arial"/>
              </a:rPr>
              <a:t> </a:t>
            </a:r>
            <a:r>
              <a:rPr sz="1800" spc="-220" dirty="0">
                <a:latin typeface="Arial"/>
                <a:cs typeface="Arial"/>
              </a:rPr>
              <a:t>NAT</a:t>
            </a:r>
            <a:endParaRPr sz="1800">
              <a:latin typeface="Arial"/>
              <a:cs typeface="Arial"/>
            </a:endParaRPr>
          </a:p>
        </p:txBody>
      </p:sp>
      <p:sp>
        <p:nvSpPr>
          <p:cNvPr id="32" name="object 32"/>
          <p:cNvSpPr/>
          <p:nvPr/>
        </p:nvSpPr>
        <p:spPr>
          <a:xfrm>
            <a:off x="4199382" y="3696461"/>
            <a:ext cx="0" cy="1489075"/>
          </a:xfrm>
          <a:custGeom>
            <a:avLst/>
            <a:gdLst/>
            <a:ahLst/>
            <a:cxnLst/>
            <a:rect l="l" t="t" r="r" b="b"/>
            <a:pathLst>
              <a:path h="1489075">
                <a:moveTo>
                  <a:pt x="0" y="0"/>
                </a:moveTo>
                <a:lnTo>
                  <a:pt x="0" y="1488948"/>
                </a:lnTo>
              </a:path>
            </a:pathLst>
          </a:custGeom>
          <a:ln w="19812">
            <a:solidFill>
              <a:srgbClr val="CC0000"/>
            </a:solidFill>
          </a:ln>
        </p:spPr>
        <p:txBody>
          <a:bodyPr wrap="square" lIns="0" tIns="0" rIns="0" bIns="0" rtlCol="0"/>
          <a:lstStyle/>
          <a:p>
            <a:endParaRPr/>
          </a:p>
        </p:txBody>
      </p:sp>
      <p:sp>
        <p:nvSpPr>
          <p:cNvPr id="33" name="object 33"/>
          <p:cNvSpPr/>
          <p:nvPr/>
        </p:nvSpPr>
        <p:spPr>
          <a:xfrm>
            <a:off x="3609594" y="4577334"/>
            <a:ext cx="0" cy="1079500"/>
          </a:xfrm>
          <a:custGeom>
            <a:avLst/>
            <a:gdLst/>
            <a:ahLst/>
            <a:cxnLst/>
            <a:rect l="l" t="t" r="r" b="b"/>
            <a:pathLst>
              <a:path h="1079500">
                <a:moveTo>
                  <a:pt x="0" y="0"/>
                </a:moveTo>
                <a:lnTo>
                  <a:pt x="0" y="1078992"/>
                </a:lnTo>
              </a:path>
            </a:pathLst>
          </a:custGeom>
          <a:ln w="19812">
            <a:solidFill>
              <a:srgbClr val="CC0000"/>
            </a:solidFill>
          </a:ln>
        </p:spPr>
        <p:txBody>
          <a:bodyPr wrap="square" lIns="0" tIns="0" rIns="0" bIns="0" rtlCol="0"/>
          <a:lstStyle/>
          <a:p>
            <a:endParaRPr/>
          </a:p>
        </p:txBody>
      </p:sp>
      <p:sp>
        <p:nvSpPr>
          <p:cNvPr id="34" name="object 34"/>
          <p:cNvSpPr txBox="1"/>
          <p:nvPr/>
        </p:nvSpPr>
        <p:spPr>
          <a:xfrm>
            <a:off x="3684523" y="5627319"/>
            <a:ext cx="252920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wired </a:t>
            </a:r>
            <a:r>
              <a:rPr sz="1800" spc="-60" dirty="0">
                <a:latin typeface="Arial"/>
                <a:cs typeface="Arial"/>
              </a:rPr>
              <a:t>Ethernet </a:t>
            </a:r>
            <a:r>
              <a:rPr sz="1800" spc="-85" dirty="0">
                <a:latin typeface="Arial"/>
                <a:cs typeface="Arial"/>
              </a:rPr>
              <a:t>(100</a:t>
            </a:r>
            <a:r>
              <a:rPr sz="1800" spc="-195" dirty="0">
                <a:latin typeface="Arial"/>
                <a:cs typeface="Arial"/>
              </a:rPr>
              <a:t> </a:t>
            </a:r>
            <a:r>
              <a:rPr sz="1800" spc="-70" dirty="0">
                <a:latin typeface="Arial"/>
                <a:cs typeface="Arial"/>
              </a:rPr>
              <a:t>Mbps)</a:t>
            </a:r>
            <a:endParaRPr sz="1800">
              <a:latin typeface="Arial"/>
              <a:cs typeface="Arial"/>
            </a:endParaRPr>
          </a:p>
        </p:txBody>
      </p:sp>
      <p:sp>
        <p:nvSpPr>
          <p:cNvPr id="35" name="object 35"/>
          <p:cNvSpPr/>
          <p:nvPr/>
        </p:nvSpPr>
        <p:spPr>
          <a:xfrm>
            <a:off x="2160270" y="3726941"/>
            <a:ext cx="0" cy="1489075"/>
          </a:xfrm>
          <a:custGeom>
            <a:avLst/>
            <a:gdLst/>
            <a:ahLst/>
            <a:cxnLst/>
            <a:rect l="l" t="t" r="r" b="b"/>
            <a:pathLst>
              <a:path h="1489075">
                <a:moveTo>
                  <a:pt x="0" y="0"/>
                </a:moveTo>
                <a:lnTo>
                  <a:pt x="0" y="1488947"/>
                </a:lnTo>
              </a:path>
            </a:pathLst>
          </a:custGeom>
          <a:ln w="19812">
            <a:solidFill>
              <a:srgbClr val="CC0000"/>
            </a:solidFill>
          </a:ln>
        </p:spPr>
        <p:txBody>
          <a:bodyPr wrap="square" lIns="0" tIns="0" rIns="0" bIns="0" rtlCol="0"/>
          <a:lstStyle/>
          <a:p>
            <a:endParaRPr/>
          </a:p>
        </p:txBody>
      </p:sp>
      <p:sp>
        <p:nvSpPr>
          <p:cNvPr id="36" name="object 36"/>
          <p:cNvSpPr txBox="1"/>
          <p:nvPr/>
        </p:nvSpPr>
        <p:spPr>
          <a:xfrm>
            <a:off x="886764" y="5208778"/>
            <a:ext cx="1423670"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Arial"/>
                <a:cs typeface="Arial"/>
              </a:rPr>
              <a:t>wireless</a:t>
            </a:r>
            <a:r>
              <a:rPr sz="1800" spc="-135" dirty="0">
                <a:latin typeface="Arial"/>
                <a:cs typeface="Arial"/>
              </a:rPr>
              <a:t> </a:t>
            </a:r>
            <a:r>
              <a:rPr sz="1800" spc="-155" dirty="0">
                <a:latin typeface="Arial"/>
                <a:cs typeface="Arial"/>
              </a:rPr>
              <a:t>access</a:t>
            </a:r>
            <a:endParaRPr sz="1800">
              <a:latin typeface="Arial"/>
              <a:cs typeface="Arial"/>
            </a:endParaRPr>
          </a:p>
        </p:txBody>
      </p:sp>
      <p:sp>
        <p:nvSpPr>
          <p:cNvPr id="37" name="object 37"/>
          <p:cNvSpPr txBox="1"/>
          <p:nvPr/>
        </p:nvSpPr>
        <p:spPr>
          <a:xfrm>
            <a:off x="798372" y="5428284"/>
            <a:ext cx="151320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point </a:t>
            </a:r>
            <a:r>
              <a:rPr sz="1800" spc="-85" dirty="0">
                <a:latin typeface="Arial"/>
                <a:cs typeface="Arial"/>
              </a:rPr>
              <a:t>(54</a:t>
            </a:r>
            <a:r>
              <a:rPr sz="1800" spc="-200" dirty="0">
                <a:latin typeface="Arial"/>
                <a:cs typeface="Arial"/>
              </a:rPr>
              <a:t> </a:t>
            </a:r>
            <a:r>
              <a:rPr sz="1800" spc="-70" dirty="0">
                <a:latin typeface="Arial"/>
                <a:cs typeface="Arial"/>
              </a:rPr>
              <a:t>Mbps)</a:t>
            </a:r>
            <a:endParaRPr sz="1800">
              <a:latin typeface="Arial"/>
              <a:cs typeface="Arial"/>
            </a:endParaRPr>
          </a:p>
        </p:txBody>
      </p:sp>
      <p:sp>
        <p:nvSpPr>
          <p:cNvPr id="38" name="object 38"/>
          <p:cNvSpPr txBox="1"/>
          <p:nvPr/>
        </p:nvSpPr>
        <p:spPr>
          <a:xfrm>
            <a:off x="459741" y="1256793"/>
            <a:ext cx="1603222" cy="629018"/>
          </a:xfrm>
          <a:prstGeom prst="rect">
            <a:avLst/>
          </a:prstGeom>
        </p:spPr>
        <p:txBody>
          <a:bodyPr vert="horz" wrap="square" lIns="0" tIns="13335" rIns="0" bIns="0" rtlCol="0">
            <a:spAutoFit/>
          </a:bodyPr>
          <a:lstStyle/>
          <a:p>
            <a:pPr marL="81280" marR="5080" indent="-69215">
              <a:lnSpc>
                <a:spcPct val="100000"/>
              </a:lnSpc>
              <a:spcBef>
                <a:spcPts val="105"/>
              </a:spcBef>
            </a:pPr>
            <a:r>
              <a:rPr sz="2000" dirty="0">
                <a:latin typeface="Arial"/>
                <a:cs typeface="Arial"/>
              </a:rPr>
              <a:t>w</a:t>
            </a:r>
            <a:r>
              <a:rPr sz="2000" spc="-10" dirty="0">
                <a:latin typeface="Arial"/>
                <a:cs typeface="Arial"/>
              </a:rPr>
              <a:t>i</a:t>
            </a:r>
            <a:r>
              <a:rPr sz="2000" dirty="0">
                <a:latin typeface="Arial"/>
                <a:cs typeface="Arial"/>
              </a:rPr>
              <a:t>r</a:t>
            </a:r>
            <a:r>
              <a:rPr sz="2000" spc="-75" dirty="0">
                <a:latin typeface="Arial"/>
                <a:cs typeface="Arial"/>
              </a:rPr>
              <a:t>e</a:t>
            </a:r>
            <a:r>
              <a:rPr sz="2000" spc="-40" dirty="0">
                <a:latin typeface="Arial"/>
                <a:cs typeface="Arial"/>
              </a:rPr>
              <a:t>l</a:t>
            </a:r>
            <a:r>
              <a:rPr sz="2000" spc="-150" dirty="0">
                <a:latin typeface="Arial"/>
                <a:cs typeface="Arial"/>
              </a:rPr>
              <a:t>ess  </a:t>
            </a:r>
            <a:r>
              <a:rPr sz="2000" spc="-95" dirty="0">
                <a:latin typeface="Arial"/>
                <a:cs typeface="Arial"/>
              </a:rPr>
              <a:t>d</a:t>
            </a:r>
            <a:r>
              <a:rPr sz="2000" spc="-105" dirty="0">
                <a:latin typeface="Arial"/>
                <a:cs typeface="Arial"/>
              </a:rPr>
              <a:t>e</a:t>
            </a:r>
            <a:r>
              <a:rPr sz="2000" spc="-55" dirty="0">
                <a:latin typeface="Arial"/>
                <a:cs typeface="Arial"/>
              </a:rPr>
              <a:t>v</a:t>
            </a:r>
            <a:r>
              <a:rPr sz="2000" spc="-35" dirty="0">
                <a:latin typeface="Arial"/>
                <a:cs typeface="Arial"/>
              </a:rPr>
              <a:t>i</a:t>
            </a:r>
            <a:r>
              <a:rPr sz="2000" spc="-165" dirty="0">
                <a:latin typeface="Arial"/>
                <a:cs typeface="Arial"/>
              </a:rPr>
              <a:t>ces</a:t>
            </a:r>
            <a:endParaRPr sz="2000" dirty="0">
              <a:latin typeface="Arial"/>
              <a:cs typeface="Arial"/>
            </a:endParaRPr>
          </a:p>
        </p:txBody>
      </p:sp>
      <p:sp>
        <p:nvSpPr>
          <p:cNvPr id="39" name="object 39"/>
          <p:cNvSpPr/>
          <p:nvPr/>
        </p:nvSpPr>
        <p:spPr>
          <a:xfrm>
            <a:off x="1665732" y="2066544"/>
            <a:ext cx="240792" cy="646176"/>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1383791" y="1953767"/>
            <a:ext cx="734568" cy="17526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3680459" y="3680459"/>
            <a:ext cx="12700" cy="216535"/>
          </a:xfrm>
          <a:custGeom>
            <a:avLst/>
            <a:gdLst/>
            <a:ahLst/>
            <a:cxnLst/>
            <a:rect l="l" t="t" r="r" b="b"/>
            <a:pathLst>
              <a:path w="12700" h="216535">
                <a:moveTo>
                  <a:pt x="0" y="0"/>
                </a:moveTo>
                <a:lnTo>
                  <a:pt x="12191" y="216407"/>
                </a:lnTo>
              </a:path>
            </a:pathLst>
          </a:custGeom>
          <a:ln w="9144">
            <a:solidFill>
              <a:srgbClr val="000000"/>
            </a:solidFill>
          </a:ln>
        </p:spPr>
        <p:txBody>
          <a:bodyPr wrap="square" lIns="0" tIns="0" rIns="0" bIns="0" rtlCol="0"/>
          <a:lstStyle/>
          <a:p>
            <a:endParaRPr/>
          </a:p>
        </p:txBody>
      </p:sp>
      <p:sp>
        <p:nvSpPr>
          <p:cNvPr id="42" name="object 42"/>
          <p:cNvSpPr/>
          <p:nvPr/>
        </p:nvSpPr>
        <p:spPr>
          <a:xfrm>
            <a:off x="1282446" y="2803398"/>
            <a:ext cx="3359150" cy="1050290"/>
          </a:xfrm>
          <a:custGeom>
            <a:avLst/>
            <a:gdLst/>
            <a:ahLst/>
            <a:cxnLst/>
            <a:rect l="l" t="t" r="r" b="b"/>
            <a:pathLst>
              <a:path w="3359150" h="1050289">
                <a:moveTo>
                  <a:pt x="0" y="525017"/>
                </a:moveTo>
                <a:lnTo>
                  <a:pt x="5854" y="480868"/>
                </a:lnTo>
                <a:lnTo>
                  <a:pt x="23108" y="437731"/>
                </a:lnTo>
                <a:lnTo>
                  <a:pt x="51295" y="395750"/>
                </a:lnTo>
                <a:lnTo>
                  <a:pt x="89947" y="355073"/>
                </a:lnTo>
                <a:lnTo>
                  <a:pt x="138599" y="315845"/>
                </a:lnTo>
                <a:lnTo>
                  <a:pt x="196783" y="278212"/>
                </a:lnTo>
                <a:lnTo>
                  <a:pt x="264035" y="242319"/>
                </a:lnTo>
                <a:lnTo>
                  <a:pt x="300915" y="225071"/>
                </a:lnTo>
                <a:lnTo>
                  <a:pt x="339887" y="208313"/>
                </a:lnTo>
                <a:lnTo>
                  <a:pt x="380892" y="192063"/>
                </a:lnTo>
                <a:lnTo>
                  <a:pt x="423872" y="176340"/>
                </a:lnTo>
                <a:lnTo>
                  <a:pt x="468769" y="161160"/>
                </a:lnTo>
                <a:lnTo>
                  <a:pt x="515525" y="146544"/>
                </a:lnTo>
                <a:lnTo>
                  <a:pt x="564080" y="132508"/>
                </a:lnTo>
                <a:lnTo>
                  <a:pt x="614378" y="119072"/>
                </a:lnTo>
                <a:lnTo>
                  <a:pt x="666359" y="106253"/>
                </a:lnTo>
                <a:lnTo>
                  <a:pt x="719966" y="94070"/>
                </a:lnTo>
                <a:lnTo>
                  <a:pt x="775139" y="82541"/>
                </a:lnTo>
                <a:lnTo>
                  <a:pt x="831821" y="71684"/>
                </a:lnTo>
                <a:lnTo>
                  <a:pt x="889954" y="61517"/>
                </a:lnTo>
                <a:lnTo>
                  <a:pt x="949478" y="52059"/>
                </a:lnTo>
                <a:lnTo>
                  <a:pt x="1010337" y="43328"/>
                </a:lnTo>
                <a:lnTo>
                  <a:pt x="1072470" y="35341"/>
                </a:lnTo>
                <a:lnTo>
                  <a:pt x="1135821" y="28118"/>
                </a:lnTo>
                <a:lnTo>
                  <a:pt x="1200331" y="21677"/>
                </a:lnTo>
                <a:lnTo>
                  <a:pt x="1265941" y="16035"/>
                </a:lnTo>
                <a:lnTo>
                  <a:pt x="1332593" y="11211"/>
                </a:lnTo>
                <a:lnTo>
                  <a:pt x="1400230" y="7224"/>
                </a:lnTo>
                <a:lnTo>
                  <a:pt x="1468791" y="4090"/>
                </a:lnTo>
                <a:lnTo>
                  <a:pt x="1538221" y="1830"/>
                </a:lnTo>
                <a:lnTo>
                  <a:pt x="1608459" y="460"/>
                </a:lnTo>
                <a:lnTo>
                  <a:pt x="1679448" y="0"/>
                </a:lnTo>
                <a:lnTo>
                  <a:pt x="1750436" y="460"/>
                </a:lnTo>
                <a:lnTo>
                  <a:pt x="1820674" y="1830"/>
                </a:lnTo>
                <a:lnTo>
                  <a:pt x="1890104" y="4090"/>
                </a:lnTo>
                <a:lnTo>
                  <a:pt x="1958665" y="7224"/>
                </a:lnTo>
                <a:lnTo>
                  <a:pt x="2026302" y="11211"/>
                </a:lnTo>
                <a:lnTo>
                  <a:pt x="2092954" y="16035"/>
                </a:lnTo>
                <a:lnTo>
                  <a:pt x="2158564" y="21677"/>
                </a:lnTo>
                <a:lnTo>
                  <a:pt x="2223074" y="28118"/>
                </a:lnTo>
                <a:lnTo>
                  <a:pt x="2286425" y="35341"/>
                </a:lnTo>
                <a:lnTo>
                  <a:pt x="2348558" y="43328"/>
                </a:lnTo>
                <a:lnTo>
                  <a:pt x="2409417" y="52059"/>
                </a:lnTo>
                <a:lnTo>
                  <a:pt x="2468941" y="61517"/>
                </a:lnTo>
                <a:lnTo>
                  <a:pt x="2527074" y="71684"/>
                </a:lnTo>
                <a:lnTo>
                  <a:pt x="2583756" y="82541"/>
                </a:lnTo>
                <a:lnTo>
                  <a:pt x="2638929" y="94070"/>
                </a:lnTo>
                <a:lnTo>
                  <a:pt x="2692536" y="106253"/>
                </a:lnTo>
                <a:lnTo>
                  <a:pt x="2744517" y="119072"/>
                </a:lnTo>
                <a:lnTo>
                  <a:pt x="2794815" y="132508"/>
                </a:lnTo>
                <a:lnTo>
                  <a:pt x="2843370" y="146544"/>
                </a:lnTo>
                <a:lnTo>
                  <a:pt x="2890126" y="161160"/>
                </a:lnTo>
                <a:lnTo>
                  <a:pt x="2935023" y="176340"/>
                </a:lnTo>
                <a:lnTo>
                  <a:pt x="2978003" y="192063"/>
                </a:lnTo>
                <a:lnTo>
                  <a:pt x="3019008" y="208313"/>
                </a:lnTo>
                <a:lnTo>
                  <a:pt x="3057980" y="225071"/>
                </a:lnTo>
                <a:lnTo>
                  <a:pt x="3094860" y="242319"/>
                </a:lnTo>
                <a:lnTo>
                  <a:pt x="3129590" y="260039"/>
                </a:lnTo>
                <a:lnTo>
                  <a:pt x="3192366" y="296820"/>
                </a:lnTo>
                <a:lnTo>
                  <a:pt x="3245843" y="335269"/>
                </a:lnTo>
                <a:lnTo>
                  <a:pt x="3289553" y="375240"/>
                </a:lnTo>
                <a:lnTo>
                  <a:pt x="3323031" y="416587"/>
                </a:lnTo>
                <a:lnTo>
                  <a:pt x="3345809" y="459164"/>
                </a:lnTo>
                <a:lnTo>
                  <a:pt x="3357422" y="502826"/>
                </a:lnTo>
                <a:lnTo>
                  <a:pt x="3358895" y="525017"/>
                </a:lnTo>
                <a:lnTo>
                  <a:pt x="3357422" y="547209"/>
                </a:lnTo>
                <a:lnTo>
                  <a:pt x="3345809" y="590871"/>
                </a:lnTo>
                <a:lnTo>
                  <a:pt x="3323031" y="633448"/>
                </a:lnTo>
                <a:lnTo>
                  <a:pt x="3289553" y="674795"/>
                </a:lnTo>
                <a:lnTo>
                  <a:pt x="3245843" y="714766"/>
                </a:lnTo>
                <a:lnTo>
                  <a:pt x="3192366" y="753215"/>
                </a:lnTo>
                <a:lnTo>
                  <a:pt x="3129590" y="789996"/>
                </a:lnTo>
                <a:lnTo>
                  <a:pt x="3094860" y="807716"/>
                </a:lnTo>
                <a:lnTo>
                  <a:pt x="3057980" y="824964"/>
                </a:lnTo>
                <a:lnTo>
                  <a:pt x="3019008" y="841722"/>
                </a:lnTo>
                <a:lnTo>
                  <a:pt x="2978003" y="857972"/>
                </a:lnTo>
                <a:lnTo>
                  <a:pt x="2935023" y="873695"/>
                </a:lnTo>
                <a:lnTo>
                  <a:pt x="2890126" y="888875"/>
                </a:lnTo>
                <a:lnTo>
                  <a:pt x="2843370" y="903491"/>
                </a:lnTo>
                <a:lnTo>
                  <a:pt x="2794815" y="917527"/>
                </a:lnTo>
                <a:lnTo>
                  <a:pt x="2744517" y="930963"/>
                </a:lnTo>
                <a:lnTo>
                  <a:pt x="2692536" y="943782"/>
                </a:lnTo>
                <a:lnTo>
                  <a:pt x="2638929" y="955965"/>
                </a:lnTo>
                <a:lnTo>
                  <a:pt x="2583756" y="967494"/>
                </a:lnTo>
                <a:lnTo>
                  <a:pt x="2527074" y="978351"/>
                </a:lnTo>
                <a:lnTo>
                  <a:pt x="2468941" y="988518"/>
                </a:lnTo>
                <a:lnTo>
                  <a:pt x="2409417" y="997976"/>
                </a:lnTo>
                <a:lnTo>
                  <a:pt x="2348558" y="1006707"/>
                </a:lnTo>
                <a:lnTo>
                  <a:pt x="2286425" y="1014694"/>
                </a:lnTo>
                <a:lnTo>
                  <a:pt x="2223074" y="1021917"/>
                </a:lnTo>
                <a:lnTo>
                  <a:pt x="2158564" y="1028358"/>
                </a:lnTo>
                <a:lnTo>
                  <a:pt x="2092954" y="1034000"/>
                </a:lnTo>
                <a:lnTo>
                  <a:pt x="2026302" y="1038824"/>
                </a:lnTo>
                <a:lnTo>
                  <a:pt x="1958665" y="1042811"/>
                </a:lnTo>
                <a:lnTo>
                  <a:pt x="1890104" y="1045945"/>
                </a:lnTo>
                <a:lnTo>
                  <a:pt x="1820674" y="1048205"/>
                </a:lnTo>
                <a:lnTo>
                  <a:pt x="1750436" y="1049575"/>
                </a:lnTo>
                <a:lnTo>
                  <a:pt x="1679448" y="1050035"/>
                </a:lnTo>
                <a:lnTo>
                  <a:pt x="1608459" y="1049575"/>
                </a:lnTo>
                <a:lnTo>
                  <a:pt x="1538221" y="1048205"/>
                </a:lnTo>
                <a:lnTo>
                  <a:pt x="1468791" y="1045945"/>
                </a:lnTo>
                <a:lnTo>
                  <a:pt x="1400230" y="1042811"/>
                </a:lnTo>
                <a:lnTo>
                  <a:pt x="1332593" y="1038824"/>
                </a:lnTo>
                <a:lnTo>
                  <a:pt x="1265941" y="1034000"/>
                </a:lnTo>
                <a:lnTo>
                  <a:pt x="1200331" y="1028358"/>
                </a:lnTo>
                <a:lnTo>
                  <a:pt x="1135821" y="1021917"/>
                </a:lnTo>
                <a:lnTo>
                  <a:pt x="1072470" y="1014694"/>
                </a:lnTo>
                <a:lnTo>
                  <a:pt x="1010337" y="1006707"/>
                </a:lnTo>
                <a:lnTo>
                  <a:pt x="949478" y="997976"/>
                </a:lnTo>
                <a:lnTo>
                  <a:pt x="889954" y="988518"/>
                </a:lnTo>
                <a:lnTo>
                  <a:pt x="831821" y="978351"/>
                </a:lnTo>
                <a:lnTo>
                  <a:pt x="775139" y="967494"/>
                </a:lnTo>
                <a:lnTo>
                  <a:pt x="719966" y="955965"/>
                </a:lnTo>
                <a:lnTo>
                  <a:pt x="666359" y="943782"/>
                </a:lnTo>
                <a:lnTo>
                  <a:pt x="614378" y="930963"/>
                </a:lnTo>
                <a:lnTo>
                  <a:pt x="564080" y="917527"/>
                </a:lnTo>
                <a:lnTo>
                  <a:pt x="515525" y="903491"/>
                </a:lnTo>
                <a:lnTo>
                  <a:pt x="468769" y="888875"/>
                </a:lnTo>
                <a:lnTo>
                  <a:pt x="423872" y="873695"/>
                </a:lnTo>
                <a:lnTo>
                  <a:pt x="380892" y="857972"/>
                </a:lnTo>
                <a:lnTo>
                  <a:pt x="339887" y="841722"/>
                </a:lnTo>
                <a:lnTo>
                  <a:pt x="300915" y="824964"/>
                </a:lnTo>
                <a:lnTo>
                  <a:pt x="264035" y="807716"/>
                </a:lnTo>
                <a:lnTo>
                  <a:pt x="229305" y="789996"/>
                </a:lnTo>
                <a:lnTo>
                  <a:pt x="166529" y="753215"/>
                </a:lnTo>
                <a:lnTo>
                  <a:pt x="113052" y="714766"/>
                </a:lnTo>
                <a:lnTo>
                  <a:pt x="69342" y="674795"/>
                </a:lnTo>
                <a:lnTo>
                  <a:pt x="35864" y="633448"/>
                </a:lnTo>
                <a:lnTo>
                  <a:pt x="13086" y="590871"/>
                </a:lnTo>
                <a:lnTo>
                  <a:pt x="1473" y="547209"/>
                </a:lnTo>
                <a:lnTo>
                  <a:pt x="0" y="525017"/>
                </a:lnTo>
                <a:close/>
              </a:path>
            </a:pathLst>
          </a:custGeom>
          <a:ln w="19812">
            <a:solidFill>
              <a:srgbClr val="CC0000"/>
            </a:solidFill>
            <a:prstDash val="sysDash"/>
          </a:ln>
        </p:spPr>
        <p:txBody>
          <a:bodyPr wrap="square" lIns="0" tIns="0" rIns="0" bIns="0" rtlCol="0"/>
          <a:lstStyle/>
          <a:p>
            <a:endParaRPr/>
          </a:p>
        </p:txBody>
      </p:sp>
      <p:sp>
        <p:nvSpPr>
          <p:cNvPr id="43" name="object 43"/>
          <p:cNvSpPr txBox="1"/>
          <p:nvPr/>
        </p:nvSpPr>
        <p:spPr>
          <a:xfrm>
            <a:off x="305206" y="3728465"/>
            <a:ext cx="1380490" cy="476250"/>
          </a:xfrm>
          <a:prstGeom prst="rect">
            <a:avLst/>
          </a:prstGeom>
        </p:spPr>
        <p:txBody>
          <a:bodyPr vert="horz" wrap="square" lIns="0" tIns="49530" rIns="0" bIns="0" rtlCol="0">
            <a:spAutoFit/>
          </a:bodyPr>
          <a:lstStyle/>
          <a:p>
            <a:pPr marL="352425" marR="5080" indent="-340360">
              <a:lnSpc>
                <a:spcPts val="1630"/>
              </a:lnSpc>
              <a:spcBef>
                <a:spcPts val="390"/>
              </a:spcBef>
            </a:pPr>
            <a:r>
              <a:rPr sz="1600" spc="-20" dirty="0">
                <a:latin typeface="Arial"/>
                <a:cs typeface="Arial"/>
              </a:rPr>
              <a:t>often </a:t>
            </a:r>
            <a:r>
              <a:rPr sz="1600" spc="-65" dirty="0">
                <a:latin typeface="Arial"/>
                <a:cs typeface="Arial"/>
              </a:rPr>
              <a:t>combined  </a:t>
            </a:r>
            <a:r>
              <a:rPr sz="1600" spc="-25" dirty="0">
                <a:latin typeface="Arial"/>
                <a:cs typeface="Arial"/>
              </a:rPr>
              <a:t>in </a:t>
            </a:r>
            <a:r>
              <a:rPr sz="1600" spc="-75" dirty="0">
                <a:latin typeface="Arial"/>
                <a:cs typeface="Arial"/>
              </a:rPr>
              <a:t>single</a:t>
            </a:r>
            <a:r>
              <a:rPr sz="1600" spc="-260" dirty="0">
                <a:latin typeface="Arial"/>
                <a:cs typeface="Arial"/>
              </a:rPr>
              <a:t> </a:t>
            </a:r>
            <a:r>
              <a:rPr sz="1600" spc="-85" dirty="0">
                <a:latin typeface="Arial"/>
                <a:cs typeface="Arial"/>
              </a:rPr>
              <a:t>box</a:t>
            </a:r>
            <a:endParaRPr sz="1600">
              <a:latin typeface="Arial"/>
              <a:cs typeface="Arial"/>
            </a:endParaRPr>
          </a:p>
        </p:txBody>
      </p:sp>
      <p:sp>
        <p:nvSpPr>
          <p:cNvPr id="44" name="object 44"/>
          <p:cNvSpPr/>
          <p:nvPr/>
        </p:nvSpPr>
        <p:spPr>
          <a:xfrm>
            <a:off x="937260" y="3532632"/>
            <a:ext cx="378460" cy="273050"/>
          </a:xfrm>
          <a:custGeom>
            <a:avLst/>
            <a:gdLst/>
            <a:ahLst/>
            <a:cxnLst/>
            <a:rect l="l" t="t" r="r" b="b"/>
            <a:pathLst>
              <a:path w="378459" h="273050">
                <a:moveTo>
                  <a:pt x="0" y="272795"/>
                </a:moveTo>
                <a:lnTo>
                  <a:pt x="377952" y="0"/>
                </a:lnTo>
              </a:path>
            </a:pathLst>
          </a:custGeom>
          <a:ln w="9144">
            <a:solidFill>
              <a:srgbClr val="000000"/>
            </a:solidFill>
          </a:ln>
        </p:spPr>
        <p:txBody>
          <a:bodyPr wrap="square" lIns="0" tIns="0" rIns="0" bIns="0" rtlCol="0"/>
          <a:lstStyle/>
          <a:p>
            <a:endParaRPr/>
          </a:p>
        </p:txBody>
      </p:sp>
      <p:sp>
        <p:nvSpPr>
          <p:cNvPr id="45" name="object 45"/>
          <p:cNvSpPr/>
          <p:nvPr/>
        </p:nvSpPr>
        <p:spPr>
          <a:xfrm>
            <a:off x="2378964" y="1566672"/>
            <a:ext cx="946403" cy="563879"/>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2419286" y="2180189"/>
            <a:ext cx="792073" cy="426104"/>
          </a:xfrm>
          <a:prstGeom prst="rect">
            <a:avLst/>
          </a:prstGeom>
          <a:blipFill>
            <a:blip r:embed="rId8" cstate="print"/>
            <a:stretch>
              <a:fillRect/>
            </a:stretch>
          </a:blipFill>
        </p:spPr>
        <p:txBody>
          <a:bodyPr wrap="square" lIns="0" tIns="0" rIns="0" bIns="0" rtlCol="0"/>
          <a:lstStyle/>
          <a:p>
            <a:endParaRPr/>
          </a:p>
        </p:txBody>
      </p:sp>
      <p:sp>
        <p:nvSpPr>
          <p:cNvPr id="47" name="object 47"/>
          <p:cNvSpPr/>
          <p:nvPr/>
        </p:nvSpPr>
        <p:spPr>
          <a:xfrm>
            <a:off x="2679192" y="1798320"/>
            <a:ext cx="637032" cy="533400"/>
          </a:xfrm>
          <a:prstGeom prst="rect">
            <a:avLst/>
          </a:prstGeom>
          <a:blipFill>
            <a:blip r:embed="rId9" cstate="print"/>
            <a:stretch>
              <a:fillRect/>
            </a:stretch>
          </a:blipFill>
        </p:spPr>
        <p:txBody>
          <a:bodyPr wrap="square" lIns="0" tIns="0" rIns="0" bIns="0" rtlCol="0"/>
          <a:lstStyle/>
          <a:p>
            <a:endParaRPr/>
          </a:p>
        </p:txBody>
      </p:sp>
      <p:sp>
        <p:nvSpPr>
          <p:cNvPr id="48" name="object 48"/>
          <p:cNvSpPr/>
          <p:nvPr/>
        </p:nvSpPr>
        <p:spPr>
          <a:xfrm>
            <a:off x="2798064" y="1787651"/>
            <a:ext cx="531876" cy="539496"/>
          </a:xfrm>
          <a:prstGeom prst="rect">
            <a:avLst/>
          </a:prstGeom>
          <a:blipFill>
            <a:blip r:embed="rId10" cstate="print"/>
            <a:stretch>
              <a:fillRect/>
            </a:stretch>
          </a:blipFill>
        </p:spPr>
        <p:txBody>
          <a:bodyPr wrap="square" lIns="0" tIns="0" rIns="0" bIns="0" rtlCol="0"/>
          <a:lstStyle/>
          <a:p>
            <a:endParaRPr/>
          </a:p>
        </p:txBody>
      </p:sp>
      <p:sp>
        <p:nvSpPr>
          <p:cNvPr id="49" name="object 49"/>
          <p:cNvSpPr/>
          <p:nvPr/>
        </p:nvSpPr>
        <p:spPr>
          <a:xfrm>
            <a:off x="2677667" y="1786127"/>
            <a:ext cx="147955" cy="407034"/>
          </a:xfrm>
          <a:custGeom>
            <a:avLst/>
            <a:gdLst/>
            <a:ahLst/>
            <a:cxnLst/>
            <a:rect l="l" t="t" r="r" b="b"/>
            <a:pathLst>
              <a:path w="147955" h="407035">
                <a:moveTo>
                  <a:pt x="121919" y="0"/>
                </a:moveTo>
                <a:lnTo>
                  <a:pt x="0" y="401700"/>
                </a:lnTo>
                <a:lnTo>
                  <a:pt x="24002" y="406908"/>
                </a:lnTo>
                <a:lnTo>
                  <a:pt x="147827" y="10922"/>
                </a:lnTo>
                <a:lnTo>
                  <a:pt x="121919" y="0"/>
                </a:lnTo>
                <a:close/>
              </a:path>
            </a:pathLst>
          </a:custGeom>
          <a:solidFill>
            <a:srgbClr val="000099"/>
          </a:solidFill>
        </p:spPr>
        <p:txBody>
          <a:bodyPr wrap="square" lIns="0" tIns="0" rIns="0" bIns="0" rtlCol="0"/>
          <a:lstStyle/>
          <a:p>
            <a:endParaRPr/>
          </a:p>
        </p:txBody>
      </p:sp>
      <p:sp>
        <p:nvSpPr>
          <p:cNvPr id="50" name="object 50"/>
          <p:cNvSpPr/>
          <p:nvPr/>
        </p:nvSpPr>
        <p:spPr>
          <a:xfrm>
            <a:off x="2676144" y="2171700"/>
            <a:ext cx="542670" cy="158496"/>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3185160" y="1862327"/>
            <a:ext cx="149860" cy="471170"/>
          </a:xfrm>
          <a:custGeom>
            <a:avLst/>
            <a:gdLst/>
            <a:ahLst/>
            <a:cxnLst/>
            <a:rect l="l" t="t" r="r" b="b"/>
            <a:pathLst>
              <a:path w="149860" h="471169">
                <a:moveTo>
                  <a:pt x="149351" y="0"/>
                </a:moveTo>
                <a:lnTo>
                  <a:pt x="144144" y="0"/>
                </a:lnTo>
                <a:lnTo>
                  <a:pt x="0" y="467487"/>
                </a:lnTo>
                <a:lnTo>
                  <a:pt x="16001" y="470916"/>
                </a:lnTo>
                <a:lnTo>
                  <a:pt x="149351" y="0"/>
                </a:lnTo>
                <a:close/>
              </a:path>
            </a:pathLst>
          </a:custGeom>
          <a:solidFill>
            <a:srgbClr val="4D4D4D"/>
          </a:solidFill>
        </p:spPr>
        <p:txBody>
          <a:bodyPr wrap="square" lIns="0" tIns="0" rIns="0" bIns="0" rtlCol="0"/>
          <a:lstStyle/>
          <a:p>
            <a:endParaRPr/>
          </a:p>
        </p:txBody>
      </p:sp>
      <p:sp>
        <p:nvSpPr>
          <p:cNvPr id="52" name="object 52"/>
          <p:cNvSpPr/>
          <p:nvPr/>
        </p:nvSpPr>
        <p:spPr>
          <a:xfrm>
            <a:off x="2677667" y="2193035"/>
            <a:ext cx="518159" cy="155448"/>
          </a:xfrm>
          <a:prstGeom prst="rect">
            <a:avLst/>
          </a:prstGeom>
          <a:blipFill>
            <a:blip r:embed="rId12" cstate="print"/>
            <a:stretch>
              <a:fillRect/>
            </a:stretch>
          </a:blipFill>
        </p:spPr>
        <p:txBody>
          <a:bodyPr wrap="square" lIns="0" tIns="0" rIns="0" bIns="0" rtlCol="0"/>
          <a:lstStyle/>
          <a:p>
            <a:endParaRPr/>
          </a:p>
        </p:txBody>
      </p:sp>
      <p:sp>
        <p:nvSpPr>
          <p:cNvPr id="53" name="object 53"/>
          <p:cNvSpPr/>
          <p:nvPr/>
        </p:nvSpPr>
        <p:spPr>
          <a:xfrm>
            <a:off x="2668523" y="2359151"/>
            <a:ext cx="177165" cy="93345"/>
          </a:xfrm>
          <a:custGeom>
            <a:avLst/>
            <a:gdLst/>
            <a:ahLst/>
            <a:cxnLst/>
            <a:rect l="l" t="t" r="r" b="b"/>
            <a:pathLst>
              <a:path w="177164" h="93344">
                <a:moveTo>
                  <a:pt x="68833" y="0"/>
                </a:moveTo>
                <a:lnTo>
                  <a:pt x="0" y="52070"/>
                </a:lnTo>
                <a:lnTo>
                  <a:pt x="110489" y="92963"/>
                </a:lnTo>
                <a:lnTo>
                  <a:pt x="176783" y="35306"/>
                </a:lnTo>
                <a:lnTo>
                  <a:pt x="68833" y="0"/>
                </a:lnTo>
                <a:close/>
              </a:path>
            </a:pathLst>
          </a:custGeom>
          <a:solidFill>
            <a:srgbClr val="000099"/>
          </a:solidFill>
        </p:spPr>
        <p:txBody>
          <a:bodyPr wrap="square" lIns="0" tIns="0" rIns="0" bIns="0" rtlCol="0"/>
          <a:lstStyle/>
          <a:p>
            <a:endParaRPr/>
          </a:p>
        </p:txBody>
      </p:sp>
      <p:sp>
        <p:nvSpPr>
          <p:cNvPr id="54" name="object 54"/>
          <p:cNvSpPr/>
          <p:nvPr/>
        </p:nvSpPr>
        <p:spPr>
          <a:xfrm>
            <a:off x="2671572" y="2362200"/>
            <a:ext cx="170687" cy="88391"/>
          </a:xfrm>
          <a:prstGeom prst="rect">
            <a:avLst/>
          </a:prstGeom>
          <a:blipFill>
            <a:blip r:embed="rId13" cstate="print"/>
            <a:stretch>
              <a:fillRect/>
            </a:stretch>
          </a:blipFill>
        </p:spPr>
        <p:txBody>
          <a:bodyPr wrap="square" lIns="0" tIns="0" rIns="0" bIns="0" rtlCol="0"/>
          <a:lstStyle/>
          <a:p>
            <a:endParaRPr/>
          </a:p>
        </p:txBody>
      </p:sp>
      <p:sp>
        <p:nvSpPr>
          <p:cNvPr id="55" name="object 55"/>
          <p:cNvSpPr/>
          <p:nvPr/>
        </p:nvSpPr>
        <p:spPr>
          <a:xfrm>
            <a:off x="2685288" y="2395727"/>
            <a:ext cx="59690" cy="29209"/>
          </a:xfrm>
          <a:custGeom>
            <a:avLst/>
            <a:gdLst/>
            <a:ahLst/>
            <a:cxnLst/>
            <a:rect l="l" t="t" r="r" b="b"/>
            <a:pathLst>
              <a:path w="59689" h="29210">
                <a:moveTo>
                  <a:pt x="17272" y="0"/>
                </a:moveTo>
                <a:lnTo>
                  <a:pt x="0" y="12700"/>
                </a:lnTo>
                <a:lnTo>
                  <a:pt x="42163" y="28956"/>
                </a:lnTo>
                <a:lnTo>
                  <a:pt x="59436" y="14477"/>
                </a:lnTo>
                <a:lnTo>
                  <a:pt x="17272" y="0"/>
                </a:lnTo>
                <a:close/>
              </a:path>
            </a:pathLst>
          </a:custGeom>
          <a:solidFill>
            <a:srgbClr val="4F81BC"/>
          </a:solidFill>
        </p:spPr>
        <p:txBody>
          <a:bodyPr wrap="square" lIns="0" tIns="0" rIns="0" bIns="0" rtlCol="0"/>
          <a:lstStyle/>
          <a:p>
            <a:endParaRPr/>
          </a:p>
        </p:txBody>
      </p:sp>
      <p:sp>
        <p:nvSpPr>
          <p:cNvPr id="56" name="object 56"/>
          <p:cNvSpPr/>
          <p:nvPr/>
        </p:nvSpPr>
        <p:spPr>
          <a:xfrm>
            <a:off x="2682239" y="2409444"/>
            <a:ext cx="45720" cy="17145"/>
          </a:xfrm>
          <a:custGeom>
            <a:avLst/>
            <a:gdLst/>
            <a:ahLst/>
            <a:cxnLst/>
            <a:rect l="l" t="t" r="r" b="b"/>
            <a:pathLst>
              <a:path w="45719" h="17144">
                <a:moveTo>
                  <a:pt x="2793" y="0"/>
                </a:moveTo>
                <a:lnTo>
                  <a:pt x="0" y="2412"/>
                </a:lnTo>
                <a:lnTo>
                  <a:pt x="42418" y="16763"/>
                </a:lnTo>
                <a:lnTo>
                  <a:pt x="45720" y="14096"/>
                </a:lnTo>
                <a:lnTo>
                  <a:pt x="2793" y="0"/>
                </a:lnTo>
                <a:close/>
              </a:path>
            </a:pathLst>
          </a:custGeom>
          <a:solidFill>
            <a:srgbClr val="000099"/>
          </a:solidFill>
        </p:spPr>
        <p:txBody>
          <a:bodyPr wrap="square" lIns="0" tIns="0" rIns="0" bIns="0" rtlCol="0"/>
          <a:lstStyle/>
          <a:p>
            <a:endParaRPr/>
          </a:p>
        </p:txBody>
      </p:sp>
      <p:sp>
        <p:nvSpPr>
          <p:cNvPr id="57" name="object 57"/>
          <p:cNvSpPr/>
          <p:nvPr/>
        </p:nvSpPr>
        <p:spPr>
          <a:xfrm>
            <a:off x="2734055" y="2414016"/>
            <a:ext cx="60960" cy="29209"/>
          </a:xfrm>
          <a:custGeom>
            <a:avLst/>
            <a:gdLst/>
            <a:ahLst/>
            <a:cxnLst/>
            <a:rect l="l" t="t" r="r" b="b"/>
            <a:pathLst>
              <a:path w="60960" h="29210">
                <a:moveTo>
                  <a:pt x="16763" y="0"/>
                </a:moveTo>
                <a:lnTo>
                  <a:pt x="0" y="13081"/>
                </a:lnTo>
                <a:lnTo>
                  <a:pt x="43180" y="28956"/>
                </a:lnTo>
                <a:lnTo>
                  <a:pt x="60960" y="14732"/>
                </a:lnTo>
                <a:lnTo>
                  <a:pt x="16763" y="0"/>
                </a:lnTo>
                <a:close/>
              </a:path>
            </a:pathLst>
          </a:custGeom>
          <a:solidFill>
            <a:srgbClr val="4F81BC"/>
          </a:solidFill>
        </p:spPr>
        <p:txBody>
          <a:bodyPr wrap="square" lIns="0" tIns="0" rIns="0" bIns="0" rtlCol="0"/>
          <a:lstStyle/>
          <a:p>
            <a:endParaRPr/>
          </a:p>
        </p:txBody>
      </p:sp>
      <p:sp>
        <p:nvSpPr>
          <p:cNvPr id="58" name="object 58"/>
          <p:cNvSpPr/>
          <p:nvPr/>
        </p:nvSpPr>
        <p:spPr>
          <a:xfrm>
            <a:off x="2732532" y="2427732"/>
            <a:ext cx="45720" cy="18415"/>
          </a:xfrm>
          <a:custGeom>
            <a:avLst/>
            <a:gdLst/>
            <a:ahLst/>
            <a:cxnLst/>
            <a:rect l="l" t="t" r="r" b="b"/>
            <a:pathLst>
              <a:path w="45719" h="18414">
                <a:moveTo>
                  <a:pt x="2793" y="0"/>
                </a:moveTo>
                <a:lnTo>
                  <a:pt x="0" y="2666"/>
                </a:lnTo>
                <a:lnTo>
                  <a:pt x="42418" y="18287"/>
                </a:lnTo>
                <a:lnTo>
                  <a:pt x="45719" y="15366"/>
                </a:lnTo>
                <a:lnTo>
                  <a:pt x="2793" y="0"/>
                </a:lnTo>
                <a:close/>
              </a:path>
            </a:pathLst>
          </a:custGeom>
          <a:solidFill>
            <a:srgbClr val="000099"/>
          </a:solidFill>
        </p:spPr>
        <p:txBody>
          <a:bodyPr wrap="square" lIns="0" tIns="0" rIns="0" bIns="0" rtlCol="0"/>
          <a:lstStyle/>
          <a:p>
            <a:endParaRPr/>
          </a:p>
        </p:txBody>
      </p:sp>
      <p:sp>
        <p:nvSpPr>
          <p:cNvPr id="59" name="object 59"/>
          <p:cNvSpPr/>
          <p:nvPr/>
        </p:nvSpPr>
        <p:spPr>
          <a:xfrm>
            <a:off x="2970276" y="2372867"/>
            <a:ext cx="213360" cy="204470"/>
          </a:xfrm>
          <a:custGeom>
            <a:avLst/>
            <a:gdLst/>
            <a:ahLst/>
            <a:cxnLst/>
            <a:rect l="l" t="t" r="r" b="b"/>
            <a:pathLst>
              <a:path w="213360" h="204469">
                <a:moveTo>
                  <a:pt x="213360" y="0"/>
                </a:moveTo>
                <a:lnTo>
                  <a:pt x="635" y="190246"/>
                </a:lnTo>
                <a:lnTo>
                  <a:pt x="0" y="204216"/>
                </a:lnTo>
                <a:lnTo>
                  <a:pt x="212725" y="15494"/>
                </a:lnTo>
                <a:lnTo>
                  <a:pt x="213360" y="0"/>
                </a:lnTo>
                <a:close/>
              </a:path>
            </a:pathLst>
          </a:custGeom>
          <a:solidFill>
            <a:srgbClr val="000099"/>
          </a:solidFill>
        </p:spPr>
        <p:txBody>
          <a:bodyPr wrap="square" lIns="0" tIns="0" rIns="0" bIns="0" rtlCol="0"/>
          <a:lstStyle/>
          <a:p>
            <a:endParaRPr/>
          </a:p>
        </p:txBody>
      </p:sp>
      <p:sp>
        <p:nvSpPr>
          <p:cNvPr id="60" name="object 60"/>
          <p:cNvSpPr/>
          <p:nvPr/>
        </p:nvSpPr>
        <p:spPr>
          <a:xfrm>
            <a:off x="2426207" y="2389632"/>
            <a:ext cx="546100" cy="186055"/>
          </a:xfrm>
          <a:custGeom>
            <a:avLst/>
            <a:gdLst/>
            <a:ahLst/>
            <a:cxnLst/>
            <a:rect l="l" t="t" r="r" b="b"/>
            <a:pathLst>
              <a:path w="546100" h="186055">
                <a:moveTo>
                  <a:pt x="7747" y="0"/>
                </a:moveTo>
                <a:lnTo>
                  <a:pt x="1269" y="0"/>
                </a:lnTo>
                <a:lnTo>
                  <a:pt x="0" y="6222"/>
                </a:lnTo>
                <a:lnTo>
                  <a:pt x="544957" y="185927"/>
                </a:lnTo>
                <a:lnTo>
                  <a:pt x="545592" y="174370"/>
                </a:lnTo>
                <a:lnTo>
                  <a:pt x="7747" y="0"/>
                </a:lnTo>
                <a:close/>
              </a:path>
            </a:pathLst>
          </a:custGeom>
          <a:solidFill>
            <a:srgbClr val="000099"/>
          </a:solidFill>
        </p:spPr>
        <p:txBody>
          <a:bodyPr wrap="square" lIns="0" tIns="0" rIns="0" bIns="0" rtlCol="0"/>
          <a:lstStyle/>
          <a:p>
            <a:endParaRPr/>
          </a:p>
        </p:txBody>
      </p:sp>
      <p:sp>
        <p:nvSpPr>
          <p:cNvPr id="61" name="object 61"/>
          <p:cNvSpPr/>
          <p:nvPr/>
        </p:nvSpPr>
        <p:spPr>
          <a:xfrm>
            <a:off x="2426207" y="2356104"/>
            <a:ext cx="6350" cy="36830"/>
          </a:xfrm>
          <a:custGeom>
            <a:avLst/>
            <a:gdLst/>
            <a:ahLst/>
            <a:cxnLst/>
            <a:rect l="l" t="t" r="r" b="b"/>
            <a:pathLst>
              <a:path w="6350" h="36830">
                <a:moveTo>
                  <a:pt x="762" y="0"/>
                </a:moveTo>
                <a:lnTo>
                  <a:pt x="0" y="35813"/>
                </a:lnTo>
                <a:lnTo>
                  <a:pt x="5334" y="36575"/>
                </a:lnTo>
                <a:lnTo>
                  <a:pt x="6096" y="2540"/>
                </a:lnTo>
                <a:lnTo>
                  <a:pt x="762" y="0"/>
                </a:lnTo>
                <a:close/>
              </a:path>
            </a:pathLst>
          </a:custGeom>
          <a:solidFill>
            <a:srgbClr val="000099"/>
          </a:solidFill>
        </p:spPr>
        <p:txBody>
          <a:bodyPr wrap="square" lIns="0" tIns="0" rIns="0" bIns="0" rtlCol="0"/>
          <a:lstStyle/>
          <a:p>
            <a:endParaRPr/>
          </a:p>
        </p:txBody>
      </p:sp>
      <p:sp>
        <p:nvSpPr>
          <p:cNvPr id="62" name="object 62"/>
          <p:cNvSpPr/>
          <p:nvPr/>
        </p:nvSpPr>
        <p:spPr>
          <a:xfrm>
            <a:off x="2426207" y="2202179"/>
            <a:ext cx="254635" cy="155575"/>
          </a:xfrm>
          <a:custGeom>
            <a:avLst/>
            <a:gdLst/>
            <a:ahLst/>
            <a:cxnLst/>
            <a:rect l="l" t="t" r="r" b="b"/>
            <a:pathLst>
              <a:path w="254635" h="155575">
                <a:moveTo>
                  <a:pt x="253237" y="0"/>
                </a:moveTo>
                <a:lnTo>
                  <a:pt x="0" y="153162"/>
                </a:lnTo>
                <a:lnTo>
                  <a:pt x="6477" y="155448"/>
                </a:lnTo>
                <a:lnTo>
                  <a:pt x="254508" y="4572"/>
                </a:lnTo>
                <a:lnTo>
                  <a:pt x="253237" y="0"/>
                </a:lnTo>
                <a:close/>
              </a:path>
            </a:pathLst>
          </a:custGeom>
          <a:solidFill>
            <a:srgbClr val="000099"/>
          </a:solidFill>
        </p:spPr>
        <p:txBody>
          <a:bodyPr wrap="square" lIns="0" tIns="0" rIns="0" bIns="0" rtlCol="0"/>
          <a:lstStyle/>
          <a:p>
            <a:endParaRPr/>
          </a:p>
        </p:txBody>
      </p:sp>
      <p:sp>
        <p:nvSpPr>
          <p:cNvPr id="63" name="object 63"/>
          <p:cNvSpPr/>
          <p:nvPr/>
        </p:nvSpPr>
        <p:spPr>
          <a:xfrm>
            <a:off x="2442972" y="2363723"/>
            <a:ext cx="518159" cy="178435"/>
          </a:xfrm>
          <a:custGeom>
            <a:avLst/>
            <a:gdLst/>
            <a:ahLst/>
            <a:cxnLst/>
            <a:rect l="l" t="t" r="r" b="b"/>
            <a:pathLst>
              <a:path w="518160" h="178435">
                <a:moveTo>
                  <a:pt x="7365" y="0"/>
                </a:moveTo>
                <a:lnTo>
                  <a:pt x="1269" y="0"/>
                </a:lnTo>
                <a:lnTo>
                  <a:pt x="0" y="5968"/>
                </a:lnTo>
                <a:lnTo>
                  <a:pt x="517525" y="178308"/>
                </a:lnTo>
                <a:lnTo>
                  <a:pt x="518159" y="167259"/>
                </a:lnTo>
                <a:lnTo>
                  <a:pt x="7365" y="0"/>
                </a:lnTo>
                <a:close/>
              </a:path>
            </a:pathLst>
          </a:custGeom>
          <a:solidFill>
            <a:srgbClr val="000099"/>
          </a:solidFill>
        </p:spPr>
        <p:txBody>
          <a:bodyPr wrap="square" lIns="0" tIns="0" rIns="0" bIns="0" rtlCol="0"/>
          <a:lstStyle/>
          <a:p>
            <a:endParaRPr/>
          </a:p>
        </p:txBody>
      </p:sp>
      <p:sp>
        <p:nvSpPr>
          <p:cNvPr id="64" name="object 64"/>
          <p:cNvSpPr/>
          <p:nvPr/>
        </p:nvSpPr>
        <p:spPr>
          <a:xfrm>
            <a:off x="2961132" y="2351532"/>
            <a:ext cx="210820" cy="184785"/>
          </a:xfrm>
          <a:custGeom>
            <a:avLst/>
            <a:gdLst/>
            <a:ahLst/>
            <a:cxnLst/>
            <a:rect l="l" t="t" r="r" b="b"/>
            <a:pathLst>
              <a:path w="210819" h="184785">
                <a:moveTo>
                  <a:pt x="210057" y="0"/>
                </a:moveTo>
                <a:lnTo>
                  <a:pt x="0" y="178307"/>
                </a:lnTo>
                <a:lnTo>
                  <a:pt x="507" y="184403"/>
                </a:lnTo>
                <a:lnTo>
                  <a:pt x="3048" y="184403"/>
                </a:lnTo>
                <a:lnTo>
                  <a:pt x="210312" y="11429"/>
                </a:lnTo>
                <a:lnTo>
                  <a:pt x="210057" y="0"/>
                </a:lnTo>
                <a:close/>
              </a:path>
            </a:pathLst>
          </a:custGeom>
          <a:solidFill>
            <a:srgbClr val="000099"/>
          </a:solidFill>
        </p:spPr>
        <p:txBody>
          <a:bodyPr wrap="square" lIns="0" tIns="0" rIns="0" bIns="0" rtlCol="0"/>
          <a:lstStyle/>
          <a:p>
            <a:endParaRPr/>
          </a:p>
        </p:txBody>
      </p:sp>
      <p:sp>
        <p:nvSpPr>
          <p:cNvPr id="65" name="object 65"/>
          <p:cNvSpPr/>
          <p:nvPr/>
        </p:nvSpPr>
        <p:spPr>
          <a:xfrm>
            <a:off x="3150107" y="2031492"/>
            <a:ext cx="1123188" cy="862584"/>
          </a:xfrm>
          <a:prstGeom prst="rect">
            <a:avLst/>
          </a:prstGeom>
          <a:blipFill>
            <a:blip r:embed="rId14" cstate="print"/>
            <a:stretch>
              <a:fillRect/>
            </a:stretch>
          </a:blipFill>
        </p:spPr>
        <p:txBody>
          <a:bodyPr wrap="square" lIns="0" tIns="0" rIns="0" bIns="0" rtlCol="0"/>
          <a:lstStyle/>
          <a:p>
            <a:endParaRPr/>
          </a:p>
        </p:txBody>
      </p:sp>
      <p:sp>
        <p:nvSpPr>
          <p:cNvPr id="66" name="object 66"/>
          <p:cNvSpPr/>
          <p:nvPr/>
        </p:nvSpPr>
        <p:spPr>
          <a:xfrm>
            <a:off x="3628644" y="2115311"/>
            <a:ext cx="547115" cy="394715"/>
          </a:xfrm>
          <a:prstGeom prst="rect">
            <a:avLst/>
          </a:prstGeom>
          <a:blipFill>
            <a:blip r:embed="rId15" cstate="print"/>
            <a:stretch>
              <a:fillRect/>
            </a:stretch>
          </a:blipFill>
        </p:spPr>
        <p:txBody>
          <a:bodyPr wrap="square" lIns="0" tIns="0" rIns="0" bIns="0" rtlCol="0"/>
          <a:lstStyle/>
          <a:p>
            <a:endParaRPr/>
          </a:p>
        </p:txBody>
      </p:sp>
      <p:sp>
        <p:nvSpPr>
          <p:cNvPr id="67" name="object 67"/>
          <p:cNvSpPr/>
          <p:nvPr/>
        </p:nvSpPr>
        <p:spPr>
          <a:xfrm>
            <a:off x="3090672" y="3838955"/>
            <a:ext cx="848868" cy="711707"/>
          </a:xfrm>
          <a:prstGeom prst="rect">
            <a:avLst/>
          </a:prstGeom>
          <a:blipFill>
            <a:blip r:embed="rId14" cstate="print"/>
            <a:stretch>
              <a:fillRect/>
            </a:stretch>
          </a:blipFill>
        </p:spPr>
        <p:txBody>
          <a:bodyPr wrap="square" lIns="0" tIns="0" rIns="0" bIns="0" rtlCol="0"/>
          <a:lstStyle/>
          <a:p>
            <a:endParaRPr/>
          </a:p>
        </p:txBody>
      </p:sp>
      <p:sp>
        <p:nvSpPr>
          <p:cNvPr id="68" name="object 68"/>
          <p:cNvSpPr/>
          <p:nvPr/>
        </p:nvSpPr>
        <p:spPr>
          <a:xfrm>
            <a:off x="3453384" y="3907535"/>
            <a:ext cx="413003" cy="326136"/>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82184" y="2804160"/>
            <a:ext cx="317500" cy="562610"/>
          </a:xfrm>
          <a:custGeom>
            <a:avLst/>
            <a:gdLst/>
            <a:ahLst/>
            <a:cxnLst/>
            <a:rect l="l" t="t" r="r" b="b"/>
            <a:pathLst>
              <a:path w="317500" h="562610">
                <a:moveTo>
                  <a:pt x="0" y="0"/>
                </a:moveTo>
                <a:lnTo>
                  <a:pt x="0" y="313054"/>
                </a:lnTo>
                <a:lnTo>
                  <a:pt x="316991" y="562355"/>
                </a:lnTo>
                <a:lnTo>
                  <a:pt x="315467" y="195325"/>
                </a:lnTo>
                <a:lnTo>
                  <a:pt x="0" y="0"/>
                </a:lnTo>
                <a:close/>
              </a:path>
            </a:pathLst>
          </a:custGeom>
          <a:solidFill>
            <a:srgbClr val="006FC0"/>
          </a:solidFill>
        </p:spPr>
        <p:txBody>
          <a:bodyPr wrap="square" lIns="0" tIns="0" rIns="0" bIns="0" rtlCol="0"/>
          <a:lstStyle/>
          <a:p>
            <a:endParaRPr/>
          </a:p>
        </p:txBody>
      </p:sp>
      <p:sp>
        <p:nvSpPr>
          <p:cNvPr id="3" name="object 3"/>
          <p:cNvSpPr/>
          <p:nvPr/>
        </p:nvSpPr>
        <p:spPr>
          <a:xfrm>
            <a:off x="5282184" y="2807207"/>
            <a:ext cx="407034" cy="203200"/>
          </a:xfrm>
          <a:custGeom>
            <a:avLst/>
            <a:gdLst/>
            <a:ahLst/>
            <a:cxnLst/>
            <a:rect l="l" t="t" r="r" b="b"/>
            <a:pathLst>
              <a:path w="407035" h="203200">
                <a:moveTo>
                  <a:pt x="405727" y="201961"/>
                </a:moveTo>
                <a:lnTo>
                  <a:pt x="354123" y="201961"/>
                </a:lnTo>
                <a:lnTo>
                  <a:pt x="371413" y="201993"/>
                </a:lnTo>
                <a:lnTo>
                  <a:pt x="406907" y="202691"/>
                </a:lnTo>
                <a:lnTo>
                  <a:pt x="405727" y="201961"/>
                </a:lnTo>
                <a:close/>
              </a:path>
              <a:path w="407035" h="203200">
                <a:moveTo>
                  <a:pt x="0" y="0"/>
                </a:moveTo>
                <a:lnTo>
                  <a:pt x="313816" y="201421"/>
                </a:lnTo>
                <a:lnTo>
                  <a:pt x="339953" y="201977"/>
                </a:lnTo>
                <a:lnTo>
                  <a:pt x="405727" y="201961"/>
                </a:lnTo>
                <a:lnTo>
                  <a:pt x="80414" y="769"/>
                </a:lnTo>
                <a:lnTo>
                  <a:pt x="41048" y="769"/>
                </a:lnTo>
                <a:lnTo>
                  <a:pt x="0" y="0"/>
                </a:lnTo>
                <a:close/>
              </a:path>
              <a:path w="407035" h="203200">
                <a:moveTo>
                  <a:pt x="79375" y="126"/>
                </a:moveTo>
                <a:lnTo>
                  <a:pt x="66615" y="357"/>
                </a:lnTo>
                <a:lnTo>
                  <a:pt x="58546" y="730"/>
                </a:lnTo>
                <a:lnTo>
                  <a:pt x="41048" y="769"/>
                </a:lnTo>
                <a:lnTo>
                  <a:pt x="80414" y="769"/>
                </a:lnTo>
                <a:lnTo>
                  <a:pt x="79375" y="126"/>
                </a:lnTo>
                <a:close/>
              </a:path>
            </a:pathLst>
          </a:custGeom>
          <a:solidFill>
            <a:srgbClr val="0099CC"/>
          </a:solidFill>
        </p:spPr>
        <p:txBody>
          <a:bodyPr wrap="square" lIns="0" tIns="0" rIns="0" bIns="0" rtlCol="0"/>
          <a:lstStyle/>
          <a:p>
            <a:endParaRPr/>
          </a:p>
        </p:txBody>
      </p:sp>
      <p:sp>
        <p:nvSpPr>
          <p:cNvPr id="4" name="object 4"/>
          <p:cNvSpPr/>
          <p:nvPr/>
        </p:nvSpPr>
        <p:spPr>
          <a:xfrm>
            <a:off x="5594603" y="3009900"/>
            <a:ext cx="96520" cy="358140"/>
          </a:xfrm>
          <a:custGeom>
            <a:avLst/>
            <a:gdLst/>
            <a:ahLst/>
            <a:cxnLst/>
            <a:rect l="l" t="t" r="r" b="b"/>
            <a:pathLst>
              <a:path w="96520" h="358139">
                <a:moveTo>
                  <a:pt x="0" y="358139"/>
                </a:moveTo>
                <a:lnTo>
                  <a:pt x="96012" y="358139"/>
                </a:lnTo>
                <a:lnTo>
                  <a:pt x="96012" y="0"/>
                </a:lnTo>
                <a:lnTo>
                  <a:pt x="0" y="0"/>
                </a:lnTo>
                <a:lnTo>
                  <a:pt x="0" y="358139"/>
                </a:lnTo>
                <a:close/>
              </a:path>
            </a:pathLst>
          </a:custGeom>
          <a:solidFill>
            <a:srgbClr val="33CCCC"/>
          </a:solidFill>
        </p:spPr>
        <p:txBody>
          <a:bodyPr wrap="square" lIns="0" tIns="0" rIns="0" bIns="0" rtlCol="0"/>
          <a:lstStyle/>
          <a:p>
            <a:endParaRPr/>
          </a:p>
        </p:txBody>
      </p:sp>
      <p:sp>
        <p:nvSpPr>
          <p:cNvPr id="5" name="object 5"/>
          <p:cNvSpPr txBox="1">
            <a:spLocks noGrp="1"/>
          </p:cNvSpPr>
          <p:nvPr>
            <p:ph type="title"/>
          </p:nvPr>
        </p:nvSpPr>
        <p:spPr>
          <a:xfrm>
            <a:off x="0" y="232639"/>
            <a:ext cx="8936735" cy="566822"/>
          </a:xfrm>
          <a:prstGeom prst="rect">
            <a:avLst/>
          </a:prstGeom>
        </p:spPr>
        <p:txBody>
          <a:bodyPr vert="horz" wrap="square" lIns="0" tIns="12700" rIns="0" bIns="0" rtlCol="0">
            <a:spAutoFit/>
          </a:bodyPr>
          <a:lstStyle/>
          <a:p>
            <a:pPr marL="12700">
              <a:lnSpc>
                <a:spcPct val="100000"/>
              </a:lnSpc>
              <a:spcBef>
                <a:spcPts val="100"/>
              </a:spcBef>
            </a:pPr>
            <a:r>
              <a:rPr sz="3600" b="1" spc="-135" dirty="0">
                <a:latin typeface="Times New Roman" panose="02020603050405020304" pitchFamily="18" charset="0"/>
                <a:cs typeface="Times New Roman" panose="02020603050405020304" pitchFamily="18" charset="0"/>
              </a:rPr>
              <a:t>Host: </a:t>
            </a:r>
            <a:r>
              <a:rPr sz="3600" b="1" spc="-220" dirty="0">
                <a:latin typeface="Times New Roman" panose="02020603050405020304" pitchFamily="18" charset="0"/>
                <a:cs typeface="Times New Roman" panose="02020603050405020304" pitchFamily="18" charset="0"/>
              </a:rPr>
              <a:t>sends </a:t>
            </a:r>
            <a:r>
              <a:rPr sz="3600" b="1" i="1" spc="-165" dirty="0">
                <a:latin typeface="Times New Roman" panose="02020603050405020304" pitchFamily="18" charset="0"/>
                <a:cs typeface="Times New Roman" panose="02020603050405020304" pitchFamily="18" charset="0"/>
              </a:rPr>
              <a:t>packets </a:t>
            </a:r>
            <a:r>
              <a:rPr sz="3600" b="1" spc="-5" dirty="0">
                <a:latin typeface="Times New Roman" panose="02020603050405020304" pitchFamily="18" charset="0"/>
                <a:cs typeface="Times New Roman" panose="02020603050405020304" pitchFamily="18" charset="0"/>
              </a:rPr>
              <a:t>of </a:t>
            </a:r>
            <a:r>
              <a:rPr sz="3600" b="1" spc="-125" dirty="0">
                <a:latin typeface="Times New Roman" panose="02020603050405020304" pitchFamily="18" charset="0"/>
                <a:cs typeface="Times New Roman" panose="02020603050405020304" pitchFamily="18" charset="0"/>
              </a:rPr>
              <a:t>data </a:t>
            </a:r>
            <a:r>
              <a:rPr sz="3600" b="1" spc="-165" dirty="0">
                <a:latin typeface="Times New Roman" panose="02020603050405020304" pitchFamily="18" charset="0"/>
                <a:cs typeface="Times New Roman" panose="02020603050405020304" pitchFamily="18" charset="0"/>
              </a:rPr>
              <a:t>using </a:t>
            </a:r>
            <a:r>
              <a:rPr sz="3600" b="1" spc="-190" dirty="0">
                <a:latin typeface="Times New Roman" panose="02020603050405020304" pitchFamily="18" charset="0"/>
                <a:cs typeface="Times New Roman" panose="02020603050405020304" pitchFamily="18" charset="0"/>
              </a:rPr>
              <a:t>Physical</a:t>
            </a:r>
            <a:r>
              <a:rPr sz="3600" b="1" spc="-440" dirty="0">
                <a:latin typeface="Times New Roman" panose="02020603050405020304" pitchFamily="18" charset="0"/>
                <a:cs typeface="Times New Roman" panose="02020603050405020304" pitchFamily="18" charset="0"/>
              </a:rPr>
              <a:t> </a:t>
            </a:r>
            <a:r>
              <a:rPr sz="3600" b="1" spc="-55" dirty="0">
                <a:latin typeface="Times New Roman" panose="02020603050405020304" pitchFamily="18" charset="0"/>
                <a:cs typeface="Times New Roman" panose="02020603050405020304" pitchFamily="18" charset="0"/>
              </a:rPr>
              <a:t>Media</a:t>
            </a:r>
            <a:endParaRPr sz="3600" b="1" dirty="0">
              <a:latin typeface="Times New Roman" panose="02020603050405020304" pitchFamily="18" charset="0"/>
              <a:cs typeface="Times New Roman" panose="02020603050405020304" pitchFamily="18" charset="0"/>
            </a:endParaRPr>
          </a:p>
        </p:txBody>
      </p:sp>
      <p:sp>
        <p:nvSpPr>
          <p:cNvPr id="6" name="object 6"/>
          <p:cNvSpPr txBox="1"/>
          <p:nvPr/>
        </p:nvSpPr>
        <p:spPr>
          <a:xfrm>
            <a:off x="507593" y="1282953"/>
            <a:ext cx="2327275" cy="330835"/>
          </a:xfrm>
          <a:prstGeom prst="rect">
            <a:avLst/>
          </a:prstGeom>
        </p:spPr>
        <p:txBody>
          <a:bodyPr vert="horz" wrap="square" lIns="0" tIns="13335" rIns="0" bIns="0" rtlCol="0">
            <a:spAutoFit/>
          </a:bodyPr>
          <a:lstStyle/>
          <a:p>
            <a:pPr marL="12700">
              <a:lnSpc>
                <a:spcPct val="100000"/>
              </a:lnSpc>
              <a:spcBef>
                <a:spcPts val="105"/>
              </a:spcBef>
            </a:pPr>
            <a:r>
              <a:rPr sz="2000" spc="-65" dirty="0">
                <a:latin typeface="Arial"/>
                <a:cs typeface="Arial"/>
              </a:rPr>
              <a:t>host </a:t>
            </a:r>
            <a:r>
              <a:rPr sz="2000" spc="-100" dirty="0">
                <a:latin typeface="Arial"/>
                <a:cs typeface="Arial"/>
              </a:rPr>
              <a:t>sending</a:t>
            </a:r>
            <a:r>
              <a:rPr sz="2000" spc="-195" dirty="0">
                <a:latin typeface="Arial"/>
                <a:cs typeface="Arial"/>
              </a:rPr>
              <a:t> </a:t>
            </a:r>
            <a:r>
              <a:rPr sz="2000" spc="-30" dirty="0">
                <a:latin typeface="Arial"/>
                <a:cs typeface="Arial"/>
              </a:rPr>
              <a:t>function:</a:t>
            </a:r>
            <a:endParaRPr sz="2000">
              <a:latin typeface="Arial"/>
              <a:cs typeface="Arial"/>
            </a:endParaRPr>
          </a:p>
        </p:txBody>
      </p:sp>
      <p:sp>
        <p:nvSpPr>
          <p:cNvPr id="7" name="object 7"/>
          <p:cNvSpPr txBox="1"/>
          <p:nvPr/>
        </p:nvSpPr>
        <p:spPr>
          <a:xfrm>
            <a:off x="507593" y="1588744"/>
            <a:ext cx="3532504" cy="2912110"/>
          </a:xfrm>
          <a:prstGeom prst="rect">
            <a:avLst/>
          </a:prstGeom>
        </p:spPr>
        <p:txBody>
          <a:bodyPr vert="horz" wrap="square" lIns="0" tIns="43180" rIns="0" bIns="0" rtlCol="0">
            <a:spAutoFit/>
          </a:bodyPr>
          <a:lstStyle/>
          <a:p>
            <a:pPr marL="355600" indent="-342900">
              <a:lnSpc>
                <a:spcPct val="100000"/>
              </a:lnSpc>
              <a:spcBef>
                <a:spcPts val="340"/>
              </a:spcBef>
              <a:buChar char="•"/>
              <a:tabLst>
                <a:tab pos="354965" algn="l"/>
                <a:tab pos="355600" algn="l"/>
              </a:tabLst>
            </a:pPr>
            <a:r>
              <a:rPr sz="2000" spc="-110" dirty="0">
                <a:latin typeface="Arial"/>
                <a:cs typeface="Arial"/>
              </a:rPr>
              <a:t>takes </a:t>
            </a:r>
            <a:r>
              <a:rPr sz="2000" spc="-55" dirty="0">
                <a:latin typeface="Arial"/>
                <a:cs typeface="Arial"/>
              </a:rPr>
              <a:t>application</a:t>
            </a:r>
            <a:r>
              <a:rPr sz="2000" spc="-114" dirty="0">
                <a:latin typeface="Arial"/>
                <a:cs typeface="Arial"/>
              </a:rPr>
              <a:t> </a:t>
            </a:r>
            <a:r>
              <a:rPr sz="2000" spc="-155" dirty="0">
                <a:latin typeface="Arial"/>
                <a:cs typeface="Arial"/>
              </a:rPr>
              <a:t>message</a:t>
            </a:r>
            <a:endParaRPr sz="2000">
              <a:latin typeface="Arial"/>
              <a:cs typeface="Arial"/>
            </a:endParaRPr>
          </a:p>
          <a:p>
            <a:pPr marL="355600" marR="151765" indent="-342900">
              <a:lnSpc>
                <a:spcPts val="2160"/>
              </a:lnSpc>
              <a:spcBef>
                <a:spcPts val="509"/>
              </a:spcBef>
              <a:buChar char="•"/>
              <a:tabLst>
                <a:tab pos="354965" algn="l"/>
                <a:tab pos="355600" algn="l"/>
              </a:tabLst>
            </a:pPr>
            <a:r>
              <a:rPr sz="2000" spc="-110" dirty="0">
                <a:latin typeface="Arial"/>
                <a:cs typeface="Arial"/>
              </a:rPr>
              <a:t>breaks </a:t>
            </a:r>
            <a:r>
              <a:rPr sz="2000" spc="-10" dirty="0">
                <a:latin typeface="Arial"/>
                <a:cs typeface="Arial"/>
              </a:rPr>
              <a:t>into </a:t>
            </a:r>
            <a:r>
              <a:rPr sz="2000" spc="-75" dirty="0">
                <a:latin typeface="Arial"/>
                <a:cs typeface="Arial"/>
              </a:rPr>
              <a:t>smaller </a:t>
            </a:r>
            <a:r>
              <a:rPr sz="2000" spc="-105" dirty="0">
                <a:latin typeface="Arial"/>
                <a:cs typeface="Arial"/>
              </a:rPr>
              <a:t>chunks,  </a:t>
            </a:r>
            <a:r>
              <a:rPr sz="2000" spc="-60" dirty="0">
                <a:latin typeface="Arial"/>
                <a:cs typeface="Arial"/>
              </a:rPr>
              <a:t>known </a:t>
            </a:r>
            <a:r>
              <a:rPr sz="2000" spc="-185" dirty="0">
                <a:latin typeface="Arial"/>
                <a:cs typeface="Arial"/>
              </a:rPr>
              <a:t>as </a:t>
            </a:r>
            <a:r>
              <a:rPr sz="2000" i="1" spc="-95" dirty="0">
                <a:solidFill>
                  <a:srgbClr val="C00000"/>
                </a:solidFill>
                <a:latin typeface="Trebuchet MS"/>
                <a:cs typeface="Trebuchet MS"/>
              </a:rPr>
              <a:t>packets</a:t>
            </a:r>
            <a:r>
              <a:rPr sz="2000" spc="-95" dirty="0">
                <a:latin typeface="Arial"/>
                <a:cs typeface="Arial"/>
              </a:rPr>
              <a:t>, </a:t>
            </a:r>
            <a:r>
              <a:rPr sz="2000" spc="-5" dirty="0">
                <a:latin typeface="Arial"/>
                <a:cs typeface="Arial"/>
              </a:rPr>
              <a:t>of </a:t>
            </a:r>
            <a:r>
              <a:rPr sz="2000" spc="-55" dirty="0">
                <a:latin typeface="Arial"/>
                <a:cs typeface="Arial"/>
              </a:rPr>
              <a:t>length</a:t>
            </a:r>
            <a:r>
              <a:rPr sz="2000" spc="-275" dirty="0">
                <a:latin typeface="Arial"/>
                <a:cs typeface="Arial"/>
              </a:rPr>
              <a:t> </a:t>
            </a:r>
            <a:r>
              <a:rPr sz="2000" i="1" spc="-175" dirty="0">
                <a:solidFill>
                  <a:srgbClr val="C00000"/>
                </a:solidFill>
                <a:latin typeface="Trebuchet MS"/>
                <a:cs typeface="Trebuchet MS"/>
              </a:rPr>
              <a:t>L </a:t>
            </a:r>
            <a:r>
              <a:rPr sz="2000" i="1" spc="-175" dirty="0">
                <a:latin typeface="Trebuchet MS"/>
                <a:cs typeface="Trebuchet MS"/>
              </a:rPr>
              <a:t> </a:t>
            </a:r>
            <a:r>
              <a:rPr sz="2000" spc="-45" dirty="0">
                <a:latin typeface="Arial"/>
                <a:cs typeface="Arial"/>
              </a:rPr>
              <a:t>bits</a:t>
            </a:r>
            <a:endParaRPr sz="2000">
              <a:latin typeface="Arial"/>
              <a:cs typeface="Arial"/>
            </a:endParaRPr>
          </a:p>
          <a:p>
            <a:pPr marL="355600" marR="5080" indent="-342900">
              <a:lnSpc>
                <a:spcPts val="2160"/>
              </a:lnSpc>
              <a:spcBef>
                <a:spcPts val="480"/>
              </a:spcBef>
              <a:buChar char="•"/>
              <a:tabLst>
                <a:tab pos="354965" algn="l"/>
                <a:tab pos="355600" algn="l"/>
              </a:tabLst>
            </a:pPr>
            <a:r>
              <a:rPr sz="2000" spc="-55" dirty="0">
                <a:latin typeface="Arial"/>
                <a:cs typeface="Arial"/>
              </a:rPr>
              <a:t>transmits </a:t>
            </a:r>
            <a:r>
              <a:rPr sz="2000" spc="-90" dirty="0">
                <a:latin typeface="Arial"/>
                <a:cs typeface="Arial"/>
              </a:rPr>
              <a:t>packet </a:t>
            </a:r>
            <a:r>
              <a:rPr sz="2000" spc="-10" dirty="0">
                <a:latin typeface="Arial"/>
                <a:cs typeface="Arial"/>
              </a:rPr>
              <a:t>into </a:t>
            </a:r>
            <a:r>
              <a:rPr sz="2000" spc="-170" dirty="0">
                <a:latin typeface="Arial"/>
                <a:cs typeface="Arial"/>
              </a:rPr>
              <a:t>access  </a:t>
            </a:r>
            <a:r>
              <a:rPr sz="2000" spc="-35" dirty="0">
                <a:latin typeface="Arial"/>
                <a:cs typeface="Arial"/>
              </a:rPr>
              <a:t>network at </a:t>
            </a:r>
            <a:r>
              <a:rPr sz="2000" i="1" spc="-85" dirty="0">
                <a:solidFill>
                  <a:srgbClr val="C00000"/>
                </a:solidFill>
                <a:latin typeface="Trebuchet MS"/>
                <a:cs typeface="Trebuchet MS"/>
              </a:rPr>
              <a:t>transmission </a:t>
            </a:r>
            <a:r>
              <a:rPr sz="2000" i="1" spc="-120" dirty="0">
                <a:solidFill>
                  <a:srgbClr val="C00000"/>
                </a:solidFill>
                <a:latin typeface="Trebuchet MS"/>
                <a:cs typeface="Trebuchet MS"/>
              </a:rPr>
              <a:t>rate</a:t>
            </a:r>
            <a:r>
              <a:rPr sz="2000" i="1" spc="-420" dirty="0">
                <a:solidFill>
                  <a:srgbClr val="C00000"/>
                </a:solidFill>
                <a:latin typeface="Trebuchet MS"/>
                <a:cs typeface="Trebuchet MS"/>
              </a:rPr>
              <a:t> </a:t>
            </a:r>
            <a:r>
              <a:rPr sz="2000" i="1" spc="-80" dirty="0">
                <a:solidFill>
                  <a:srgbClr val="C00000"/>
                </a:solidFill>
                <a:latin typeface="Trebuchet MS"/>
                <a:cs typeface="Trebuchet MS"/>
              </a:rPr>
              <a:t>R</a:t>
            </a:r>
            <a:endParaRPr sz="2000">
              <a:latin typeface="Trebuchet MS"/>
              <a:cs typeface="Trebuchet MS"/>
            </a:endParaRPr>
          </a:p>
          <a:p>
            <a:pPr marL="756285" marR="53340" indent="-287020">
              <a:lnSpc>
                <a:spcPts val="2590"/>
              </a:lnSpc>
              <a:spcBef>
                <a:spcPts val="560"/>
              </a:spcBef>
            </a:pPr>
            <a:r>
              <a:rPr sz="2400" dirty="0">
                <a:latin typeface="Arial"/>
                <a:cs typeface="Arial"/>
              </a:rPr>
              <a:t>– </a:t>
            </a:r>
            <a:r>
              <a:rPr sz="2400" spc="-40" dirty="0">
                <a:latin typeface="Arial"/>
                <a:cs typeface="Arial"/>
              </a:rPr>
              <a:t>link </a:t>
            </a:r>
            <a:r>
              <a:rPr sz="2400" spc="-95" dirty="0">
                <a:latin typeface="Arial"/>
                <a:cs typeface="Arial"/>
              </a:rPr>
              <a:t>transmission </a:t>
            </a:r>
            <a:r>
              <a:rPr sz="2400" spc="-65" dirty="0">
                <a:latin typeface="Arial"/>
                <a:cs typeface="Arial"/>
              </a:rPr>
              <a:t>rate,  </a:t>
            </a:r>
            <a:r>
              <a:rPr sz="2400" spc="-175" dirty="0">
                <a:latin typeface="Arial"/>
                <a:cs typeface="Arial"/>
              </a:rPr>
              <a:t>aka </a:t>
            </a:r>
            <a:r>
              <a:rPr sz="2400" spc="-40" dirty="0">
                <a:latin typeface="Arial"/>
                <a:cs typeface="Arial"/>
              </a:rPr>
              <a:t>link </a:t>
            </a:r>
            <a:r>
              <a:rPr sz="2400" i="1" spc="-150" dirty="0">
                <a:solidFill>
                  <a:srgbClr val="C00000"/>
                </a:solidFill>
                <a:latin typeface="Trebuchet MS"/>
                <a:cs typeface="Trebuchet MS"/>
              </a:rPr>
              <a:t>capacity, </a:t>
            </a:r>
            <a:r>
              <a:rPr sz="2400" i="1" spc="-85" dirty="0">
                <a:solidFill>
                  <a:srgbClr val="C00000"/>
                </a:solidFill>
                <a:latin typeface="Trebuchet MS"/>
                <a:cs typeface="Trebuchet MS"/>
              </a:rPr>
              <a:t>aka  </a:t>
            </a:r>
            <a:r>
              <a:rPr sz="2400" i="1" spc="-150" dirty="0">
                <a:solidFill>
                  <a:srgbClr val="C00000"/>
                </a:solidFill>
                <a:latin typeface="Trebuchet MS"/>
                <a:cs typeface="Trebuchet MS"/>
              </a:rPr>
              <a:t>link</a:t>
            </a:r>
            <a:r>
              <a:rPr sz="2400" i="1" spc="-204" dirty="0">
                <a:solidFill>
                  <a:srgbClr val="C00000"/>
                </a:solidFill>
                <a:latin typeface="Trebuchet MS"/>
                <a:cs typeface="Trebuchet MS"/>
              </a:rPr>
              <a:t> </a:t>
            </a:r>
            <a:r>
              <a:rPr sz="2400" i="1" spc="-110" dirty="0">
                <a:solidFill>
                  <a:srgbClr val="C00000"/>
                </a:solidFill>
                <a:latin typeface="Trebuchet MS"/>
                <a:cs typeface="Trebuchet MS"/>
              </a:rPr>
              <a:t>bandwidth</a:t>
            </a:r>
            <a:endParaRPr sz="2400">
              <a:latin typeface="Trebuchet MS"/>
              <a:cs typeface="Trebuchet MS"/>
            </a:endParaRPr>
          </a:p>
        </p:txBody>
      </p:sp>
      <p:sp>
        <p:nvSpPr>
          <p:cNvPr id="8" name="object 8"/>
          <p:cNvSpPr/>
          <p:nvPr/>
        </p:nvSpPr>
        <p:spPr>
          <a:xfrm>
            <a:off x="5706617" y="3728465"/>
            <a:ext cx="2453640" cy="0"/>
          </a:xfrm>
          <a:custGeom>
            <a:avLst/>
            <a:gdLst/>
            <a:ahLst/>
            <a:cxnLst/>
            <a:rect l="l" t="t" r="r" b="b"/>
            <a:pathLst>
              <a:path w="2453640">
                <a:moveTo>
                  <a:pt x="0" y="0"/>
                </a:moveTo>
                <a:lnTo>
                  <a:pt x="2453640" y="0"/>
                </a:lnTo>
              </a:path>
            </a:pathLst>
          </a:custGeom>
          <a:ln w="28956">
            <a:solidFill>
              <a:srgbClr val="000000"/>
            </a:solidFill>
          </a:ln>
        </p:spPr>
        <p:txBody>
          <a:bodyPr wrap="square" lIns="0" tIns="0" rIns="0" bIns="0" rtlCol="0"/>
          <a:lstStyle/>
          <a:p>
            <a:endParaRPr/>
          </a:p>
        </p:txBody>
      </p:sp>
      <p:sp>
        <p:nvSpPr>
          <p:cNvPr id="10" name="object 10"/>
          <p:cNvSpPr/>
          <p:nvPr/>
        </p:nvSpPr>
        <p:spPr>
          <a:xfrm>
            <a:off x="7883652" y="3642359"/>
            <a:ext cx="786383" cy="13716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7883652" y="3642359"/>
            <a:ext cx="786765" cy="137160"/>
          </a:xfrm>
          <a:custGeom>
            <a:avLst/>
            <a:gdLst/>
            <a:ahLst/>
            <a:cxnLst/>
            <a:rect l="l" t="t" r="r" b="b"/>
            <a:pathLst>
              <a:path w="786765" h="137160">
                <a:moveTo>
                  <a:pt x="0" y="137160"/>
                </a:moveTo>
                <a:lnTo>
                  <a:pt x="786383" y="137160"/>
                </a:lnTo>
                <a:lnTo>
                  <a:pt x="786383" y="0"/>
                </a:lnTo>
                <a:lnTo>
                  <a:pt x="0" y="0"/>
                </a:lnTo>
                <a:lnTo>
                  <a:pt x="0" y="137160"/>
                </a:lnTo>
                <a:close/>
              </a:path>
            </a:pathLst>
          </a:custGeom>
          <a:ln w="9144">
            <a:solidFill>
              <a:srgbClr val="000000"/>
            </a:solidFill>
          </a:ln>
        </p:spPr>
        <p:txBody>
          <a:bodyPr wrap="square" lIns="0" tIns="0" rIns="0" bIns="0" rtlCol="0"/>
          <a:lstStyle/>
          <a:p>
            <a:endParaRPr/>
          </a:p>
        </p:txBody>
      </p:sp>
      <p:sp>
        <p:nvSpPr>
          <p:cNvPr id="12" name="object 12"/>
          <p:cNvSpPr/>
          <p:nvPr/>
        </p:nvSpPr>
        <p:spPr>
          <a:xfrm>
            <a:off x="7883652" y="3432047"/>
            <a:ext cx="1053083" cy="21488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883652" y="3432047"/>
            <a:ext cx="1053465" cy="215265"/>
          </a:xfrm>
          <a:custGeom>
            <a:avLst/>
            <a:gdLst/>
            <a:ahLst/>
            <a:cxnLst/>
            <a:rect l="l" t="t" r="r" b="b"/>
            <a:pathLst>
              <a:path w="1053465" h="215264">
                <a:moveTo>
                  <a:pt x="0" y="214883"/>
                </a:moveTo>
                <a:lnTo>
                  <a:pt x="263778" y="0"/>
                </a:lnTo>
                <a:lnTo>
                  <a:pt x="1053083" y="0"/>
                </a:lnTo>
                <a:lnTo>
                  <a:pt x="789304" y="214883"/>
                </a:lnTo>
                <a:lnTo>
                  <a:pt x="0" y="214883"/>
                </a:lnTo>
                <a:close/>
              </a:path>
            </a:pathLst>
          </a:custGeom>
          <a:ln w="9144">
            <a:solidFill>
              <a:srgbClr val="000000"/>
            </a:solidFill>
          </a:ln>
        </p:spPr>
        <p:txBody>
          <a:bodyPr wrap="square" lIns="0" tIns="0" rIns="0" bIns="0" rtlCol="0"/>
          <a:lstStyle/>
          <a:p>
            <a:endParaRPr/>
          </a:p>
        </p:txBody>
      </p:sp>
      <p:sp>
        <p:nvSpPr>
          <p:cNvPr id="14" name="object 14"/>
          <p:cNvSpPr/>
          <p:nvPr/>
        </p:nvSpPr>
        <p:spPr>
          <a:xfrm>
            <a:off x="8668511" y="3427476"/>
            <a:ext cx="268605" cy="355600"/>
          </a:xfrm>
          <a:custGeom>
            <a:avLst/>
            <a:gdLst/>
            <a:ahLst/>
            <a:cxnLst/>
            <a:rect l="l" t="t" r="r" b="b"/>
            <a:pathLst>
              <a:path w="268604" h="355600">
                <a:moveTo>
                  <a:pt x="268224" y="0"/>
                </a:moveTo>
                <a:lnTo>
                  <a:pt x="0" y="218821"/>
                </a:lnTo>
                <a:lnTo>
                  <a:pt x="0" y="355092"/>
                </a:lnTo>
                <a:lnTo>
                  <a:pt x="268224" y="122047"/>
                </a:lnTo>
                <a:lnTo>
                  <a:pt x="268224" y="0"/>
                </a:lnTo>
                <a:close/>
              </a:path>
            </a:pathLst>
          </a:custGeom>
          <a:solidFill>
            <a:srgbClr val="BADFE2"/>
          </a:solidFill>
        </p:spPr>
        <p:txBody>
          <a:bodyPr wrap="square" lIns="0" tIns="0" rIns="0" bIns="0" rtlCol="0"/>
          <a:lstStyle/>
          <a:p>
            <a:endParaRPr/>
          </a:p>
        </p:txBody>
      </p:sp>
      <p:sp>
        <p:nvSpPr>
          <p:cNvPr id="15" name="object 15"/>
          <p:cNvSpPr/>
          <p:nvPr/>
        </p:nvSpPr>
        <p:spPr>
          <a:xfrm>
            <a:off x="8668511" y="3427476"/>
            <a:ext cx="268605" cy="355600"/>
          </a:xfrm>
          <a:custGeom>
            <a:avLst/>
            <a:gdLst/>
            <a:ahLst/>
            <a:cxnLst/>
            <a:rect l="l" t="t" r="r" b="b"/>
            <a:pathLst>
              <a:path w="268604" h="355600">
                <a:moveTo>
                  <a:pt x="0" y="218821"/>
                </a:moveTo>
                <a:lnTo>
                  <a:pt x="0" y="355092"/>
                </a:lnTo>
                <a:lnTo>
                  <a:pt x="268224" y="122047"/>
                </a:lnTo>
                <a:lnTo>
                  <a:pt x="268224" y="0"/>
                </a:lnTo>
                <a:lnTo>
                  <a:pt x="0" y="218821"/>
                </a:lnTo>
                <a:close/>
              </a:path>
            </a:pathLst>
          </a:custGeom>
          <a:ln w="6096">
            <a:solidFill>
              <a:srgbClr val="000000"/>
            </a:solidFill>
          </a:ln>
        </p:spPr>
        <p:txBody>
          <a:bodyPr wrap="square" lIns="0" tIns="0" rIns="0" bIns="0" rtlCol="0"/>
          <a:lstStyle/>
          <a:p>
            <a:endParaRPr/>
          </a:p>
        </p:txBody>
      </p:sp>
      <p:sp>
        <p:nvSpPr>
          <p:cNvPr id="16" name="object 16"/>
          <p:cNvSpPr/>
          <p:nvPr/>
        </p:nvSpPr>
        <p:spPr>
          <a:xfrm>
            <a:off x="7988045" y="3475482"/>
            <a:ext cx="803275" cy="128270"/>
          </a:xfrm>
          <a:custGeom>
            <a:avLst/>
            <a:gdLst/>
            <a:ahLst/>
            <a:cxnLst/>
            <a:rect l="l" t="t" r="r" b="b"/>
            <a:pathLst>
              <a:path w="803275" h="128270">
                <a:moveTo>
                  <a:pt x="0" y="128015"/>
                </a:moveTo>
                <a:lnTo>
                  <a:pt x="106172" y="125983"/>
                </a:lnTo>
                <a:lnTo>
                  <a:pt x="628142" y="0"/>
                </a:lnTo>
                <a:lnTo>
                  <a:pt x="803148" y="0"/>
                </a:lnTo>
              </a:path>
            </a:pathLst>
          </a:custGeom>
          <a:ln w="19811">
            <a:solidFill>
              <a:srgbClr val="000000"/>
            </a:solidFill>
          </a:ln>
        </p:spPr>
        <p:txBody>
          <a:bodyPr wrap="square" lIns="0" tIns="0" rIns="0" bIns="0" rtlCol="0"/>
          <a:lstStyle/>
          <a:p>
            <a:endParaRPr/>
          </a:p>
        </p:txBody>
      </p:sp>
      <p:sp>
        <p:nvSpPr>
          <p:cNvPr id="17" name="object 17"/>
          <p:cNvSpPr/>
          <p:nvPr/>
        </p:nvSpPr>
        <p:spPr>
          <a:xfrm>
            <a:off x="8175497" y="3469385"/>
            <a:ext cx="464820" cy="147955"/>
          </a:xfrm>
          <a:custGeom>
            <a:avLst/>
            <a:gdLst/>
            <a:ahLst/>
            <a:cxnLst/>
            <a:rect l="l" t="t" r="r" b="b"/>
            <a:pathLst>
              <a:path w="464820" h="147954">
                <a:moveTo>
                  <a:pt x="0" y="0"/>
                </a:moveTo>
                <a:lnTo>
                  <a:pt x="106299" y="1650"/>
                </a:lnTo>
                <a:lnTo>
                  <a:pt x="309372" y="147827"/>
                </a:lnTo>
                <a:lnTo>
                  <a:pt x="464820" y="147827"/>
                </a:lnTo>
              </a:path>
            </a:pathLst>
          </a:custGeom>
          <a:ln w="19812">
            <a:solidFill>
              <a:srgbClr val="000000"/>
            </a:solidFill>
          </a:ln>
        </p:spPr>
        <p:txBody>
          <a:bodyPr wrap="square" lIns="0" tIns="0" rIns="0" bIns="0" rtlCol="0"/>
          <a:lstStyle/>
          <a:p>
            <a:endParaRPr/>
          </a:p>
        </p:txBody>
      </p:sp>
      <p:sp>
        <p:nvSpPr>
          <p:cNvPr id="18" name="object 18"/>
          <p:cNvSpPr txBox="1"/>
          <p:nvPr/>
        </p:nvSpPr>
        <p:spPr>
          <a:xfrm>
            <a:off x="5836158" y="3777742"/>
            <a:ext cx="2244090" cy="299720"/>
          </a:xfrm>
          <a:prstGeom prst="rect">
            <a:avLst/>
          </a:prstGeom>
        </p:spPr>
        <p:txBody>
          <a:bodyPr vert="horz" wrap="square" lIns="0" tIns="12700" rIns="0" bIns="0" rtlCol="0">
            <a:spAutoFit/>
          </a:bodyPr>
          <a:lstStyle/>
          <a:p>
            <a:pPr marL="12700">
              <a:lnSpc>
                <a:spcPct val="100000"/>
              </a:lnSpc>
              <a:spcBef>
                <a:spcPts val="100"/>
              </a:spcBef>
            </a:pPr>
            <a:r>
              <a:rPr sz="1800" i="1" spc="-125" dirty="0">
                <a:latin typeface="Trebuchet MS"/>
                <a:cs typeface="Trebuchet MS"/>
              </a:rPr>
              <a:t>R: </a:t>
            </a:r>
            <a:r>
              <a:rPr sz="1800" spc="-35" dirty="0">
                <a:latin typeface="Arial"/>
                <a:cs typeface="Arial"/>
              </a:rPr>
              <a:t>link </a:t>
            </a:r>
            <a:r>
              <a:rPr sz="1800" spc="-70" dirty="0">
                <a:latin typeface="Arial"/>
                <a:cs typeface="Arial"/>
              </a:rPr>
              <a:t>transmission</a:t>
            </a:r>
            <a:r>
              <a:rPr sz="1800" spc="-220" dirty="0">
                <a:latin typeface="Arial"/>
                <a:cs typeface="Arial"/>
              </a:rPr>
              <a:t> </a:t>
            </a:r>
            <a:r>
              <a:rPr sz="1800" spc="-50" dirty="0">
                <a:latin typeface="Arial"/>
                <a:cs typeface="Arial"/>
              </a:rPr>
              <a:t>rate</a:t>
            </a:r>
            <a:endParaRPr sz="1800">
              <a:latin typeface="Arial"/>
              <a:cs typeface="Arial"/>
            </a:endParaRPr>
          </a:p>
        </p:txBody>
      </p:sp>
      <p:sp>
        <p:nvSpPr>
          <p:cNvPr id="19" name="object 19"/>
          <p:cNvSpPr/>
          <p:nvPr/>
        </p:nvSpPr>
        <p:spPr>
          <a:xfrm>
            <a:off x="5033771" y="2810255"/>
            <a:ext cx="317500" cy="565785"/>
          </a:xfrm>
          <a:custGeom>
            <a:avLst/>
            <a:gdLst/>
            <a:ahLst/>
            <a:cxnLst/>
            <a:rect l="l" t="t" r="r" b="b"/>
            <a:pathLst>
              <a:path w="317500" h="565785">
                <a:moveTo>
                  <a:pt x="0" y="0"/>
                </a:moveTo>
                <a:lnTo>
                  <a:pt x="0" y="314833"/>
                </a:lnTo>
                <a:lnTo>
                  <a:pt x="316991" y="565404"/>
                </a:lnTo>
                <a:lnTo>
                  <a:pt x="315467" y="196469"/>
                </a:lnTo>
                <a:lnTo>
                  <a:pt x="0" y="0"/>
                </a:lnTo>
                <a:close/>
              </a:path>
            </a:pathLst>
          </a:custGeom>
          <a:solidFill>
            <a:srgbClr val="006FC0"/>
          </a:solidFill>
        </p:spPr>
        <p:txBody>
          <a:bodyPr wrap="square" lIns="0" tIns="0" rIns="0" bIns="0" rtlCol="0"/>
          <a:lstStyle/>
          <a:p>
            <a:endParaRPr/>
          </a:p>
        </p:txBody>
      </p:sp>
      <p:sp>
        <p:nvSpPr>
          <p:cNvPr id="20" name="object 20"/>
          <p:cNvSpPr/>
          <p:nvPr/>
        </p:nvSpPr>
        <p:spPr>
          <a:xfrm>
            <a:off x="5033771" y="2813304"/>
            <a:ext cx="408940" cy="203200"/>
          </a:xfrm>
          <a:custGeom>
            <a:avLst/>
            <a:gdLst/>
            <a:ahLst/>
            <a:cxnLst/>
            <a:rect l="l" t="t" r="r" b="b"/>
            <a:pathLst>
              <a:path w="408939" h="203200">
                <a:moveTo>
                  <a:pt x="407246" y="201961"/>
                </a:moveTo>
                <a:lnTo>
                  <a:pt x="355457" y="201961"/>
                </a:lnTo>
                <a:lnTo>
                  <a:pt x="372806" y="201993"/>
                </a:lnTo>
                <a:lnTo>
                  <a:pt x="408431" y="202692"/>
                </a:lnTo>
                <a:lnTo>
                  <a:pt x="407246" y="201961"/>
                </a:lnTo>
                <a:close/>
              </a:path>
              <a:path w="408939" h="203200">
                <a:moveTo>
                  <a:pt x="0" y="0"/>
                </a:moveTo>
                <a:lnTo>
                  <a:pt x="314960" y="201422"/>
                </a:lnTo>
                <a:lnTo>
                  <a:pt x="341227" y="201977"/>
                </a:lnTo>
                <a:lnTo>
                  <a:pt x="407246" y="201961"/>
                </a:lnTo>
                <a:lnTo>
                  <a:pt x="80672" y="769"/>
                </a:lnTo>
                <a:lnTo>
                  <a:pt x="41231" y="769"/>
                </a:lnTo>
                <a:lnTo>
                  <a:pt x="0" y="0"/>
                </a:lnTo>
                <a:close/>
              </a:path>
              <a:path w="408939" h="203200">
                <a:moveTo>
                  <a:pt x="79628" y="126"/>
                </a:moveTo>
                <a:lnTo>
                  <a:pt x="66829" y="357"/>
                </a:lnTo>
                <a:lnTo>
                  <a:pt x="58769" y="730"/>
                </a:lnTo>
                <a:lnTo>
                  <a:pt x="41231" y="769"/>
                </a:lnTo>
                <a:lnTo>
                  <a:pt x="80672" y="769"/>
                </a:lnTo>
                <a:lnTo>
                  <a:pt x="79628" y="126"/>
                </a:lnTo>
                <a:close/>
              </a:path>
            </a:pathLst>
          </a:custGeom>
          <a:solidFill>
            <a:srgbClr val="0099CC"/>
          </a:solidFill>
        </p:spPr>
        <p:txBody>
          <a:bodyPr wrap="square" lIns="0" tIns="0" rIns="0" bIns="0" rtlCol="0"/>
          <a:lstStyle/>
          <a:p>
            <a:endParaRPr/>
          </a:p>
        </p:txBody>
      </p:sp>
      <p:sp>
        <p:nvSpPr>
          <p:cNvPr id="21" name="object 21"/>
          <p:cNvSpPr/>
          <p:nvPr/>
        </p:nvSpPr>
        <p:spPr>
          <a:xfrm>
            <a:off x="5346191" y="3012948"/>
            <a:ext cx="97790" cy="361315"/>
          </a:xfrm>
          <a:custGeom>
            <a:avLst/>
            <a:gdLst/>
            <a:ahLst/>
            <a:cxnLst/>
            <a:rect l="l" t="t" r="r" b="b"/>
            <a:pathLst>
              <a:path w="97789" h="361314">
                <a:moveTo>
                  <a:pt x="0" y="361188"/>
                </a:moveTo>
                <a:lnTo>
                  <a:pt x="97536" y="361188"/>
                </a:lnTo>
                <a:lnTo>
                  <a:pt x="97536" y="0"/>
                </a:lnTo>
                <a:lnTo>
                  <a:pt x="0" y="0"/>
                </a:lnTo>
                <a:lnTo>
                  <a:pt x="0" y="361188"/>
                </a:lnTo>
                <a:close/>
              </a:path>
            </a:pathLst>
          </a:custGeom>
          <a:solidFill>
            <a:srgbClr val="33CCCC"/>
          </a:solidFill>
        </p:spPr>
        <p:txBody>
          <a:bodyPr wrap="square" lIns="0" tIns="0" rIns="0" bIns="0" rtlCol="0"/>
          <a:lstStyle/>
          <a:p>
            <a:endParaRPr/>
          </a:p>
        </p:txBody>
      </p:sp>
      <p:sp>
        <p:nvSpPr>
          <p:cNvPr id="22" name="object 22"/>
          <p:cNvSpPr txBox="1"/>
          <p:nvPr/>
        </p:nvSpPr>
        <p:spPr>
          <a:xfrm>
            <a:off x="4870830" y="4003294"/>
            <a:ext cx="474980" cy="330835"/>
          </a:xfrm>
          <a:prstGeom prst="rect">
            <a:avLst/>
          </a:prstGeom>
        </p:spPr>
        <p:txBody>
          <a:bodyPr vert="horz" wrap="square" lIns="0" tIns="12700" rIns="0" bIns="0" rtlCol="0">
            <a:spAutoFit/>
          </a:bodyPr>
          <a:lstStyle/>
          <a:p>
            <a:pPr marL="12700">
              <a:lnSpc>
                <a:spcPct val="100000"/>
              </a:lnSpc>
              <a:spcBef>
                <a:spcPts val="100"/>
              </a:spcBef>
            </a:pPr>
            <a:r>
              <a:rPr sz="2000" spc="-120" dirty="0">
                <a:latin typeface="Arial"/>
                <a:cs typeface="Arial"/>
              </a:rPr>
              <a:t>ho</a:t>
            </a:r>
            <a:r>
              <a:rPr sz="2000" spc="-130" dirty="0">
                <a:latin typeface="Arial"/>
                <a:cs typeface="Arial"/>
              </a:rPr>
              <a:t>s</a:t>
            </a:r>
            <a:r>
              <a:rPr sz="2000" spc="114" dirty="0">
                <a:latin typeface="Arial"/>
                <a:cs typeface="Arial"/>
              </a:rPr>
              <a:t>t</a:t>
            </a:r>
            <a:endParaRPr sz="2000">
              <a:latin typeface="Arial"/>
              <a:cs typeface="Arial"/>
            </a:endParaRPr>
          </a:p>
        </p:txBody>
      </p:sp>
      <p:sp>
        <p:nvSpPr>
          <p:cNvPr id="23" name="object 23"/>
          <p:cNvSpPr/>
          <p:nvPr/>
        </p:nvSpPr>
        <p:spPr>
          <a:xfrm>
            <a:off x="4559808" y="3550920"/>
            <a:ext cx="1295400" cy="490727"/>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4630546" y="3368421"/>
            <a:ext cx="1202181" cy="651382"/>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4853940" y="1918722"/>
            <a:ext cx="1019878" cy="874272"/>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4684521" y="2320670"/>
            <a:ext cx="1438655" cy="608456"/>
          </a:xfrm>
          <a:prstGeom prst="rect">
            <a:avLst/>
          </a:prstGeom>
          <a:blipFill>
            <a:blip r:embed="rId7" cstate="print"/>
            <a:stretch>
              <a:fillRect/>
            </a:stretch>
          </a:blipFill>
        </p:spPr>
        <p:txBody>
          <a:bodyPr wrap="square" lIns="0" tIns="0" rIns="0" bIns="0" rtlCol="0"/>
          <a:lstStyle/>
          <a:p>
            <a:endParaRPr/>
          </a:p>
        </p:txBody>
      </p:sp>
      <p:sp>
        <p:nvSpPr>
          <p:cNvPr id="27" name="object 27"/>
          <p:cNvSpPr txBox="1"/>
          <p:nvPr/>
        </p:nvSpPr>
        <p:spPr>
          <a:xfrm>
            <a:off x="5527928" y="3363214"/>
            <a:ext cx="128270" cy="269240"/>
          </a:xfrm>
          <a:prstGeom prst="rect">
            <a:avLst/>
          </a:prstGeom>
        </p:spPr>
        <p:txBody>
          <a:bodyPr vert="horz" wrap="square" lIns="0" tIns="12065" rIns="0" bIns="0" rtlCol="0">
            <a:spAutoFit/>
          </a:bodyPr>
          <a:lstStyle/>
          <a:p>
            <a:pPr marL="12700">
              <a:lnSpc>
                <a:spcPct val="100000"/>
              </a:lnSpc>
              <a:spcBef>
                <a:spcPts val="95"/>
              </a:spcBef>
            </a:pPr>
            <a:r>
              <a:rPr sz="1600" spc="-85" dirty="0">
                <a:latin typeface="Arial"/>
                <a:cs typeface="Arial"/>
              </a:rPr>
              <a:t>1</a:t>
            </a:r>
            <a:endParaRPr sz="1600">
              <a:latin typeface="Arial"/>
              <a:cs typeface="Arial"/>
            </a:endParaRPr>
          </a:p>
        </p:txBody>
      </p:sp>
      <p:sp>
        <p:nvSpPr>
          <p:cNvPr id="28" name="object 28"/>
          <p:cNvSpPr txBox="1"/>
          <p:nvPr/>
        </p:nvSpPr>
        <p:spPr>
          <a:xfrm>
            <a:off x="5286883" y="3371215"/>
            <a:ext cx="128270" cy="269240"/>
          </a:xfrm>
          <a:prstGeom prst="rect">
            <a:avLst/>
          </a:prstGeom>
        </p:spPr>
        <p:txBody>
          <a:bodyPr vert="horz" wrap="square" lIns="0" tIns="12065" rIns="0" bIns="0" rtlCol="0">
            <a:spAutoFit/>
          </a:bodyPr>
          <a:lstStyle/>
          <a:p>
            <a:pPr marL="12700">
              <a:lnSpc>
                <a:spcPct val="100000"/>
              </a:lnSpc>
              <a:spcBef>
                <a:spcPts val="95"/>
              </a:spcBef>
            </a:pPr>
            <a:r>
              <a:rPr sz="1600" spc="-85" dirty="0">
                <a:latin typeface="Arial"/>
                <a:cs typeface="Arial"/>
              </a:rPr>
              <a:t>2</a:t>
            </a:r>
            <a:endParaRPr sz="1600">
              <a:latin typeface="Arial"/>
              <a:cs typeface="Arial"/>
            </a:endParaRPr>
          </a:p>
        </p:txBody>
      </p:sp>
      <p:sp>
        <p:nvSpPr>
          <p:cNvPr id="29" name="object 29"/>
          <p:cNvSpPr/>
          <p:nvPr/>
        </p:nvSpPr>
        <p:spPr>
          <a:xfrm>
            <a:off x="5698235" y="2363723"/>
            <a:ext cx="1225550" cy="565150"/>
          </a:xfrm>
          <a:custGeom>
            <a:avLst/>
            <a:gdLst/>
            <a:ahLst/>
            <a:cxnLst/>
            <a:rect l="l" t="t" r="r" b="b"/>
            <a:pathLst>
              <a:path w="1225550" h="565150">
                <a:moveTo>
                  <a:pt x="0" y="565150"/>
                </a:moveTo>
                <a:lnTo>
                  <a:pt x="1225549" y="0"/>
                </a:lnTo>
              </a:path>
            </a:pathLst>
          </a:custGeom>
          <a:ln w="9144">
            <a:solidFill>
              <a:srgbClr val="000000"/>
            </a:solidFill>
          </a:ln>
        </p:spPr>
        <p:txBody>
          <a:bodyPr wrap="square" lIns="0" tIns="0" rIns="0" bIns="0" rtlCol="0"/>
          <a:lstStyle/>
          <a:p>
            <a:endParaRPr/>
          </a:p>
        </p:txBody>
      </p:sp>
      <p:sp>
        <p:nvSpPr>
          <p:cNvPr id="30" name="object 30"/>
          <p:cNvSpPr txBox="1"/>
          <p:nvPr/>
        </p:nvSpPr>
        <p:spPr>
          <a:xfrm>
            <a:off x="6941311" y="2032761"/>
            <a:ext cx="1193165"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two</a:t>
            </a:r>
            <a:r>
              <a:rPr sz="1800" spc="-170" dirty="0">
                <a:latin typeface="Arial"/>
                <a:cs typeface="Arial"/>
              </a:rPr>
              <a:t> </a:t>
            </a:r>
            <a:r>
              <a:rPr sz="1800" spc="-95" dirty="0">
                <a:latin typeface="Arial"/>
                <a:cs typeface="Arial"/>
              </a:rPr>
              <a:t>packets,</a:t>
            </a:r>
            <a:endParaRPr sz="1800">
              <a:latin typeface="Arial"/>
              <a:cs typeface="Arial"/>
            </a:endParaRPr>
          </a:p>
          <a:p>
            <a:pPr marL="12700">
              <a:lnSpc>
                <a:spcPct val="100000"/>
              </a:lnSpc>
            </a:pPr>
            <a:r>
              <a:rPr sz="1800" i="1" spc="-155" dirty="0">
                <a:latin typeface="Trebuchet MS"/>
                <a:cs typeface="Trebuchet MS"/>
              </a:rPr>
              <a:t>L </a:t>
            </a:r>
            <a:r>
              <a:rPr sz="1800" spc="-40" dirty="0">
                <a:latin typeface="Arial"/>
                <a:cs typeface="Arial"/>
              </a:rPr>
              <a:t>bits</a:t>
            </a:r>
            <a:r>
              <a:rPr sz="1800" spc="-100" dirty="0">
                <a:latin typeface="Arial"/>
                <a:cs typeface="Arial"/>
              </a:rPr>
              <a:t> </a:t>
            </a:r>
            <a:r>
              <a:rPr sz="1800" spc="-110" dirty="0">
                <a:latin typeface="Arial"/>
                <a:cs typeface="Arial"/>
              </a:rPr>
              <a:t>each</a:t>
            </a:r>
            <a:endParaRPr sz="1800">
              <a:latin typeface="Arial"/>
              <a:cs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52400"/>
            <a:ext cx="9144000" cy="627736"/>
          </a:xfrm>
          <a:prstGeom prst="rect">
            <a:avLst/>
          </a:prstGeom>
        </p:spPr>
        <p:txBody>
          <a:bodyPr vert="horz" wrap="square" lIns="0" tIns="12065" rIns="0" bIns="0" rtlCol="0">
            <a:spAutoFit/>
          </a:bodyPr>
          <a:lstStyle/>
          <a:p>
            <a:pPr marL="12700">
              <a:lnSpc>
                <a:spcPct val="100000"/>
              </a:lnSpc>
              <a:spcBef>
                <a:spcPts val="95"/>
              </a:spcBef>
            </a:pPr>
            <a:r>
              <a:rPr sz="4000" spc="-265" dirty="0" smtClean="0">
                <a:latin typeface="Times New Roman" panose="02020603050405020304" pitchFamily="18" charset="0"/>
                <a:cs typeface="Times New Roman" panose="02020603050405020304" pitchFamily="18" charset="0"/>
              </a:rPr>
              <a:t>Physical</a:t>
            </a:r>
            <a:r>
              <a:rPr sz="4000" spc="-270" dirty="0" smtClean="0">
                <a:latin typeface="Times New Roman" panose="02020603050405020304" pitchFamily="18" charset="0"/>
                <a:cs typeface="Times New Roman" panose="02020603050405020304" pitchFamily="18" charset="0"/>
              </a:rPr>
              <a:t> </a:t>
            </a:r>
            <a:r>
              <a:rPr sz="4000" spc="-160" dirty="0">
                <a:latin typeface="Times New Roman" panose="02020603050405020304" pitchFamily="18" charset="0"/>
                <a:cs typeface="Times New Roman" panose="02020603050405020304" pitchFamily="18" charset="0"/>
              </a:rPr>
              <a:t>media</a:t>
            </a:r>
            <a:endParaRPr sz="4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0" y="1066800"/>
            <a:ext cx="9144000" cy="6773008"/>
          </a:xfrm>
          <a:prstGeom prst="rect">
            <a:avLst/>
          </a:prstGeom>
        </p:spPr>
        <p:txBody>
          <a:bodyPr vert="horz" wrap="square" lIns="0" tIns="85725" rIns="0" bIns="0" rtlCol="0">
            <a:spAutoFit/>
          </a:bodyPr>
          <a:lstStyle/>
          <a:p>
            <a:pPr marL="355600" indent="-342900">
              <a:lnSpc>
                <a:spcPct val="100000"/>
              </a:lnSpc>
              <a:spcBef>
                <a:spcPts val="575"/>
              </a:spcBef>
              <a:buSzPct val="75000"/>
              <a:buChar char="•"/>
              <a:tabLst>
                <a:tab pos="355600" algn="l"/>
                <a:tab pos="356235" algn="l"/>
              </a:tabLst>
            </a:pPr>
            <a:r>
              <a:rPr lang="en-IN" sz="2800" spc="-125" dirty="0" smtClean="0">
                <a:latin typeface="Times New Roman" panose="02020603050405020304" pitchFamily="18" charset="0"/>
                <a:cs typeface="Times New Roman" panose="02020603050405020304" pitchFamily="18" charset="0"/>
              </a:rPr>
              <a:t>For each </a:t>
            </a:r>
            <a:r>
              <a:rPr lang="en-IN" sz="2800" spc="-40" dirty="0" smtClean="0">
                <a:latin typeface="Times New Roman" panose="02020603050405020304" pitchFamily="18" charset="0"/>
                <a:cs typeface="Times New Roman" panose="02020603050405020304" pitchFamily="18" charset="0"/>
              </a:rPr>
              <a:t>transmitter-receiver pair, the bit is sent by propagating electromagnetic waves/optical pulses across the </a:t>
            </a:r>
            <a:r>
              <a:rPr lang="en-IN" sz="2800" b="1" spc="-40" dirty="0" smtClean="0">
                <a:latin typeface="Times New Roman" panose="02020603050405020304" pitchFamily="18" charset="0"/>
                <a:cs typeface="Times New Roman" panose="02020603050405020304" pitchFamily="18" charset="0"/>
              </a:rPr>
              <a:t>physical medium.</a:t>
            </a:r>
          </a:p>
          <a:p>
            <a:pPr marL="355600" indent="-342900">
              <a:lnSpc>
                <a:spcPct val="100000"/>
              </a:lnSpc>
              <a:spcBef>
                <a:spcPts val="575"/>
              </a:spcBef>
              <a:buSzPct val="75000"/>
              <a:buChar char="•"/>
              <a:tabLst>
                <a:tab pos="355600" algn="l"/>
                <a:tab pos="356235" algn="l"/>
              </a:tabLst>
            </a:pPr>
            <a:r>
              <a:rPr lang="en-IN" sz="2800" b="1" dirty="0">
                <a:latin typeface="Times New Roman" panose="02020603050405020304" pitchFamily="18" charset="0"/>
                <a:cs typeface="Times New Roman" panose="02020603050405020304" pitchFamily="18" charset="0"/>
              </a:rPr>
              <a:t>Examples  </a:t>
            </a:r>
            <a:r>
              <a:rPr lang="en-IN" sz="2800" b="1" dirty="0" smtClean="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Twisted-pair </a:t>
            </a:r>
            <a:r>
              <a:rPr lang="en-IN" sz="2800" dirty="0">
                <a:latin typeface="Times New Roman" panose="02020603050405020304" pitchFamily="18" charset="0"/>
                <a:cs typeface="Times New Roman" panose="02020603050405020304" pitchFamily="18" charset="0"/>
              </a:rPr>
              <a:t>copper wire, coaxial cable, multimode </a:t>
            </a:r>
            <a:r>
              <a:rPr lang="en-IN" sz="2800" dirty="0" err="1">
                <a:latin typeface="Times New Roman" panose="02020603050405020304" pitchFamily="18" charset="0"/>
                <a:cs typeface="Times New Roman" panose="02020603050405020304" pitchFamily="18" charset="0"/>
              </a:rPr>
              <a:t>fiber</a:t>
            </a:r>
            <a:r>
              <a:rPr lang="en-IN" sz="2800" dirty="0">
                <a:latin typeface="Times New Roman" panose="02020603050405020304" pitchFamily="18" charset="0"/>
                <a:cs typeface="Times New Roman" panose="02020603050405020304" pitchFamily="18" charset="0"/>
              </a:rPr>
              <a:t> optic cable, terrestrial radio spectrum and satellite radio spectrum</a:t>
            </a:r>
            <a:r>
              <a:rPr lang="en-IN"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575"/>
              </a:spcBef>
              <a:buSzPct val="75000"/>
              <a:buChar char="•"/>
              <a:tabLst>
                <a:tab pos="355600" algn="l"/>
                <a:tab pos="356235" algn="l"/>
              </a:tabLst>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Physical media</a:t>
            </a:r>
            <a:r>
              <a:rPr lang="en-US" sz="2800" dirty="0">
                <a:latin typeface="Times New Roman" panose="02020603050405020304" pitchFamily="18" charset="0"/>
                <a:cs typeface="Times New Roman" panose="02020603050405020304" pitchFamily="18" charset="0"/>
              </a:rPr>
              <a:t> fall into two categories: </a:t>
            </a:r>
            <a:r>
              <a:rPr lang="en-US" sz="2800" b="1" dirty="0">
                <a:latin typeface="Times New Roman" panose="02020603050405020304" pitchFamily="18" charset="0"/>
                <a:cs typeface="Times New Roman" panose="02020603050405020304" pitchFamily="18" charset="0"/>
              </a:rPr>
              <a:t>guided media and </a:t>
            </a:r>
            <a:r>
              <a:rPr lang="en-US" sz="2800" b="1" dirty="0" smtClean="0">
                <a:latin typeface="Times New Roman" panose="02020603050405020304" pitchFamily="18" charset="0"/>
                <a:cs typeface="Times New Roman" panose="02020603050405020304" pitchFamily="18" charset="0"/>
              </a:rPr>
              <a:t>unguided media</a:t>
            </a:r>
            <a:r>
              <a:rPr lang="en-US" sz="2800" b="1" dirty="0">
                <a:latin typeface="Times New Roman" panose="02020603050405020304" pitchFamily="18" charset="0"/>
                <a:cs typeface="Times New Roman" panose="02020603050405020304" pitchFamily="18" charset="0"/>
              </a:rPr>
              <a:t>.</a:t>
            </a:r>
            <a:endParaRPr lang="en-IN" sz="2800" b="1" spc="-140" dirty="0">
              <a:solidFill>
                <a:srgbClr val="CC0000"/>
              </a:solidFill>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sz="2800" spc="-95" dirty="0" smtClean="0">
                <a:solidFill>
                  <a:srgbClr val="CC0000"/>
                </a:solidFill>
                <a:latin typeface="Times New Roman" panose="02020603050405020304" pitchFamily="18" charset="0"/>
                <a:cs typeface="Times New Roman" panose="02020603050405020304" pitchFamily="18" charset="0"/>
              </a:rPr>
              <a:t>guided</a:t>
            </a:r>
            <a:r>
              <a:rPr sz="2800" spc="-130" dirty="0" smtClean="0">
                <a:solidFill>
                  <a:srgbClr val="CC0000"/>
                </a:solidFill>
                <a:latin typeface="Times New Roman" panose="02020603050405020304" pitchFamily="18" charset="0"/>
                <a:cs typeface="Times New Roman" panose="02020603050405020304" pitchFamily="18" charset="0"/>
              </a:rPr>
              <a:t> </a:t>
            </a:r>
            <a:r>
              <a:rPr sz="2800" spc="-85" dirty="0">
                <a:solidFill>
                  <a:srgbClr val="CC0000"/>
                </a:solidFill>
                <a:latin typeface="Times New Roman" panose="02020603050405020304" pitchFamily="18" charset="0"/>
                <a:cs typeface="Times New Roman" panose="02020603050405020304" pitchFamily="18" charset="0"/>
              </a:rPr>
              <a:t>media:</a:t>
            </a:r>
            <a:endParaRPr sz="2800" dirty="0">
              <a:latin typeface="Times New Roman" panose="02020603050405020304" pitchFamily="18" charset="0"/>
              <a:cs typeface="Times New Roman" panose="02020603050405020304" pitchFamily="18" charset="0"/>
            </a:endParaRPr>
          </a:p>
          <a:p>
            <a:pPr marL="756285" marR="33020" lvl="1" indent="-286385">
              <a:lnSpc>
                <a:spcPct val="100000"/>
              </a:lnSpc>
              <a:spcBef>
                <a:spcPts val="645"/>
              </a:spcBef>
              <a:buChar char="–"/>
              <a:tabLst>
                <a:tab pos="756920" algn="l"/>
              </a:tabLst>
            </a:pPr>
            <a:r>
              <a:rPr sz="2800" spc="-165" dirty="0">
                <a:latin typeface="Times New Roman" panose="02020603050405020304" pitchFamily="18" charset="0"/>
                <a:cs typeface="Times New Roman" panose="02020603050405020304" pitchFamily="18" charset="0"/>
              </a:rPr>
              <a:t>signals </a:t>
            </a:r>
            <a:r>
              <a:rPr sz="2800" spc="-120" dirty="0">
                <a:latin typeface="Times New Roman" panose="02020603050405020304" pitchFamily="18" charset="0"/>
                <a:cs typeface="Times New Roman" panose="02020603050405020304" pitchFamily="18" charset="0"/>
              </a:rPr>
              <a:t>propagate </a:t>
            </a:r>
            <a:r>
              <a:rPr sz="2800" spc="-35" dirty="0">
                <a:latin typeface="Times New Roman" panose="02020603050405020304" pitchFamily="18" charset="0"/>
                <a:cs typeface="Times New Roman" panose="02020603050405020304" pitchFamily="18" charset="0"/>
              </a:rPr>
              <a:t>in </a:t>
            </a:r>
            <a:r>
              <a:rPr sz="2800" spc="-95" dirty="0">
                <a:latin typeface="Times New Roman" panose="02020603050405020304" pitchFamily="18" charset="0"/>
                <a:cs typeface="Times New Roman" panose="02020603050405020304" pitchFamily="18" charset="0"/>
              </a:rPr>
              <a:t>solid </a:t>
            </a:r>
            <a:r>
              <a:rPr sz="2800" spc="-100" dirty="0">
                <a:latin typeface="Times New Roman" panose="02020603050405020304" pitchFamily="18" charset="0"/>
                <a:cs typeface="Times New Roman" panose="02020603050405020304" pitchFamily="18" charset="0"/>
              </a:rPr>
              <a:t>media: </a:t>
            </a:r>
            <a:r>
              <a:rPr sz="2800" spc="-140" dirty="0">
                <a:latin typeface="Times New Roman" panose="02020603050405020304" pitchFamily="18" charset="0"/>
                <a:cs typeface="Times New Roman" panose="02020603050405020304" pitchFamily="18" charset="0"/>
              </a:rPr>
              <a:t>copper,</a:t>
            </a:r>
            <a:r>
              <a:rPr sz="2800" spc="-355"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fiber,  </a:t>
            </a:r>
            <a:r>
              <a:rPr sz="2800" spc="-190" dirty="0">
                <a:latin typeface="Times New Roman" panose="02020603050405020304" pitchFamily="18" charset="0"/>
                <a:cs typeface="Times New Roman" panose="02020603050405020304" pitchFamily="18" charset="0"/>
              </a:rPr>
              <a:t>coax</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605"/>
              </a:spcBef>
              <a:buSzPct val="75000"/>
              <a:buChar char="•"/>
              <a:tabLst>
                <a:tab pos="355600" algn="l"/>
                <a:tab pos="356235" algn="l"/>
              </a:tabLst>
            </a:pPr>
            <a:r>
              <a:rPr sz="2800" spc="-95" dirty="0">
                <a:solidFill>
                  <a:srgbClr val="CC0000"/>
                </a:solidFill>
                <a:latin typeface="Times New Roman" panose="02020603050405020304" pitchFamily="18" charset="0"/>
                <a:cs typeface="Times New Roman" panose="02020603050405020304" pitchFamily="18" charset="0"/>
              </a:rPr>
              <a:t>unguided</a:t>
            </a:r>
            <a:r>
              <a:rPr sz="2800" spc="-135" dirty="0">
                <a:solidFill>
                  <a:srgbClr val="CC0000"/>
                </a:solidFill>
                <a:latin typeface="Times New Roman" panose="02020603050405020304" pitchFamily="18" charset="0"/>
                <a:cs typeface="Times New Roman" panose="02020603050405020304" pitchFamily="18" charset="0"/>
              </a:rPr>
              <a:t> </a:t>
            </a:r>
            <a:r>
              <a:rPr sz="2800" spc="-85" dirty="0">
                <a:solidFill>
                  <a:srgbClr val="CC0000"/>
                </a:solidFill>
                <a:latin typeface="Times New Roman" panose="02020603050405020304" pitchFamily="18" charset="0"/>
                <a:cs typeface="Times New Roman" panose="02020603050405020304" pitchFamily="18" charset="0"/>
              </a:rPr>
              <a:t>media:</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650"/>
              </a:spcBef>
              <a:buChar char="–"/>
              <a:tabLst>
                <a:tab pos="756920" algn="l"/>
              </a:tabLst>
            </a:pPr>
            <a:r>
              <a:rPr sz="2800" spc="-165" dirty="0">
                <a:latin typeface="Times New Roman" panose="02020603050405020304" pitchFamily="18" charset="0"/>
                <a:cs typeface="Times New Roman" panose="02020603050405020304" pitchFamily="18" charset="0"/>
              </a:rPr>
              <a:t>signals </a:t>
            </a:r>
            <a:r>
              <a:rPr sz="2800" spc="-120" dirty="0">
                <a:latin typeface="Times New Roman" panose="02020603050405020304" pitchFamily="18" charset="0"/>
                <a:cs typeface="Times New Roman" panose="02020603050405020304" pitchFamily="18" charset="0"/>
              </a:rPr>
              <a:t>propagate </a:t>
            </a:r>
            <a:r>
              <a:rPr sz="2800" spc="-100" dirty="0">
                <a:latin typeface="Times New Roman" panose="02020603050405020304" pitchFamily="18" charset="0"/>
                <a:cs typeface="Times New Roman" panose="02020603050405020304" pitchFamily="18" charset="0"/>
              </a:rPr>
              <a:t>freely, </a:t>
            </a:r>
            <a:r>
              <a:rPr sz="2800" spc="-125" dirty="0">
                <a:latin typeface="Times New Roman" panose="02020603050405020304" pitchFamily="18" charset="0"/>
                <a:cs typeface="Times New Roman" panose="02020603050405020304" pitchFamily="18" charset="0"/>
              </a:rPr>
              <a:t>e.g.,</a:t>
            </a:r>
            <a:r>
              <a:rPr sz="2800" spc="-185" dirty="0">
                <a:latin typeface="Times New Roman" panose="02020603050405020304" pitchFamily="18" charset="0"/>
                <a:cs typeface="Times New Roman" panose="02020603050405020304" pitchFamily="18" charset="0"/>
              </a:rPr>
              <a:t> </a:t>
            </a:r>
            <a:r>
              <a:rPr sz="2800" spc="-80" dirty="0" smtClean="0">
                <a:latin typeface="Times New Roman" panose="02020603050405020304" pitchFamily="18" charset="0"/>
                <a:cs typeface="Times New Roman" panose="02020603050405020304" pitchFamily="18" charset="0"/>
              </a:rPr>
              <a:t>radio</a:t>
            </a:r>
            <a:r>
              <a:rPr lang="en-IN" sz="2800" spc="-80" dirty="0" smtClean="0">
                <a:latin typeface="Times New Roman" panose="02020603050405020304" pitchFamily="18" charset="0"/>
                <a:cs typeface="Times New Roman" panose="02020603050405020304" pitchFamily="18" charset="0"/>
              </a:rPr>
              <a:t>,</a:t>
            </a:r>
            <a:r>
              <a:rPr lang="en-IN" dirty="0"/>
              <a:t> digital satellite channel</a:t>
            </a:r>
            <a:endParaRPr lang="en-IN" sz="2800" spc="-80"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650"/>
              </a:spcBef>
              <a:buChar char="–"/>
              <a:tabLst>
                <a:tab pos="756920" algn="l"/>
              </a:tabLst>
            </a:pPr>
            <a:endParaRPr lang="en-IN" sz="2800" spc="-80" dirty="0">
              <a:latin typeface="Times New Roman" panose="02020603050405020304" pitchFamily="18" charset="0"/>
              <a:cs typeface="Times New Roman" panose="02020603050405020304" pitchFamily="18" charset="0"/>
            </a:endParaRPr>
          </a:p>
          <a:p>
            <a:pPr marL="469900" indent="-457200">
              <a:spcBef>
                <a:spcPts val="650"/>
              </a:spcBef>
              <a:buFont typeface="Arial" panose="020B0604020202020204" pitchFamily="34" charset="0"/>
              <a:buChar char="•"/>
              <a:tabLst>
                <a:tab pos="756920" algn="l"/>
              </a:tabLst>
            </a:pPr>
            <a:r>
              <a:rPr lang="en-US" sz="2800" spc="-175" dirty="0">
                <a:latin typeface="Times New Roman" panose="02020603050405020304" pitchFamily="18" charset="0"/>
                <a:cs typeface="Times New Roman" panose="02020603050405020304" pitchFamily="18" charset="0"/>
              </a:rPr>
              <a:t>Cost </a:t>
            </a:r>
            <a:r>
              <a:rPr lang="en-US" sz="2800" spc="-5" dirty="0">
                <a:latin typeface="Times New Roman" panose="02020603050405020304" pitchFamily="18" charset="0"/>
                <a:cs typeface="Times New Roman" panose="02020603050405020304" pitchFamily="18" charset="0"/>
              </a:rPr>
              <a:t>of </a:t>
            </a:r>
            <a:r>
              <a:rPr lang="en-US" sz="2800" spc="-40" dirty="0">
                <a:latin typeface="Times New Roman" panose="02020603050405020304" pitchFamily="18" charset="0"/>
                <a:cs typeface="Times New Roman" panose="02020603050405020304" pitchFamily="18" charset="0"/>
              </a:rPr>
              <a:t>link </a:t>
            </a:r>
            <a:r>
              <a:rPr lang="en-US" sz="2800" spc="-125" dirty="0">
                <a:latin typeface="Times New Roman" panose="02020603050405020304" pitchFamily="18" charset="0"/>
                <a:cs typeface="Times New Roman" panose="02020603050405020304" pitchFamily="18" charset="0"/>
              </a:rPr>
              <a:t>is </a:t>
            </a:r>
            <a:r>
              <a:rPr lang="en-US" sz="2800" spc="-90" dirty="0">
                <a:latin typeface="Times New Roman" panose="02020603050405020304" pitchFamily="18" charset="0"/>
                <a:cs typeface="Times New Roman" panose="02020603050405020304" pitchFamily="18" charset="0"/>
              </a:rPr>
              <a:t>very </a:t>
            </a:r>
            <a:r>
              <a:rPr lang="en-US" sz="2800" spc="-165" dirty="0">
                <a:latin typeface="Times New Roman" panose="02020603050405020304" pitchFamily="18" charset="0"/>
                <a:cs typeface="Times New Roman" panose="02020603050405020304" pitchFamily="18" charset="0"/>
              </a:rPr>
              <a:t>less </a:t>
            </a:r>
            <a:r>
              <a:rPr lang="en-US" sz="2800" spc="-110" dirty="0">
                <a:latin typeface="Times New Roman" panose="02020603050405020304" pitchFamily="18" charset="0"/>
                <a:cs typeface="Times New Roman" panose="02020603050405020304" pitchFamily="18" charset="0"/>
              </a:rPr>
              <a:t>compared </a:t>
            </a:r>
            <a:r>
              <a:rPr lang="en-US" sz="2800" spc="20" dirty="0">
                <a:latin typeface="Times New Roman" panose="02020603050405020304" pitchFamily="18" charset="0"/>
                <a:cs typeface="Times New Roman" panose="02020603050405020304" pitchFamily="18" charset="0"/>
              </a:rPr>
              <a:t>to</a:t>
            </a:r>
            <a:r>
              <a:rPr lang="en-US" sz="2800" spc="-459" dirty="0">
                <a:latin typeface="Times New Roman" panose="02020603050405020304" pitchFamily="18" charset="0"/>
                <a:cs typeface="Times New Roman" panose="02020603050405020304" pitchFamily="18" charset="0"/>
              </a:rPr>
              <a:t> </a:t>
            </a:r>
            <a:r>
              <a:rPr lang="en-US" sz="2800" spc="-50" dirty="0">
                <a:latin typeface="Times New Roman" panose="02020603050405020304" pitchFamily="18" charset="0"/>
                <a:cs typeface="Times New Roman" panose="02020603050405020304" pitchFamily="18" charset="0"/>
              </a:rPr>
              <a:t>installation </a:t>
            </a:r>
            <a:r>
              <a:rPr lang="en-US" sz="2800" spc="-140" dirty="0">
                <a:latin typeface="Times New Roman" panose="02020603050405020304" pitchFamily="18" charset="0"/>
                <a:cs typeface="Times New Roman" panose="02020603050405020304" pitchFamily="18" charset="0"/>
              </a:rPr>
              <a:t>costs</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0"/>
            <a:ext cx="8610600" cy="690574"/>
          </a:xfrm>
          <a:prstGeom prst="rect">
            <a:avLst/>
          </a:prstGeom>
        </p:spPr>
        <p:txBody>
          <a:bodyPr vert="horz" wrap="square" lIns="0" tIns="13335" rIns="0" bIns="0" rtlCol="0">
            <a:spAutoFit/>
          </a:bodyPr>
          <a:lstStyle/>
          <a:p>
            <a:pPr marL="12700">
              <a:lnSpc>
                <a:spcPct val="100000"/>
              </a:lnSpc>
              <a:spcBef>
                <a:spcPts val="105"/>
              </a:spcBef>
            </a:pPr>
            <a:r>
              <a:rPr lang="en-IN" b="1" spc="-120" dirty="0" smtClean="0">
                <a:latin typeface="Times New Roman" panose="02020603050405020304" pitchFamily="18" charset="0"/>
                <a:cs typeface="Times New Roman" panose="02020603050405020304" pitchFamily="18" charset="0"/>
              </a:rPr>
              <a:t>1.</a:t>
            </a:r>
            <a:r>
              <a:rPr b="1" spc="-120" dirty="0" smtClean="0">
                <a:latin typeface="Times New Roman" panose="02020603050405020304" pitchFamily="18" charset="0"/>
                <a:cs typeface="Times New Roman" panose="02020603050405020304" pitchFamily="18" charset="0"/>
              </a:rPr>
              <a:t> </a:t>
            </a:r>
            <a:r>
              <a:rPr b="1" spc="-210" dirty="0">
                <a:latin typeface="Times New Roman" panose="02020603050405020304" pitchFamily="18" charset="0"/>
                <a:cs typeface="Times New Roman" panose="02020603050405020304" pitchFamily="18" charset="0"/>
              </a:rPr>
              <a:t>Twisted</a:t>
            </a:r>
            <a:r>
              <a:rPr b="1" spc="-365" dirty="0">
                <a:latin typeface="Times New Roman" panose="02020603050405020304" pitchFamily="18" charset="0"/>
                <a:cs typeface="Times New Roman" panose="02020603050405020304" pitchFamily="18" charset="0"/>
              </a:rPr>
              <a:t> </a:t>
            </a:r>
            <a:r>
              <a:rPr b="1" spc="-245" dirty="0" smtClean="0">
                <a:latin typeface="Times New Roman" panose="02020603050405020304" pitchFamily="18" charset="0"/>
                <a:cs typeface="Times New Roman" panose="02020603050405020304" pitchFamily="18" charset="0"/>
              </a:rPr>
              <a:t>Pair</a:t>
            </a:r>
            <a:r>
              <a:rPr lang="en-IN" b="1" spc="-245" dirty="0" smtClean="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Copper Wire</a:t>
            </a:r>
            <a:endParaRPr b="1" spc="-245"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400" y="762000"/>
            <a:ext cx="8991600" cy="5965992"/>
          </a:xfrm>
          <a:prstGeom prst="rect">
            <a:avLst/>
          </a:prstGeom>
        </p:spPr>
        <p:txBody>
          <a:bodyPr vert="horz" wrap="square" lIns="0" tIns="12700" rIns="0" bIns="0" rtlCol="0">
            <a:spAutoFit/>
          </a:bodyPr>
          <a:lstStyle/>
          <a:p>
            <a:pPr marL="355600" indent="-342900">
              <a:lnSpc>
                <a:spcPct val="100000"/>
              </a:lnSpc>
              <a:spcBef>
                <a:spcPts val="100"/>
              </a:spcBef>
              <a:buChar char="•"/>
              <a:tabLst>
                <a:tab pos="355600" algn="l"/>
                <a:tab pos="356235" algn="l"/>
              </a:tabLst>
            </a:pPr>
            <a:r>
              <a:rPr sz="3200" spc="-165" dirty="0">
                <a:latin typeface="Times New Roman" panose="02020603050405020304" pitchFamily="18" charset="0"/>
                <a:cs typeface="Times New Roman" panose="02020603050405020304" pitchFamily="18" charset="0"/>
              </a:rPr>
              <a:t>Least </a:t>
            </a:r>
            <a:r>
              <a:rPr sz="3200" spc="-135" dirty="0">
                <a:latin typeface="Times New Roman" panose="02020603050405020304" pitchFamily="18" charset="0"/>
                <a:cs typeface="Times New Roman" panose="02020603050405020304" pitchFamily="18" charset="0"/>
              </a:rPr>
              <a:t>expensive </a:t>
            </a:r>
            <a:r>
              <a:rPr sz="3200" spc="-110" dirty="0">
                <a:latin typeface="Times New Roman" panose="02020603050405020304" pitchFamily="18" charset="0"/>
                <a:cs typeface="Times New Roman" panose="02020603050405020304" pitchFamily="18" charset="0"/>
              </a:rPr>
              <a:t>and </a:t>
            </a:r>
            <a:r>
              <a:rPr sz="3200" b="1" spc="-80" dirty="0">
                <a:latin typeface="Times New Roman" panose="02020603050405020304" pitchFamily="18" charset="0"/>
                <a:cs typeface="Times New Roman" panose="02020603050405020304" pitchFamily="18" charset="0"/>
              </a:rPr>
              <a:t>most </a:t>
            </a:r>
            <a:r>
              <a:rPr sz="3200" b="1" spc="-55" dirty="0">
                <a:latin typeface="Times New Roman" panose="02020603050405020304" pitchFamily="18" charset="0"/>
                <a:cs typeface="Times New Roman" panose="02020603050405020304" pitchFamily="18" charset="0"/>
              </a:rPr>
              <a:t>widely </a:t>
            </a:r>
            <a:r>
              <a:rPr sz="3200" b="1" spc="-140" dirty="0">
                <a:latin typeface="Times New Roman" panose="02020603050405020304" pitchFamily="18" charset="0"/>
                <a:cs typeface="Times New Roman" panose="02020603050405020304" pitchFamily="18" charset="0"/>
              </a:rPr>
              <a:t>used </a:t>
            </a:r>
            <a:r>
              <a:rPr sz="3200" spc="-100" dirty="0">
                <a:latin typeface="Times New Roman" panose="02020603050405020304" pitchFamily="18" charset="0"/>
                <a:cs typeface="Times New Roman" panose="02020603050405020304" pitchFamily="18" charset="0"/>
              </a:rPr>
              <a:t>guided</a:t>
            </a:r>
            <a:r>
              <a:rPr sz="3200" spc="-195" dirty="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transmission</a:t>
            </a:r>
            <a:r>
              <a:rPr lang="en-IN" sz="3200" spc="-95" dirty="0" smtClean="0">
                <a:latin typeface="Times New Roman" panose="02020603050405020304" pitchFamily="18" charset="0"/>
                <a:cs typeface="Times New Roman" panose="02020603050405020304" pitchFamily="18" charset="0"/>
              </a:rPr>
              <a:t> </a:t>
            </a:r>
            <a:r>
              <a:rPr sz="3200" spc="-75" dirty="0" smtClean="0">
                <a:latin typeface="Times New Roman" panose="02020603050405020304" pitchFamily="18" charset="0"/>
                <a:cs typeface="Times New Roman" panose="02020603050405020304" pitchFamily="18" charset="0"/>
              </a:rPr>
              <a:t>medium </a:t>
            </a:r>
            <a:r>
              <a:rPr sz="3200" spc="-130" dirty="0">
                <a:latin typeface="Times New Roman" panose="02020603050405020304" pitchFamily="18" charset="0"/>
                <a:cs typeface="Times New Roman" panose="02020603050405020304" pitchFamily="18" charset="0"/>
              </a:rPr>
              <a:t>(used </a:t>
            </a:r>
            <a:r>
              <a:rPr sz="3200" spc="-30" dirty="0">
                <a:latin typeface="Times New Roman" panose="02020603050405020304" pitchFamily="18" charset="0"/>
                <a:cs typeface="Times New Roman" panose="02020603050405020304" pitchFamily="18" charset="0"/>
              </a:rPr>
              <a:t>in </a:t>
            </a:r>
            <a:r>
              <a:rPr sz="3200" spc="-70" dirty="0">
                <a:latin typeface="Times New Roman" panose="02020603050405020304" pitchFamily="18" charset="0"/>
                <a:cs typeface="Times New Roman" panose="02020603050405020304" pitchFamily="18" charset="0"/>
              </a:rPr>
              <a:t>telephone</a:t>
            </a:r>
            <a:r>
              <a:rPr sz="3200" spc="-305"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networks</a:t>
            </a:r>
            <a:r>
              <a:rPr sz="3200" spc="-75" dirty="0" smtClean="0">
                <a:latin typeface="Times New Roman" panose="02020603050405020304" pitchFamily="18" charset="0"/>
                <a:cs typeface="Times New Roman" panose="02020603050405020304" pitchFamily="18" charset="0"/>
              </a:rPr>
              <a:t>)</a:t>
            </a:r>
            <a:r>
              <a:rPr lang="en-IN" sz="3200" spc="-7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lang="en-IN" sz="3200" spc="5" dirty="0" smtClean="0">
                <a:latin typeface="Times New Roman" panose="02020603050405020304" pitchFamily="18" charset="0"/>
                <a:cs typeface="Times New Roman" panose="02020603050405020304" pitchFamily="18" charset="0"/>
              </a:rPr>
              <a:t>T</a:t>
            </a:r>
            <a:r>
              <a:rPr sz="3200" spc="5" dirty="0" smtClean="0">
                <a:latin typeface="Times New Roman" panose="02020603050405020304" pitchFamily="18" charset="0"/>
                <a:cs typeface="Times New Roman" panose="02020603050405020304" pitchFamily="18" charset="0"/>
              </a:rPr>
              <a:t>wo </a:t>
            </a:r>
            <a:r>
              <a:rPr sz="3200" spc="-80" dirty="0">
                <a:latin typeface="Times New Roman" panose="02020603050405020304" pitchFamily="18" charset="0"/>
                <a:cs typeface="Times New Roman" panose="02020603050405020304" pitchFamily="18" charset="0"/>
              </a:rPr>
              <a:t>insulated </a:t>
            </a:r>
            <a:r>
              <a:rPr sz="3200" spc="-95" dirty="0">
                <a:latin typeface="Times New Roman" panose="02020603050405020304" pitchFamily="18" charset="0"/>
                <a:cs typeface="Times New Roman" panose="02020603050405020304" pitchFamily="18" charset="0"/>
              </a:rPr>
              <a:t>copper </a:t>
            </a:r>
            <a:r>
              <a:rPr sz="3200" spc="-80" dirty="0">
                <a:latin typeface="Times New Roman" panose="02020603050405020304" pitchFamily="18" charset="0"/>
                <a:cs typeface="Times New Roman" panose="02020603050405020304" pitchFamily="18" charset="0"/>
              </a:rPr>
              <a:t>wires </a:t>
            </a:r>
            <a:r>
              <a:rPr sz="3200" spc="-110" dirty="0">
                <a:latin typeface="Times New Roman" panose="02020603050405020304" pitchFamily="18" charset="0"/>
                <a:cs typeface="Times New Roman" panose="02020603050405020304" pitchFamily="18" charset="0"/>
              </a:rPr>
              <a:t>arranged </a:t>
            </a:r>
            <a:r>
              <a:rPr sz="3200" spc="-30" dirty="0">
                <a:latin typeface="Times New Roman" panose="02020603050405020304" pitchFamily="18" charset="0"/>
                <a:cs typeface="Times New Roman" panose="02020603050405020304" pitchFamily="18" charset="0"/>
              </a:rPr>
              <a:t>in</a:t>
            </a:r>
            <a:r>
              <a:rPr sz="3200" spc="-46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spiral </a:t>
            </a:r>
            <a:r>
              <a:rPr sz="3200" spc="-40" dirty="0" smtClean="0">
                <a:latin typeface="Times New Roman" panose="02020603050405020304" pitchFamily="18" charset="0"/>
                <a:cs typeface="Times New Roman" panose="02020603050405020304" pitchFamily="18" charset="0"/>
              </a:rPr>
              <a:t>pattern</a:t>
            </a:r>
            <a:r>
              <a:rPr lang="en-IN" sz="3200" spc="-40"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sz="3200" spc="-175" dirty="0">
                <a:latin typeface="Times New Roman" panose="02020603050405020304" pitchFamily="18" charset="0"/>
                <a:cs typeface="Times New Roman" panose="02020603050405020304" pitchFamily="18" charset="0"/>
              </a:rPr>
              <a:t>The </a:t>
            </a:r>
            <a:r>
              <a:rPr sz="3200" spc="-80" dirty="0">
                <a:latin typeface="Times New Roman" panose="02020603050405020304" pitchFamily="18" charset="0"/>
                <a:cs typeface="Times New Roman" panose="02020603050405020304" pitchFamily="18" charset="0"/>
              </a:rPr>
              <a:t>wires </a:t>
            </a:r>
            <a:r>
              <a:rPr sz="3200" spc="-110" dirty="0">
                <a:latin typeface="Times New Roman" panose="02020603050405020304" pitchFamily="18" charset="0"/>
                <a:cs typeface="Times New Roman" panose="02020603050405020304" pitchFamily="18" charset="0"/>
              </a:rPr>
              <a:t>are </a:t>
            </a:r>
            <a:r>
              <a:rPr sz="3200" spc="-40" dirty="0">
                <a:latin typeface="Times New Roman" panose="02020603050405020304" pitchFamily="18" charset="0"/>
                <a:cs typeface="Times New Roman" panose="02020603050405020304" pitchFamily="18" charset="0"/>
              </a:rPr>
              <a:t>twisted </a:t>
            </a:r>
            <a:r>
              <a:rPr sz="3200" spc="20" dirty="0">
                <a:latin typeface="Times New Roman" panose="02020603050405020304" pitchFamily="18" charset="0"/>
                <a:cs typeface="Times New Roman" panose="02020603050405020304" pitchFamily="18" charset="0"/>
              </a:rPr>
              <a:t>to </a:t>
            </a:r>
            <a:r>
              <a:rPr sz="3200" spc="-105" dirty="0">
                <a:latin typeface="Times New Roman" panose="02020603050405020304" pitchFamily="18" charset="0"/>
                <a:cs typeface="Times New Roman" panose="02020603050405020304" pitchFamily="18" charset="0"/>
              </a:rPr>
              <a:t>avoid </a:t>
            </a:r>
            <a:r>
              <a:rPr sz="3200" spc="-65" dirty="0">
                <a:latin typeface="Times New Roman" panose="02020603050405020304" pitchFamily="18" charset="0"/>
                <a:cs typeface="Times New Roman" panose="02020603050405020304" pitchFamily="18" charset="0"/>
              </a:rPr>
              <a:t>electrical</a:t>
            </a:r>
            <a:r>
              <a:rPr sz="3200" spc="-434" dirty="0">
                <a:latin typeface="Times New Roman" panose="02020603050405020304" pitchFamily="18" charset="0"/>
                <a:cs typeface="Times New Roman" panose="02020603050405020304" pitchFamily="18" charset="0"/>
              </a:rPr>
              <a:t> </a:t>
            </a:r>
            <a:r>
              <a:rPr sz="3200" spc="-65" dirty="0" smtClean="0">
                <a:latin typeface="Times New Roman" panose="02020603050405020304" pitchFamily="18" charset="0"/>
                <a:cs typeface="Times New Roman" panose="02020603050405020304" pitchFamily="18" charset="0"/>
              </a:rPr>
              <a:t>interference</a:t>
            </a:r>
            <a:r>
              <a:rPr lang="en-IN" sz="3200" spc="-6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a:lnSpc>
                <a:spcPct val="100000"/>
              </a:lnSpc>
              <a:spcBef>
                <a:spcPts val="575"/>
              </a:spcBef>
            </a:pPr>
            <a:r>
              <a:rPr sz="3200" spc="-65" dirty="0">
                <a:latin typeface="Times New Roman" panose="02020603050405020304" pitchFamily="18" charset="0"/>
                <a:cs typeface="Times New Roman" panose="02020603050405020304" pitchFamily="18" charset="0"/>
              </a:rPr>
              <a:t>- </a:t>
            </a:r>
            <a:r>
              <a:rPr sz="3200" spc="-240" dirty="0">
                <a:latin typeface="Times New Roman" panose="02020603050405020304" pitchFamily="18" charset="0"/>
                <a:cs typeface="Times New Roman" panose="02020603050405020304" pitchFamily="18" charset="0"/>
              </a:rPr>
              <a:t>UTP </a:t>
            </a:r>
            <a:r>
              <a:rPr sz="3200" spc="-85" dirty="0">
                <a:latin typeface="Times New Roman" panose="02020603050405020304" pitchFamily="18" charset="0"/>
                <a:cs typeface="Times New Roman" panose="02020603050405020304" pitchFamily="18" charset="0"/>
              </a:rPr>
              <a:t>(Unshielded </a:t>
            </a:r>
            <a:r>
              <a:rPr sz="3200" spc="-95" dirty="0">
                <a:latin typeface="Times New Roman" panose="02020603050405020304" pitchFamily="18" charset="0"/>
                <a:cs typeface="Times New Roman" panose="02020603050405020304" pitchFamily="18" charset="0"/>
              </a:rPr>
              <a:t>Twisted </a:t>
            </a:r>
            <a:r>
              <a:rPr sz="3200" spc="-105" dirty="0">
                <a:latin typeface="Times New Roman" panose="02020603050405020304" pitchFamily="18" charset="0"/>
                <a:cs typeface="Times New Roman" panose="02020603050405020304" pitchFamily="18" charset="0"/>
              </a:rPr>
              <a:t>Pair) </a:t>
            </a:r>
            <a:r>
              <a:rPr sz="3200" spc="-120" dirty="0">
                <a:latin typeface="Times New Roman" panose="02020603050405020304" pitchFamily="18" charset="0"/>
                <a:cs typeface="Times New Roman" panose="02020603050405020304" pitchFamily="18" charset="0"/>
              </a:rPr>
              <a:t>cables </a:t>
            </a:r>
            <a:r>
              <a:rPr sz="3200" spc="-90" dirty="0">
                <a:latin typeface="Times New Roman" panose="02020603050405020304" pitchFamily="18" charset="0"/>
                <a:cs typeface="Times New Roman" panose="02020603050405020304" pitchFamily="18" charset="0"/>
              </a:rPr>
              <a:t>are </a:t>
            </a:r>
            <a:r>
              <a:rPr sz="3200" spc="-80" dirty="0">
                <a:latin typeface="Times New Roman" panose="02020603050405020304" pitchFamily="18" charset="0"/>
                <a:cs typeface="Times New Roman" panose="02020603050405020304" pitchFamily="18" charset="0"/>
              </a:rPr>
              <a:t>very </a:t>
            </a:r>
            <a:r>
              <a:rPr lang="en-IN" sz="3200" spc="-80" dirty="0" smtClean="0">
                <a:latin typeface="Times New Roman" panose="02020603050405020304" pitchFamily="18" charset="0"/>
                <a:cs typeface="Times New Roman" panose="02020603050405020304" pitchFamily="18" charset="0"/>
              </a:rPr>
              <a:t>           </a:t>
            </a:r>
            <a:r>
              <a:rPr sz="3200" spc="-85" dirty="0" smtClean="0">
                <a:latin typeface="Times New Roman" panose="02020603050405020304" pitchFamily="18" charset="0"/>
                <a:cs typeface="Times New Roman" panose="02020603050405020304" pitchFamily="18" charset="0"/>
              </a:rPr>
              <a:t>common </a:t>
            </a:r>
            <a:r>
              <a:rPr sz="3200" spc="-25" dirty="0">
                <a:latin typeface="Times New Roman" panose="02020603050405020304" pitchFamily="18" charset="0"/>
                <a:cs typeface="Times New Roman" panose="02020603050405020304" pitchFamily="18" charset="0"/>
              </a:rPr>
              <a:t>in</a:t>
            </a:r>
            <a:r>
              <a:rPr sz="3200" spc="-370" dirty="0">
                <a:latin typeface="Times New Roman" panose="02020603050405020304" pitchFamily="18" charset="0"/>
                <a:cs typeface="Times New Roman" panose="02020603050405020304" pitchFamily="18" charset="0"/>
              </a:rPr>
              <a:t> </a:t>
            </a:r>
            <a:r>
              <a:rPr sz="3200" spc="-80" dirty="0" smtClean="0">
                <a:latin typeface="Times New Roman" panose="02020603050405020304" pitchFamily="18" charset="0"/>
                <a:cs typeface="Times New Roman" panose="02020603050405020304" pitchFamily="18" charset="0"/>
              </a:rPr>
              <a:t>Computer</a:t>
            </a:r>
            <a:r>
              <a:rPr lang="en-IN" sz="3200" spc="-80" dirty="0" smtClean="0">
                <a:latin typeface="Times New Roman" panose="02020603050405020304" pitchFamily="18" charset="0"/>
                <a:cs typeface="Times New Roman" panose="02020603050405020304" pitchFamily="18" charset="0"/>
              </a:rPr>
              <a:t> </a:t>
            </a:r>
            <a:r>
              <a:rPr sz="3200" spc="-75" dirty="0" smtClean="0">
                <a:latin typeface="Times New Roman" panose="02020603050405020304" pitchFamily="18" charset="0"/>
                <a:cs typeface="Times New Roman" panose="02020603050405020304" pitchFamily="18" charset="0"/>
              </a:rPr>
              <a:t>Networks </a:t>
            </a:r>
            <a:r>
              <a:rPr sz="3200" spc="-180" dirty="0">
                <a:latin typeface="Times New Roman" panose="02020603050405020304" pitchFamily="18" charset="0"/>
                <a:cs typeface="Times New Roman" panose="02020603050405020304" pitchFamily="18" charset="0"/>
              </a:rPr>
              <a:t>(LANs </a:t>
            </a:r>
            <a:r>
              <a:rPr sz="3200" spc="-95" dirty="0">
                <a:latin typeface="Times New Roman" panose="02020603050405020304" pitchFamily="18" charset="0"/>
                <a:cs typeface="Times New Roman" panose="02020603050405020304" pitchFamily="18" charset="0"/>
              </a:rPr>
              <a:t>and </a:t>
            </a:r>
            <a:r>
              <a:rPr sz="3200" spc="-55" dirty="0">
                <a:latin typeface="Times New Roman" panose="02020603050405020304" pitchFamily="18" charset="0"/>
                <a:cs typeface="Times New Roman" panose="02020603050405020304" pitchFamily="18" charset="0"/>
              </a:rPr>
              <a:t>residential </a:t>
            </a:r>
            <a:r>
              <a:rPr sz="3200" spc="-20" dirty="0">
                <a:latin typeface="Times New Roman" panose="02020603050405020304" pitchFamily="18" charset="0"/>
                <a:cs typeface="Times New Roman" panose="02020603050405020304" pitchFamily="18" charset="0"/>
              </a:rPr>
              <a:t>internet</a:t>
            </a:r>
            <a:r>
              <a:rPr sz="3200" spc="-90" dirty="0">
                <a:latin typeface="Times New Roman" panose="02020603050405020304" pitchFamily="18" charset="0"/>
                <a:cs typeface="Times New Roman" panose="02020603050405020304" pitchFamily="18" charset="0"/>
              </a:rPr>
              <a:t> </a:t>
            </a:r>
            <a:r>
              <a:rPr sz="3200" spc="-155" dirty="0">
                <a:latin typeface="Times New Roman" panose="02020603050405020304" pitchFamily="18" charset="0"/>
                <a:cs typeface="Times New Roman" panose="02020603050405020304" pitchFamily="18" charset="0"/>
              </a:rPr>
              <a:t>access)</a:t>
            </a:r>
            <a:endParaRPr sz="3200" dirty="0">
              <a:latin typeface="Times New Roman" panose="02020603050405020304" pitchFamily="18" charset="0"/>
              <a:cs typeface="Times New Roman" panose="02020603050405020304" pitchFamily="18" charset="0"/>
            </a:endParaRPr>
          </a:p>
          <a:p>
            <a:pPr marL="1898014" marR="2308860" indent="-1407160">
              <a:lnSpc>
                <a:spcPct val="117600"/>
              </a:lnSpc>
              <a:spcBef>
                <a:spcPts val="45"/>
              </a:spcBef>
            </a:pPr>
            <a:r>
              <a:rPr sz="3200" spc="-65"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3: </a:t>
            </a:r>
            <a:r>
              <a:rPr sz="2800" spc="-20" dirty="0">
                <a:latin typeface="Times New Roman" panose="02020603050405020304" pitchFamily="18" charset="0"/>
                <a:cs typeface="Times New Roman" panose="02020603050405020304" pitchFamily="18" charset="0"/>
              </a:rPr>
              <a:t>traditional </a:t>
            </a:r>
            <a:r>
              <a:rPr sz="2800" spc="-75" dirty="0">
                <a:latin typeface="Times New Roman" panose="02020603050405020304" pitchFamily="18" charset="0"/>
                <a:cs typeface="Times New Roman" panose="02020603050405020304" pitchFamily="18" charset="0"/>
              </a:rPr>
              <a:t>phone </a:t>
            </a:r>
            <a:r>
              <a:rPr sz="2800" spc="-70" dirty="0">
                <a:latin typeface="Times New Roman" panose="02020603050405020304" pitchFamily="18" charset="0"/>
                <a:cs typeface="Times New Roman" panose="02020603050405020304" pitchFamily="18" charset="0"/>
              </a:rPr>
              <a:t>wires,</a:t>
            </a:r>
            <a:r>
              <a:rPr sz="2800" spc="-400"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10 </a:t>
            </a:r>
            <a:r>
              <a:rPr sz="2800" spc="-75" dirty="0">
                <a:latin typeface="Times New Roman" panose="02020603050405020304" pitchFamily="18" charset="0"/>
                <a:cs typeface="Times New Roman" panose="02020603050405020304" pitchFamily="18" charset="0"/>
              </a:rPr>
              <a:t>Mbps  </a:t>
            </a:r>
            <a:r>
              <a:rPr sz="2800" spc="-60" dirty="0">
                <a:latin typeface="Times New Roman" panose="02020603050405020304" pitchFamily="18" charset="0"/>
                <a:cs typeface="Times New Roman" panose="02020603050405020304" pitchFamily="18" charset="0"/>
              </a:rPr>
              <a:t>Ethernet</a:t>
            </a:r>
            <a:endParaRPr sz="2800" dirty="0">
              <a:latin typeface="Times New Roman" panose="02020603050405020304" pitchFamily="18" charset="0"/>
              <a:cs typeface="Times New Roman" panose="02020603050405020304" pitchFamily="18" charset="0"/>
            </a:endParaRPr>
          </a:p>
          <a:p>
            <a:pPr marL="756285" indent="-286385">
              <a:lnSpc>
                <a:spcPct val="100000"/>
              </a:lnSpc>
              <a:spcBef>
                <a:spcPts val="480"/>
              </a:spcBef>
              <a:buSzPct val="75000"/>
              <a:buChar char="–"/>
              <a:tabLst>
                <a:tab pos="756285" algn="l"/>
                <a:tab pos="756920" algn="l"/>
              </a:tabLst>
            </a:pPr>
            <a:r>
              <a:rPr sz="2800" spc="-114"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5: </a:t>
            </a:r>
            <a:r>
              <a:rPr sz="2800" spc="-100" dirty="0">
                <a:latin typeface="Times New Roman" panose="02020603050405020304" pitchFamily="18" charset="0"/>
                <a:cs typeface="Times New Roman" panose="02020603050405020304" pitchFamily="18" charset="0"/>
              </a:rPr>
              <a:t>100 </a:t>
            </a:r>
            <a:r>
              <a:rPr sz="2800" spc="-75" dirty="0">
                <a:latin typeface="Times New Roman" panose="02020603050405020304" pitchFamily="18" charset="0"/>
                <a:cs typeface="Times New Roman" panose="02020603050405020304" pitchFamily="18" charset="0"/>
              </a:rPr>
              <a:t>Mbps, </a:t>
            </a:r>
            <a:r>
              <a:rPr sz="2800" spc="-100" dirty="0">
                <a:latin typeface="Times New Roman" panose="02020603050405020304" pitchFamily="18" charset="0"/>
                <a:cs typeface="Times New Roman" panose="02020603050405020304" pitchFamily="18" charset="0"/>
              </a:rPr>
              <a:t>1 </a:t>
            </a:r>
            <a:r>
              <a:rPr sz="2800" spc="-165" dirty="0">
                <a:latin typeface="Times New Roman" panose="02020603050405020304" pitchFamily="18" charset="0"/>
                <a:cs typeface="Times New Roman" panose="02020603050405020304" pitchFamily="18" charset="0"/>
              </a:rPr>
              <a:t>Gbps</a:t>
            </a:r>
            <a:r>
              <a:rPr sz="2800" spc="-240"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Ethernet</a:t>
            </a:r>
            <a:endParaRPr sz="2800" dirty="0">
              <a:latin typeface="Times New Roman" panose="02020603050405020304" pitchFamily="18" charset="0"/>
              <a:cs typeface="Times New Roman" panose="02020603050405020304" pitchFamily="18" charset="0"/>
            </a:endParaRPr>
          </a:p>
          <a:p>
            <a:pPr marL="756285" indent="-286385">
              <a:lnSpc>
                <a:spcPct val="100000"/>
              </a:lnSpc>
              <a:spcBef>
                <a:spcPts val="480"/>
              </a:spcBef>
              <a:buSzPct val="75000"/>
              <a:buChar char="–"/>
              <a:tabLst>
                <a:tab pos="756285" algn="l"/>
                <a:tab pos="756920" algn="l"/>
              </a:tabLst>
            </a:pPr>
            <a:r>
              <a:rPr sz="2800" spc="-110"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6:</a:t>
            </a:r>
            <a:r>
              <a:rPr sz="2800" spc="-125" dirty="0">
                <a:latin typeface="Times New Roman" panose="02020603050405020304" pitchFamily="18" charset="0"/>
                <a:cs typeface="Times New Roman" panose="02020603050405020304" pitchFamily="18" charset="0"/>
              </a:rPr>
              <a:t> </a:t>
            </a:r>
            <a:r>
              <a:rPr sz="2800" spc="-140" dirty="0" smtClean="0">
                <a:latin typeface="Times New Roman" panose="02020603050405020304" pitchFamily="18" charset="0"/>
                <a:cs typeface="Times New Roman" panose="02020603050405020304" pitchFamily="18" charset="0"/>
              </a:rPr>
              <a:t>10</a:t>
            </a:r>
            <a:r>
              <a:rPr lang="en-IN" sz="2800" spc="-140" dirty="0" smtClean="0">
                <a:latin typeface="Times New Roman" panose="02020603050405020304" pitchFamily="18" charset="0"/>
                <a:cs typeface="Times New Roman" panose="02020603050405020304" pitchFamily="18" charset="0"/>
              </a:rPr>
              <a:t> </a:t>
            </a:r>
            <a:r>
              <a:rPr sz="2800" spc="-140" dirty="0" err="1" smtClean="0">
                <a:latin typeface="Times New Roman" panose="02020603050405020304" pitchFamily="18" charset="0"/>
                <a:cs typeface="Times New Roman" panose="02020603050405020304" pitchFamily="18" charset="0"/>
              </a:rPr>
              <a:t>Gbps</a:t>
            </a:r>
            <a:endParaRPr sz="2800" dirty="0">
              <a:latin typeface="Times New Roman" panose="02020603050405020304" pitchFamily="18" charset="0"/>
              <a:cs typeface="Times New Roman" panose="02020603050405020304" pitchFamily="18" charset="0"/>
            </a:endParaRPr>
          </a:p>
        </p:txBody>
      </p:sp>
      <p:sp>
        <p:nvSpPr>
          <p:cNvPr id="4" name="object 4"/>
          <p:cNvSpPr/>
          <p:nvPr/>
        </p:nvSpPr>
        <p:spPr>
          <a:xfrm>
            <a:off x="6858000" y="5029200"/>
            <a:ext cx="1844039" cy="1516821"/>
          </a:xfrm>
          <a:prstGeom prst="rect">
            <a:avLst/>
          </a:prstGeom>
          <a:blipFill>
            <a:blip r:embed="rId2" cstate="print"/>
            <a:stretch>
              <a:fillRect/>
            </a:stretch>
          </a:blipFill>
        </p:spPr>
        <p:txBody>
          <a:bodyPr wrap="square" lIns="0" tIns="0" rIns="0" bIns="0" rtlCol="0"/>
          <a:lstStyle/>
          <a:p>
            <a:endParaRPr/>
          </a:p>
        </p:txBody>
      </p:sp>
      <p:pic>
        <p:nvPicPr>
          <p:cNvPr id="1026" name="Picture 2" descr="http://www2.ic.uff.br/~michael/kr1999/1-introduction/grentw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955" y="4267200"/>
            <a:ext cx="3162300" cy="28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0350" y="192150"/>
            <a:ext cx="3543300" cy="635000"/>
          </a:xfrm>
          <a:prstGeom prst="rect">
            <a:avLst/>
          </a:prstGeom>
        </p:spPr>
        <p:txBody>
          <a:bodyPr vert="horz" wrap="square" lIns="0" tIns="12065" rIns="0" bIns="0" rtlCol="0">
            <a:spAutoFit/>
          </a:bodyPr>
          <a:lstStyle/>
          <a:p>
            <a:pPr marL="12700">
              <a:lnSpc>
                <a:spcPct val="100000"/>
              </a:lnSpc>
              <a:spcBef>
                <a:spcPts val="95"/>
              </a:spcBef>
            </a:pPr>
            <a:r>
              <a:rPr sz="4000" b="1" spc="-270" dirty="0">
                <a:latin typeface="Trebuchet MS"/>
                <a:cs typeface="Trebuchet MS"/>
              </a:rPr>
              <a:t>Twisted </a:t>
            </a:r>
            <a:r>
              <a:rPr sz="4000" b="1" spc="-240" dirty="0">
                <a:latin typeface="Trebuchet MS"/>
                <a:cs typeface="Trebuchet MS"/>
              </a:rPr>
              <a:t>Pair</a:t>
            </a:r>
            <a:r>
              <a:rPr sz="4000" b="1" spc="-400" dirty="0">
                <a:latin typeface="Trebuchet MS"/>
                <a:cs typeface="Trebuchet MS"/>
              </a:rPr>
              <a:t> </a:t>
            </a:r>
            <a:r>
              <a:rPr sz="4000" b="1" spc="-285" dirty="0">
                <a:latin typeface="Trebuchet MS"/>
                <a:cs typeface="Trebuchet MS"/>
              </a:rPr>
              <a:t>(TP)</a:t>
            </a:r>
            <a:endParaRPr sz="4000">
              <a:latin typeface="Trebuchet MS"/>
              <a:cs typeface="Trebuchet MS"/>
            </a:endParaRPr>
          </a:p>
        </p:txBody>
      </p:sp>
      <p:sp>
        <p:nvSpPr>
          <p:cNvPr id="3" name="object 3"/>
          <p:cNvSpPr txBox="1"/>
          <p:nvPr/>
        </p:nvSpPr>
        <p:spPr>
          <a:xfrm>
            <a:off x="0" y="827151"/>
            <a:ext cx="9144000" cy="5312992"/>
          </a:xfrm>
          <a:prstGeom prst="rect">
            <a:avLst/>
          </a:prstGeom>
        </p:spPr>
        <p:txBody>
          <a:bodyPr vert="horz" wrap="square" lIns="0" tIns="110489" rIns="0" bIns="0" rtlCol="0">
            <a:spAutoFit/>
          </a:bodyPr>
          <a:lstStyle/>
          <a:p>
            <a:pPr marL="355600" indent="-342900">
              <a:lnSpc>
                <a:spcPct val="100000"/>
              </a:lnSpc>
              <a:spcBef>
                <a:spcPts val="869"/>
              </a:spcBef>
              <a:buChar char="•"/>
              <a:tabLst>
                <a:tab pos="355600" algn="l"/>
                <a:tab pos="356235" algn="l"/>
              </a:tabLst>
            </a:pPr>
            <a:r>
              <a:rPr lang="en-US" sz="2800" dirty="0" smtClean="0">
                <a:latin typeface="Times New Roman" panose="02020603050405020304" pitchFamily="18" charset="0"/>
                <a:cs typeface="Times New Roman" panose="02020603050405020304" pitchFamily="18" charset="0"/>
              </a:rPr>
              <a:t>Twisted </a:t>
            </a:r>
            <a:r>
              <a:rPr lang="en-US" sz="2800" dirty="0">
                <a:latin typeface="Times New Roman" panose="02020603050405020304" pitchFamily="18" charset="0"/>
                <a:cs typeface="Times New Roman" panose="02020603050405020304" pitchFamily="18" charset="0"/>
              </a:rPr>
              <a:t>pair consists of two insulated copper wires, each about 1 mm thick, arranged in a regular spiral pattern</a:t>
            </a:r>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355600" indent="-342900">
              <a:lnSpc>
                <a:spcPct val="100000"/>
              </a:lnSpc>
              <a:spcBef>
                <a:spcPts val="869"/>
              </a:spcBef>
              <a:buChar char="•"/>
              <a:tabLst>
                <a:tab pos="355600" algn="l"/>
                <a:tab pos="356235" algn="l"/>
              </a:tabLst>
            </a:pP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number of pairs are bundled together in a cable by wrapping the pairs in a protective shield. A wire pair constitutes a single communication link</a:t>
            </a:r>
            <a:r>
              <a:rPr lang="en-US"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869"/>
              </a:spcBef>
              <a:buChar char="•"/>
              <a:tabLst>
                <a:tab pos="355600" algn="l"/>
                <a:tab pos="356235" algn="l"/>
              </a:tabLst>
            </a:pPr>
            <a:r>
              <a:rPr lang="en-US" sz="2800" b="1" dirty="0">
                <a:latin typeface="Times New Roman" panose="02020603050405020304" pitchFamily="18" charset="0"/>
                <a:cs typeface="Times New Roman" panose="02020603050405020304" pitchFamily="18" charset="0"/>
              </a:rPr>
              <a:t>Two types of UTP </a:t>
            </a:r>
            <a:r>
              <a:rPr lang="en-US" sz="2800" dirty="0">
                <a:latin typeface="Times New Roman" panose="02020603050405020304" pitchFamily="18" charset="0"/>
                <a:cs typeface="Times New Roman" panose="02020603050405020304" pitchFamily="18" charset="0"/>
              </a:rPr>
              <a:t>are common in LANs: category 3 and category 5</a:t>
            </a:r>
            <a:r>
              <a:rPr lang="en-US"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869"/>
              </a:spcBef>
              <a:buChar char="•"/>
              <a:tabLst>
                <a:tab pos="355600" algn="l"/>
                <a:tab pos="356235" algn="l"/>
              </a:tabLst>
            </a:pPr>
            <a:r>
              <a:rPr lang="en-US" sz="2800" dirty="0">
                <a:latin typeface="Times New Roman" panose="02020603050405020304" pitchFamily="18" charset="0"/>
                <a:cs typeface="Times New Roman" panose="02020603050405020304" pitchFamily="18" charset="0"/>
              </a:rPr>
              <a:t>Category 3 corresponds to voice-grade twisted pair, commonly found in office buildings. </a:t>
            </a:r>
            <a:r>
              <a:rPr lang="en-IN" sz="2800" dirty="0">
                <a:latin typeface="Times New Roman" panose="02020603050405020304" pitchFamily="18" charset="0"/>
                <a:cs typeface="Times New Roman" panose="02020603050405020304" pitchFamily="18" charset="0"/>
              </a:rPr>
              <a:t>  10 Mbps Ethernet</a:t>
            </a:r>
            <a:endParaRPr lang="en-US" sz="2800" dirty="0" smtClean="0">
              <a:latin typeface="Times New Roman" panose="02020603050405020304" pitchFamily="18" charset="0"/>
              <a:cs typeface="Times New Roman" panose="02020603050405020304" pitchFamily="18" charset="0"/>
            </a:endParaRPr>
          </a:p>
          <a:p>
            <a:pPr marL="355600" indent="-342900">
              <a:lnSpc>
                <a:spcPct val="100000"/>
              </a:lnSpc>
              <a:spcBef>
                <a:spcPts val="869"/>
              </a:spcBef>
              <a:buChar char="•"/>
              <a:tabLst>
                <a:tab pos="355600" algn="l"/>
                <a:tab pos="356235" algn="l"/>
              </a:tabLst>
            </a:pPr>
            <a:r>
              <a:rPr lang="en-US" sz="2800" dirty="0">
                <a:latin typeface="Times New Roman" panose="02020603050405020304" pitchFamily="18" charset="0"/>
                <a:cs typeface="Times New Roman" panose="02020603050405020304" pitchFamily="18" charset="0"/>
              </a:rPr>
              <a:t>Category 5, with its more twists per centimeter and Teflon insulation, can handle higher bit rates. 100 Mbps Ethernet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
        <p:nvSpPr>
          <p:cNvPr id="5" name="Text Placeholder 4"/>
          <p:cNvSpPr>
            <a:spLocks noGrp="1"/>
          </p:cNvSpPr>
          <p:nvPr>
            <p:ph type="body" idx="1"/>
          </p:nvPr>
        </p:nvSpPr>
        <p:spPr/>
        <p:txBody>
          <a:bodyPr/>
          <a:lstStyle/>
          <a:p>
            <a:endParaRPr lang="en-IN" dirty="0"/>
          </a:p>
        </p:txBody>
      </p:sp>
      <p:pic>
        <p:nvPicPr>
          <p:cNvPr id="2050" name="Picture 2" descr="Image result for unshielded twisted p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4" y="1523337"/>
            <a:ext cx="4791604" cy="440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90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3600" dirty="0">
                <a:latin typeface="Times New Roman" panose="02020603050405020304" pitchFamily="18" charset="0"/>
                <a:cs typeface="Times New Roman" panose="02020603050405020304" pitchFamily="18" charset="0"/>
              </a:rPr>
              <a:t>2.</a:t>
            </a:r>
            <a:r>
              <a:rPr lang="en-IN" b="1" i="1" dirty="0">
                <a:latin typeface="Times New Roman" panose="02020603050405020304" pitchFamily="18" charset="0"/>
                <a:cs typeface="Times New Roman" panose="02020603050405020304" pitchFamily="18" charset="0"/>
              </a:rPr>
              <a:t> Coaxial-Cable</a:t>
            </a:r>
            <a:endParaRPr lang="en-IN"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152400" y="1523337"/>
            <a:ext cx="8839200" cy="4924425"/>
          </a:xfrm>
        </p:spPr>
        <p:txBody>
          <a:bodyPr/>
          <a:lstStyle/>
          <a:p>
            <a:pPr marL="457200" indent="-457200">
              <a:buFont typeface="Arial" panose="020B0604020202020204" pitchFamily="34" charset="0"/>
              <a:buChar char="•"/>
            </a:pPr>
            <a:r>
              <a:rPr lang="en-US" dirty="0">
                <a:solidFill>
                  <a:schemeClr val="tx1"/>
                </a:solidFill>
              </a:rPr>
              <a:t>Like twisted pair, coaxial cable consists of </a:t>
            </a:r>
            <a:r>
              <a:rPr lang="en-US" b="1" dirty="0">
                <a:solidFill>
                  <a:schemeClr val="tx1"/>
                </a:solidFill>
              </a:rPr>
              <a:t>two copper conductors</a:t>
            </a:r>
            <a:r>
              <a:rPr lang="en-US" dirty="0">
                <a:solidFill>
                  <a:schemeClr val="tx1"/>
                </a:solidFill>
              </a:rPr>
              <a:t>, but the two conductors are </a:t>
            </a:r>
            <a:r>
              <a:rPr lang="en-US" b="1" dirty="0">
                <a:solidFill>
                  <a:schemeClr val="tx1"/>
                </a:solidFill>
              </a:rPr>
              <a:t>concentric</a:t>
            </a:r>
            <a:r>
              <a:rPr lang="en-US" dirty="0">
                <a:solidFill>
                  <a:schemeClr val="tx1"/>
                </a:solidFill>
              </a:rPr>
              <a:t> rather than parallel. With this construction and a special insulation and </a:t>
            </a:r>
            <a:r>
              <a:rPr lang="en-US" dirty="0" smtClean="0">
                <a:solidFill>
                  <a:schemeClr val="tx1"/>
                </a:solidFill>
              </a:rPr>
              <a:t>shielding.</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coaxial cable can have higher bit rates than twisted pair.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Coaxial </a:t>
            </a:r>
            <a:r>
              <a:rPr lang="en-US" dirty="0">
                <a:solidFill>
                  <a:schemeClr val="tx1"/>
                </a:solidFill>
              </a:rPr>
              <a:t>cable comes in two </a:t>
            </a:r>
            <a:r>
              <a:rPr lang="en-US" dirty="0" smtClean="0">
                <a:solidFill>
                  <a:schemeClr val="tx1"/>
                </a:solidFill>
              </a:rPr>
              <a:t>varieties</a:t>
            </a:r>
            <a:r>
              <a:rPr lang="en-US" dirty="0">
                <a:solidFill>
                  <a:schemeClr val="tx1"/>
                </a:solidFill>
              </a:rPr>
              <a:t>: </a:t>
            </a:r>
            <a:r>
              <a:rPr lang="en-US" b="1" dirty="0">
                <a:solidFill>
                  <a:schemeClr val="tx1"/>
                </a:solidFill>
              </a:rPr>
              <a:t>baseband coaxial cable</a:t>
            </a:r>
            <a:r>
              <a:rPr lang="en-US" dirty="0">
                <a:solidFill>
                  <a:schemeClr val="tx1"/>
                </a:solidFill>
              </a:rPr>
              <a:t> and </a:t>
            </a:r>
            <a:r>
              <a:rPr lang="en-US" b="1" dirty="0">
                <a:solidFill>
                  <a:schemeClr val="tx1"/>
                </a:solidFill>
              </a:rPr>
              <a:t>broadband coaxial cable</a:t>
            </a:r>
            <a:r>
              <a:rPr lang="en-US" dirty="0" smtClean="0">
                <a:solidFill>
                  <a:schemeClr val="tx1"/>
                </a:solidFill>
              </a:rPr>
              <a:t>.</a:t>
            </a:r>
          </a:p>
          <a:p>
            <a:pPr marL="457200" indent="-457200">
              <a:buFont typeface="Arial" panose="020B0604020202020204" pitchFamily="34" charset="0"/>
              <a:buChar char="•"/>
            </a:pPr>
            <a:r>
              <a:rPr lang="en-US" dirty="0"/>
              <a:t>Both baseband and broadband coaxial cable can be used as a guided </a:t>
            </a:r>
            <a:r>
              <a:rPr lang="en-US" b="1" dirty="0"/>
              <a:t>shared medium</a:t>
            </a:r>
            <a:r>
              <a:rPr lang="en-US" dirty="0"/>
              <a:t>.</a:t>
            </a:r>
            <a:endParaRPr lang="en-IN" dirty="0">
              <a:solidFill>
                <a:schemeClr val="tx1"/>
              </a:solidFill>
            </a:endParaRPr>
          </a:p>
        </p:txBody>
      </p:sp>
    </p:spTree>
    <p:extLst>
      <p:ext uri="{BB962C8B-B14F-4D97-AF65-F5344CB8AC3E}">
        <p14:creationId xmlns:p14="http://schemas.microsoft.com/office/powerpoint/2010/main" val="757030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28601" y="352120"/>
            <a:ext cx="6167628" cy="689932"/>
          </a:xfrm>
          <a:prstGeom prst="rect">
            <a:avLst/>
          </a:prstGeom>
        </p:spPr>
        <p:txBody>
          <a:bodyPr vert="horz" wrap="square" lIns="0" tIns="12700" rIns="0" bIns="0" rtlCol="0">
            <a:spAutoFit/>
          </a:bodyPr>
          <a:lstStyle/>
          <a:p>
            <a:pPr marL="12700">
              <a:lnSpc>
                <a:spcPct val="100000"/>
              </a:lnSpc>
              <a:spcBef>
                <a:spcPts val="100"/>
              </a:spcBef>
            </a:pPr>
            <a:r>
              <a:rPr lang="en-IN" sz="3600" dirty="0" smtClean="0">
                <a:latin typeface="Times New Roman" panose="02020603050405020304" pitchFamily="18" charset="0"/>
                <a:cs typeface="Times New Roman" panose="02020603050405020304" pitchFamily="18" charset="0"/>
              </a:rPr>
              <a:t>2.</a:t>
            </a:r>
            <a:r>
              <a:rPr lang="en-IN" b="1" i="1" dirty="0">
                <a:latin typeface="Times New Roman" panose="02020603050405020304" pitchFamily="18" charset="0"/>
                <a:cs typeface="Times New Roman" panose="02020603050405020304" pitchFamily="18" charset="0"/>
              </a:rPr>
              <a:t> Coaxial-Cable</a:t>
            </a:r>
            <a:endParaRPr sz="3600" dirty="0">
              <a:latin typeface="Times New Roman" panose="02020603050405020304" pitchFamily="18" charset="0"/>
              <a:cs typeface="Times New Roman" panose="02020603050405020304" pitchFamily="18" charset="0"/>
            </a:endParaRPr>
          </a:p>
        </p:txBody>
      </p:sp>
      <p:sp>
        <p:nvSpPr>
          <p:cNvPr id="5" name="object 5"/>
          <p:cNvSpPr/>
          <p:nvPr/>
        </p:nvSpPr>
        <p:spPr>
          <a:xfrm>
            <a:off x="3555104" y="1567390"/>
            <a:ext cx="4936571" cy="304387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28601" y="1273474"/>
            <a:ext cx="4815839" cy="4315925"/>
          </a:xfrm>
          <a:prstGeom prst="rect">
            <a:avLst/>
          </a:prstGeom>
        </p:spPr>
        <p:txBody>
          <a:bodyPr vert="horz" wrap="square" lIns="0" tIns="118745" rIns="0" bIns="0" rtlCol="0">
            <a:spAutoFit/>
          </a:bodyPr>
          <a:lstStyle/>
          <a:p>
            <a:pPr marL="12700">
              <a:lnSpc>
                <a:spcPct val="100000"/>
              </a:lnSpc>
              <a:spcBef>
                <a:spcPts val="935"/>
              </a:spcBef>
            </a:pPr>
            <a:r>
              <a:rPr sz="3200" i="1" spc="-160" dirty="0">
                <a:solidFill>
                  <a:srgbClr val="CC0000"/>
                </a:solidFill>
                <a:latin typeface="Trebuchet MS"/>
                <a:cs typeface="Trebuchet MS"/>
              </a:rPr>
              <a:t>coaxial</a:t>
            </a:r>
            <a:r>
              <a:rPr sz="3200" i="1" spc="-235" dirty="0">
                <a:solidFill>
                  <a:srgbClr val="CC0000"/>
                </a:solidFill>
                <a:latin typeface="Trebuchet MS"/>
                <a:cs typeface="Trebuchet MS"/>
              </a:rPr>
              <a:t> </a:t>
            </a:r>
            <a:r>
              <a:rPr sz="3200" i="1" spc="-195" dirty="0">
                <a:solidFill>
                  <a:srgbClr val="CC0000"/>
                </a:solidFill>
                <a:latin typeface="Trebuchet MS"/>
                <a:cs typeface="Trebuchet MS"/>
              </a:rPr>
              <a:t>cable:</a:t>
            </a:r>
            <a:endParaRPr sz="3200" dirty="0">
              <a:latin typeface="Trebuchet MS"/>
              <a:cs typeface="Trebuchet MS"/>
            </a:endParaRPr>
          </a:p>
          <a:p>
            <a:pPr marL="355600" marR="1758950" indent="-342900">
              <a:lnSpc>
                <a:spcPct val="100000"/>
              </a:lnSpc>
              <a:spcBef>
                <a:spcPts val="620"/>
              </a:spcBef>
              <a:buSzPct val="75000"/>
              <a:buChar char="•"/>
              <a:tabLst>
                <a:tab pos="355600" algn="l"/>
                <a:tab pos="356235" algn="l"/>
              </a:tabLst>
            </a:pPr>
            <a:r>
              <a:rPr sz="2400" spc="5" dirty="0">
                <a:latin typeface="Arial"/>
                <a:cs typeface="Arial"/>
              </a:rPr>
              <a:t>two </a:t>
            </a:r>
            <a:r>
              <a:rPr sz="2400" spc="-80" dirty="0">
                <a:latin typeface="Arial"/>
                <a:cs typeface="Arial"/>
              </a:rPr>
              <a:t>concentric  </a:t>
            </a:r>
            <a:r>
              <a:rPr sz="2400" spc="-95" dirty="0">
                <a:latin typeface="Arial"/>
                <a:cs typeface="Arial"/>
              </a:rPr>
              <a:t>copper</a:t>
            </a:r>
            <a:r>
              <a:rPr sz="2400" spc="-185" dirty="0">
                <a:latin typeface="Arial"/>
                <a:cs typeface="Arial"/>
              </a:rPr>
              <a:t> </a:t>
            </a:r>
            <a:r>
              <a:rPr sz="2400" spc="-95" dirty="0">
                <a:latin typeface="Arial"/>
                <a:cs typeface="Arial"/>
              </a:rPr>
              <a:t>conductors</a:t>
            </a:r>
            <a:endParaRPr sz="2400" dirty="0">
              <a:latin typeface="Arial"/>
              <a:cs typeface="Arial"/>
            </a:endParaRPr>
          </a:p>
          <a:p>
            <a:pPr marL="355600" indent="-342900">
              <a:lnSpc>
                <a:spcPct val="100000"/>
              </a:lnSpc>
              <a:spcBef>
                <a:spcPts val="575"/>
              </a:spcBef>
              <a:buSzPct val="75000"/>
              <a:buChar char="•"/>
              <a:tabLst>
                <a:tab pos="355600" algn="l"/>
                <a:tab pos="356235" algn="l"/>
              </a:tabLst>
            </a:pPr>
            <a:r>
              <a:rPr sz="2400" spc="-50" dirty="0">
                <a:latin typeface="Arial"/>
                <a:cs typeface="Arial"/>
              </a:rPr>
              <a:t>bidirectional</a:t>
            </a:r>
            <a:endParaRPr sz="2400" dirty="0">
              <a:latin typeface="Arial"/>
              <a:cs typeface="Arial"/>
            </a:endParaRPr>
          </a:p>
          <a:p>
            <a:pPr marL="355600" indent="-342900">
              <a:lnSpc>
                <a:spcPct val="100000"/>
              </a:lnSpc>
              <a:spcBef>
                <a:spcPts val="580"/>
              </a:spcBef>
              <a:buSzPct val="75000"/>
              <a:buChar char="•"/>
              <a:tabLst>
                <a:tab pos="355600" algn="l"/>
                <a:tab pos="356235" algn="l"/>
              </a:tabLst>
            </a:pPr>
            <a:r>
              <a:rPr sz="2400" spc="-90" dirty="0">
                <a:latin typeface="Arial"/>
                <a:cs typeface="Arial"/>
              </a:rPr>
              <a:t>broadband:</a:t>
            </a:r>
            <a:endParaRPr sz="2400" dirty="0">
              <a:latin typeface="Arial"/>
              <a:cs typeface="Arial"/>
            </a:endParaRPr>
          </a:p>
          <a:p>
            <a:pPr marL="756285" marR="1778000" lvl="1" indent="-286385">
              <a:lnSpc>
                <a:spcPct val="100000"/>
              </a:lnSpc>
              <a:spcBef>
                <a:spcPts val="509"/>
              </a:spcBef>
              <a:buChar char="–"/>
              <a:tabLst>
                <a:tab pos="812800" algn="l"/>
                <a:tab pos="813435" algn="l"/>
              </a:tabLst>
            </a:pPr>
            <a:r>
              <a:rPr sz="2000" spc="-20" dirty="0">
                <a:latin typeface="Arial"/>
                <a:cs typeface="Arial"/>
              </a:rPr>
              <a:t>multiple</a:t>
            </a:r>
            <a:r>
              <a:rPr sz="2000" spc="-170" dirty="0">
                <a:latin typeface="Arial"/>
                <a:cs typeface="Arial"/>
              </a:rPr>
              <a:t> </a:t>
            </a:r>
            <a:r>
              <a:rPr sz="2000" spc="-100" dirty="0">
                <a:latin typeface="Arial"/>
                <a:cs typeface="Arial"/>
              </a:rPr>
              <a:t>channels  </a:t>
            </a:r>
            <a:r>
              <a:rPr sz="2000" spc="-60" dirty="0">
                <a:latin typeface="Arial"/>
                <a:cs typeface="Arial"/>
              </a:rPr>
              <a:t>on</a:t>
            </a:r>
            <a:r>
              <a:rPr sz="2000" spc="-130" dirty="0">
                <a:latin typeface="Arial"/>
                <a:cs typeface="Arial"/>
              </a:rPr>
              <a:t> </a:t>
            </a:r>
            <a:r>
              <a:rPr sz="2000" spc="-95" dirty="0">
                <a:latin typeface="Arial"/>
                <a:cs typeface="Arial"/>
              </a:rPr>
              <a:t>cable</a:t>
            </a:r>
            <a:endParaRPr sz="2000" dirty="0">
              <a:latin typeface="Arial"/>
              <a:cs typeface="Arial"/>
            </a:endParaRPr>
          </a:p>
          <a:p>
            <a:pPr marL="756285" lvl="1" indent="-286385">
              <a:lnSpc>
                <a:spcPct val="100000"/>
              </a:lnSpc>
              <a:spcBef>
                <a:spcPts val="480"/>
              </a:spcBef>
              <a:buChar char="–"/>
              <a:tabLst>
                <a:tab pos="812800" algn="l"/>
                <a:tab pos="813435" algn="l"/>
              </a:tabLst>
            </a:pPr>
            <a:r>
              <a:rPr sz="2000" spc="-300" dirty="0">
                <a:latin typeface="Arial"/>
                <a:cs typeface="Arial"/>
              </a:rPr>
              <a:t>HFC</a:t>
            </a:r>
            <a:endParaRPr sz="2000" dirty="0">
              <a:latin typeface="Arial"/>
              <a:cs typeface="Arial"/>
            </a:endParaRPr>
          </a:p>
          <a:p>
            <a:pPr>
              <a:lnSpc>
                <a:spcPct val="100000"/>
              </a:lnSpc>
              <a:spcBef>
                <a:spcPts val="50"/>
              </a:spcBef>
            </a:pPr>
            <a:endParaRPr sz="2450" dirty="0">
              <a:latin typeface="Times New Roman"/>
              <a:cs typeface="Times New Roman"/>
            </a:endParaRPr>
          </a:p>
          <a:p>
            <a:pPr marL="306705" marR="5080">
              <a:lnSpc>
                <a:spcPct val="100000"/>
              </a:lnSpc>
            </a:pPr>
            <a:r>
              <a:rPr sz="1800" spc="-80" dirty="0">
                <a:latin typeface="Arial"/>
                <a:cs typeface="Arial"/>
              </a:rPr>
              <a:t>Higher </a:t>
            </a:r>
            <a:r>
              <a:rPr sz="1800" spc="-40" dirty="0">
                <a:latin typeface="Arial"/>
                <a:cs typeface="Arial"/>
              </a:rPr>
              <a:t>bandwidth than </a:t>
            </a:r>
            <a:r>
              <a:rPr sz="1800" spc="-235" dirty="0">
                <a:latin typeface="Arial"/>
                <a:cs typeface="Arial"/>
              </a:rPr>
              <a:t>UTP. </a:t>
            </a:r>
            <a:r>
              <a:rPr sz="1800" spc="-105" dirty="0">
                <a:latin typeface="Arial"/>
                <a:cs typeface="Arial"/>
              </a:rPr>
              <a:t>Up </a:t>
            </a:r>
            <a:r>
              <a:rPr sz="1800" spc="15" dirty="0">
                <a:latin typeface="Arial"/>
                <a:cs typeface="Arial"/>
              </a:rPr>
              <a:t>to </a:t>
            </a:r>
            <a:r>
              <a:rPr sz="1800" spc="-90" dirty="0">
                <a:latin typeface="Arial"/>
                <a:cs typeface="Arial"/>
              </a:rPr>
              <a:t>500 </a:t>
            </a:r>
            <a:r>
              <a:rPr sz="1800" spc="-100" dirty="0">
                <a:latin typeface="Arial"/>
                <a:cs typeface="Arial"/>
              </a:rPr>
              <a:t>MHz.  </a:t>
            </a:r>
            <a:r>
              <a:rPr sz="1800" spc="-130" dirty="0">
                <a:latin typeface="Arial"/>
                <a:cs typeface="Arial"/>
              </a:rPr>
              <a:t>Used </a:t>
            </a:r>
            <a:r>
              <a:rPr sz="1800" spc="-25" dirty="0">
                <a:latin typeface="Arial"/>
                <a:cs typeface="Arial"/>
              </a:rPr>
              <a:t>in </a:t>
            </a:r>
            <a:r>
              <a:rPr sz="1800" spc="-90" dirty="0">
                <a:latin typeface="Arial"/>
                <a:cs typeface="Arial"/>
              </a:rPr>
              <a:t>cable</a:t>
            </a:r>
            <a:r>
              <a:rPr sz="1800" spc="-105" dirty="0">
                <a:latin typeface="Arial"/>
                <a:cs typeface="Arial"/>
              </a:rPr>
              <a:t> </a:t>
            </a:r>
            <a:r>
              <a:rPr sz="1800" spc="-210" dirty="0">
                <a:latin typeface="Arial"/>
                <a:cs typeface="Arial"/>
              </a:rPr>
              <a:t>TV</a:t>
            </a:r>
            <a:endParaRPr sz="1800" dirty="0">
              <a:latin typeface="Arial"/>
              <a:cs typeface="Arial"/>
            </a:endParaRPr>
          </a:p>
        </p:txBody>
      </p:sp>
      <p:sp>
        <p:nvSpPr>
          <p:cNvPr id="7" name="object 7"/>
          <p:cNvSpPr/>
          <p:nvPr/>
        </p:nvSpPr>
        <p:spPr>
          <a:xfrm>
            <a:off x="6155435" y="4076700"/>
            <a:ext cx="2436875" cy="209092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15878"/>
            <a:ext cx="8290051" cy="690574"/>
          </a:xfrm>
          <a:prstGeom prst="rect">
            <a:avLst/>
          </a:prstGeom>
        </p:spPr>
        <p:txBody>
          <a:bodyPr vert="horz" wrap="square" lIns="0" tIns="13335" rIns="0" bIns="0" rtlCol="0">
            <a:spAutoFit/>
          </a:bodyPr>
          <a:lstStyle/>
          <a:p>
            <a:pPr marL="12700">
              <a:lnSpc>
                <a:spcPct val="100000"/>
              </a:lnSpc>
              <a:spcBef>
                <a:spcPts val="105"/>
              </a:spcBef>
            </a:pPr>
            <a:r>
              <a:rPr lang="en-IN" b="1" spc="-40" dirty="0" smtClean="0">
                <a:latin typeface="Times New Roman" panose="02020603050405020304" pitchFamily="18" charset="0"/>
                <a:cs typeface="Times New Roman" panose="02020603050405020304" pitchFamily="18" charset="0"/>
              </a:rPr>
              <a:t>3.F</a:t>
            </a:r>
            <a:r>
              <a:rPr b="1" spc="-40" dirty="0" err="1" smtClean="0">
                <a:latin typeface="Times New Roman" panose="02020603050405020304" pitchFamily="18" charset="0"/>
                <a:cs typeface="Times New Roman" panose="02020603050405020304" pitchFamily="18" charset="0"/>
              </a:rPr>
              <a:t>iber</a:t>
            </a:r>
            <a:r>
              <a:rPr lang="en-IN" b="1" spc="-40" dirty="0" smtClean="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Optics</a:t>
            </a:r>
            <a:endParaRPr b="1" spc="-4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35940" y="1252880"/>
            <a:ext cx="7205980" cy="4793615"/>
          </a:xfrm>
          <a:prstGeom prst="rect">
            <a:avLst/>
          </a:prstGeom>
        </p:spPr>
        <p:txBody>
          <a:bodyPr vert="horz" wrap="square" lIns="0" tIns="38735" rIns="0" bIns="0" rtlCol="0">
            <a:spAutoFit/>
          </a:bodyPr>
          <a:lstStyle/>
          <a:p>
            <a:pPr marL="12700">
              <a:lnSpc>
                <a:spcPct val="100000"/>
              </a:lnSpc>
              <a:spcBef>
                <a:spcPts val="305"/>
              </a:spcBef>
            </a:pPr>
            <a:r>
              <a:rPr sz="2800" i="1" spc="-204" dirty="0">
                <a:solidFill>
                  <a:srgbClr val="CC0000"/>
                </a:solidFill>
                <a:latin typeface="Trebuchet MS"/>
                <a:cs typeface="Trebuchet MS"/>
              </a:rPr>
              <a:t>fiber </a:t>
            </a:r>
            <a:r>
              <a:rPr sz="2800" i="1" spc="-165" dirty="0">
                <a:solidFill>
                  <a:srgbClr val="CC0000"/>
                </a:solidFill>
                <a:latin typeface="Trebuchet MS"/>
                <a:cs typeface="Trebuchet MS"/>
              </a:rPr>
              <a:t>optic</a:t>
            </a:r>
            <a:r>
              <a:rPr sz="2800" i="1" spc="-215" dirty="0">
                <a:solidFill>
                  <a:srgbClr val="CC0000"/>
                </a:solidFill>
                <a:latin typeface="Trebuchet MS"/>
                <a:cs typeface="Trebuchet MS"/>
              </a:rPr>
              <a:t> </a:t>
            </a:r>
            <a:r>
              <a:rPr sz="2800" i="1" spc="-175" dirty="0">
                <a:solidFill>
                  <a:srgbClr val="CC0000"/>
                </a:solidFill>
                <a:latin typeface="Trebuchet MS"/>
                <a:cs typeface="Trebuchet MS"/>
              </a:rPr>
              <a:t>cable:</a:t>
            </a:r>
            <a:endParaRPr sz="2800" dirty="0">
              <a:latin typeface="Trebuchet MS"/>
              <a:cs typeface="Trebuchet MS"/>
            </a:endParaRPr>
          </a:p>
          <a:p>
            <a:pPr marL="355600" indent="-342900">
              <a:lnSpc>
                <a:spcPct val="100000"/>
              </a:lnSpc>
              <a:spcBef>
                <a:spcPts val="200"/>
              </a:spcBef>
              <a:buClr>
                <a:srgbClr val="000099"/>
              </a:buClr>
              <a:buSzPct val="75000"/>
              <a:buFont typeface="Wingdings"/>
              <a:buChar char=""/>
              <a:tabLst>
                <a:tab pos="356235" algn="l"/>
              </a:tabLst>
            </a:pPr>
            <a:r>
              <a:rPr sz="2800" spc="-215" dirty="0">
                <a:latin typeface="Arial"/>
                <a:cs typeface="Arial"/>
              </a:rPr>
              <a:t>glass </a:t>
            </a:r>
            <a:r>
              <a:rPr sz="2800" spc="-30" dirty="0">
                <a:latin typeface="Arial"/>
                <a:cs typeface="Arial"/>
              </a:rPr>
              <a:t>fiber </a:t>
            </a:r>
            <a:r>
              <a:rPr sz="2800" spc="-105" dirty="0">
                <a:latin typeface="Arial"/>
                <a:cs typeface="Arial"/>
              </a:rPr>
              <a:t>carrying </a:t>
            </a:r>
            <a:r>
              <a:rPr sz="2800" spc="-35" dirty="0">
                <a:latin typeface="Arial"/>
                <a:cs typeface="Arial"/>
              </a:rPr>
              <a:t>light </a:t>
            </a:r>
            <a:r>
              <a:rPr sz="2800" spc="-155" dirty="0">
                <a:latin typeface="Arial"/>
                <a:cs typeface="Arial"/>
              </a:rPr>
              <a:t>pulses, </a:t>
            </a:r>
            <a:r>
              <a:rPr sz="2800" spc="-175" dirty="0">
                <a:latin typeface="Arial"/>
                <a:cs typeface="Arial"/>
              </a:rPr>
              <a:t>each </a:t>
            </a:r>
            <a:r>
              <a:rPr sz="2800" spc="-135" dirty="0">
                <a:latin typeface="Arial"/>
                <a:cs typeface="Arial"/>
              </a:rPr>
              <a:t>pulse </a:t>
            </a:r>
            <a:r>
              <a:rPr sz="2800" spc="-220" dirty="0">
                <a:latin typeface="Arial"/>
                <a:cs typeface="Arial"/>
              </a:rPr>
              <a:t>a</a:t>
            </a:r>
            <a:r>
              <a:rPr sz="2800" spc="-204" dirty="0">
                <a:latin typeface="Arial"/>
                <a:cs typeface="Arial"/>
              </a:rPr>
              <a:t> </a:t>
            </a:r>
            <a:r>
              <a:rPr sz="2800" spc="20" dirty="0">
                <a:latin typeface="Arial"/>
                <a:cs typeface="Arial"/>
              </a:rPr>
              <a:t>bit</a:t>
            </a:r>
            <a:endParaRPr sz="2800" dirty="0">
              <a:latin typeface="Arial"/>
              <a:cs typeface="Arial"/>
            </a:endParaRPr>
          </a:p>
          <a:p>
            <a:pPr marL="355600" marR="291465" indent="-342900">
              <a:lnSpc>
                <a:spcPts val="2860"/>
              </a:lnSpc>
              <a:spcBef>
                <a:spcPts val="680"/>
              </a:spcBef>
              <a:buClr>
                <a:srgbClr val="000099"/>
              </a:buClr>
              <a:buSzPct val="75000"/>
              <a:buFont typeface="Wingdings"/>
              <a:buChar char=""/>
              <a:tabLst>
                <a:tab pos="356235" algn="l"/>
              </a:tabLst>
            </a:pPr>
            <a:r>
              <a:rPr sz="2800" spc="-204" dirty="0">
                <a:latin typeface="Arial"/>
                <a:cs typeface="Arial"/>
              </a:rPr>
              <a:t>The </a:t>
            </a:r>
            <a:r>
              <a:rPr sz="2800" spc="-35" dirty="0">
                <a:latin typeface="Arial"/>
                <a:cs typeface="Arial"/>
              </a:rPr>
              <a:t>light </a:t>
            </a:r>
            <a:r>
              <a:rPr sz="2800" spc="-165" dirty="0">
                <a:latin typeface="Arial"/>
                <a:cs typeface="Arial"/>
              </a:rPr>
              <a:t>wave </a:t>
            </a:r>
            <a:r>
              <a:rPr sz="2800" spc="-120" dirty="0">
                <a:latin typeface="Arial"/>
                <a:cs typeface="Arial"/>
              </a:rPr>
              <a:t>propagate </a:t>
            </a:r>
            <a:r>
              <a:rPr sz="2800" spc="-125" dirty="0">
                <a:latin typeface="Arial"/>
                <a:cs typeface="Arial"/>
              </a:rPr>
              <a:t>by </a:t>
            </a:r>
            <a:r>
              <a:rPr sz="2800" b="1" spc="-150" dirty="0">
                <a:latin typeface="Trebuchet MS"/>
                <a:cs typeface="Trebuchet MS"/>
              </a:rPr>
              <a:t>continuous</a:t>
            </a:r>
            <a:r>
              <a:rPr sz="2800" b="1" spc="-295" dirty="0">
                <a:latin typeface="Trebuchet MS"/>
                <a:cs typeface="Trebuchet MS"/>
              </a:rPr>
              <a:t> </a:t>
            </a:r>
            <a:r>
              <a:rPr sz="2800" b="1" spc="-135" dirty="0">
                <a:latin typeface="Trebuchet MS"/>
                <a:cs typeface="Trebuchet MS"/>
              </a:rPr>
              <a:t>total  </a:t>
            </a:r>
            <a:r>
              <a:rPr sz="2800" b="1" spc="-170" dirty="0">
                <a:latin typeface="Trebuchet MS"/>
                <a:cs typeface="Trebuchet MS"/>
              </a:rPr>
              <a:t>internal </a:t>
            </a:r>
            <a:r>
              <a:rPr sz="2800" b="1" spc="-180" dirty="0">
                <a:latin typeface="Trebuchet MS"/>
                <a:cs typeface="Trebuchet MS"/>
              </a:rPr>
              <a:t>reflection </a:t>
            </a:r>
            <a:r>
              <a:rPr sz="2800" spc="-35" dirty="0">
                <a:latin typeface="Arial"/>
                <a:cs typeface="Arial"/>
              </a:rPr>
              <a:t>in the</a:t>
            </a:r>
            <a:r>
              <a:rPr sz="2800" spc="-235" dirty="0">
                <a:latin typeface="Arial"/>
                <a:cs typeface="Arial"/>
              </a:rPr>
              <a:t> </a:t>
            </a:r>
            <a:r>
              <a:rPr sz="2800" spc="-30" dirty="0">
                <a:latin typeface="Arial"/>
                <a:cs typeface="Arial"/>
              </a:rPr>
              <a:t>fiber</a:t>
            </a:r>
            <a:endParaRPr sz="2800" dirty="0">
              <a:latin typeface="Arial"/>
              <a:cs typeface="Arial"/>
            </a:endParaRPr>
          </a:p>
          <a:p>
            <a:pPr marL="355600" indent="-342900">
              <a:lnSpc>
                <a:spcPct val="100000"/>
              </a:lnSpc>
              <a:spcBef>
                <a:spcPts val="155"/>
              </a:spcBef>
              <a:buClr>
                <a:srgbClr val="000099"/>
              </a:buClr>
              <a:buSzPct val="75000"/>
              <a:buFont typeface="Wingdings"/>
              <a:buChar char=""/>
              <a:tabLst>
                <a:tab pos="356235" algn="l"/>
              </a:tabLst>
            </a:pPr>
            <a:r>
              <a:rPr sz="2800" spc="-50" dirty="0">
                <a:latin typeface="Arial"/>
                <a:cs typeface="Arial"/>
              </a:rPr>
              <a:t>Not </a:t>
            </a:r>
            <a:r>
              <a:rPr sz="2800" spc="-85" dirty="0">
                <a:latin typeface="Arial"/>
                <a:cs typeface="Arial"/>
              </a:rPr>
              <a:t>affected </a:t>
            </a:r>
            <a:r>
              <a:rPr sz="2800" spc="-125" dirty="0">
                <a:latin typeface="Arial"/>
                <a:cs typeface="Arial"/>
              </a:rPr>
              <a:t>by </a:t>
            </a:r>
            <a:r>
              <a:rPr sz="2800" spc="-85" dirty="0">
                <a:latin typeface="Arial"/>
                <a:cs typeface="Arial"/>
              </a:rPr>
              <a:t>external</a:t>
            </a:r>
            <a:r>
              <a:rPr sz="2800" spc="-345" dirty="0">
                <a:latin typeface="Arial"/>
                <a:cs typeface="Arial"/>
              </a:rPr>
              <a:t> </a:t>
            </a:r>
            <a:r>
              <a:rPr sz="2800" spc="-75" dirty="0">
                <a:latin typeface="Arial"/>
                <a:cs typeface="Arial"/>
              </a:rPr>
              <a:t>interference</a:t>
            </a:r>
            <a:endParaRPr sz="2800" dirty="0">
              <a:latin typeface="Arial"/>
              <a:cs typeface="Arial"/>
            </a:endParaRPr>
          </a:p>
          <a:p>
            <a:pPr marL="355600" indent="-342900">
              <a:lnSpc>
                <a:spcPct val="100000"/>
              </a:lnSpc>
              <a:spcBef>
                <a:spcPts val="170"/>
              </a:spcBef>
              <a:buClr>
                <a:srgbClr val="000099"/>
              </a:buClr>
              <a:buSzPct val="75000"/>
              <a:buFont typeface="Wingdings"/>
              <a:buChar char=""/>
              <a:tabLst>
                <a:tab pos="356235" algn="l"/>
              </a:tabLst>
            </a:pPr>
            <a:r>
              <a:rPr sz="2800" spc="-135" dirty="0">
                <a:latin typeface="Arial"/>
                <a:cs typeface="Arial"/>
              </a:rPr>
              <a:t>high-speed</a:t>
            </a:r>
            <a:r>
              <a:rPr sz="2800" spc="-105" dirty="0">
                <a:latin typeface="Arial"/>
                <a:cs typeface="Arial"/>
              </a:rPr>
              <a:t> </a:t>
            </a:r>
            <a:r>
              <a:rPr sz="2800" spc="-65" dirty="0">
                <a:latin typeface="Arial"/>
                <a:cs typeface="Arial"/>
              </a:rPr>
              <a:t>operation:</a:t>
            </a:r>
            <a:endParaRPr sz="2800" dirty="0">
              <a:latin typeface="Arial"/>
              <a:cs typeface="Arial"/>
            </a:endParaRPr>
          </a:p>
          <a:p>
            <a:pPr marL="756285" marR="5080" lvl="1" indent="-286385">
              <a:lnSpc>
                <a:spcPts val="2880"/>
              </a:lnSpc>
              <a:spcBef>
                <a:spcPts val="665"/>
              </a:spcBef>
              <a:buClr>
                <a:srgbClr val="000099"/>
              </a:buClr>
              <a:buFont typeface="Wingdings"/>
              <a:buChar char=""/>
              <a:tabLst>
                <a:tab pos="756920" algn="l"/>
              </a:tabLst>
            </a:pPr>
            <a:r>
              <a:rPr sz="2800" spc="-135" dirty="0">
                <a:latin typeface="Arial"/>
                <a:cs typeface="Arial"/>
              </a:rPr>
              <a:t>high-speed </a:t>
            </a:r>
            <a:r>
              <a:rPr sz="2800" spc="-30" dirty="0">
                <a:latin typeface="Arial"/>
                <a:cs typeface="Arial"/>
              </a:rPr>
              <a:t>point-to-point </a:t>
            </a:r>
            <a:r>
              <a:rPr sz="2800" spc="-114" dirty="0">
                <a:latin typeface="Arial"/>
                <a:cs typeface="Arial"/>
              </a:rPr>
              <a:t>transmission </a:t>
            </a:r>
            <a:r>
              <a:rPr sz="2800" spc="-120" dirty="0">
                <a:latin typeface="Arial"/>
                <a:cs typeface="Arial"/>
              </a:rPr>
              <a:t>(e.g.,  </a:t>
            </a:r>
            <a:r>
              <a:rPr sz="2800" spc="10" dirty="0">
                <a:latin typeface="Arial"/>
                <a:cs typeface="Arial"/>
              </a:rPr>
              <a:t>10’s-100’s </a:t>
            </a:r>
            <a:r>
              <a:rPr sz="2800" spc="-229" dirty="0">
                <a:latin typeface="Arial"/>
                <a:cs typeface="Arial"/>
              </a:rPr>
              <a:t>Gbps </a:t>
            </a:r>
            <a:r>
              <a:rPr sz="2800" spc="-114" dirty="0">
                <a:latin typeface="Arial"/>
                <a:cs typeface="Arial"/>
              </a:rPr>
              <a:t>transmission</a:t>
            </a:r>
            <a:r>
              <a:rPr sz="2800" spc="-85" dirty="0">
                <a:latin typeface="Arial"/>
                <a:cs typeface="Arial"/>
              </a:rPr>
              <a:t> </a:t>
            </a:r>
            <a:r>
              <a:rPr sz="2800" spc="-80" dirty="0">
                <a:latin typeface="Arial"/>
                <a:cs typeface="Arial"/>
              </a:rPr>
              <a:t>rate)</a:t>
            </a:r>
            <a:endParaRPr sz="2800" dirty="0">
              <a:latin typeface="Arial"/>
              <a:cs typeface="Arial"/>
            </a:endParaRPr>
          </a:p>
          <a:p>
            <a:pPr marL="355600" indent="-342900">
              <a:lnSpc>
                <a:spcPct val="100000"/>
              </a:lnSpc>
              <a:spcBef>
                <a:spcPts val="130"/>
              </a:spcBef>
              <a:buClr>
                <a:srgbClr val="000099"/>
              </a:buClr>
              <a:buSzPct val="75000"/>
              <a:buFont typeface="Wingdings"/>
              <a:buChar char=""/>
              <a:tabLst>
                <a:tab pos="356235" algn="l"/>
              </a:tabLst>
            </a:pPr>
            <a:r>
              <a:rPr sz="2800" spc="-40" dirty="0">
                <a:latin typeface="Arial"/>
                <a:cs typeface="Arial"/>
              </a:rPr>
              <a:t>low error</a:t>
            </a:r>
            <a:r>
              <a:rPr sz="2800" spc="-245" dirty="0">
                <a:latin typeface="Arial"/>
                <a:cs typeface="Arial"/>
              </a:rPr>
              <a:t> </a:t>
            </a:r>
            <a:r>
              <a:rPr sz="2800" spc="-70" dirty="0">
                <a:latin typeface="Arial"/>
                <a:cs typeface="Arial"/>
              </a:rPr>
              <a:t>rate:</a:t>
            </a:r>
            <a:endParaRPr sz="2800" dirty="0">
              <a:latin typeface="Arial"/>
              <a:cs typeface="Arial"/>
            </a:endParaRPr>
          </a:p>
          <a:p>
            <a:pPr marL="756285" lvl="1" indent="-286385">
              <a:lnSpc>
                <a:spcPct val="100000"/>
              </a:lnSpc>
              <a:spcBef>
                <a:spcPts val="165"/>
              </a:spcBef>
              <a:buClr>
                <a:srgbClr val="000099"/>
              </a:buClr>
              <a:buFont typeface="Wingdings"/>
              <a:buChar char=""/>
              <a:tabLst>
                <a:tab pos="756920" algn="l"/>
              </a:tabLst>
            </a:pPr>
            <a:r>
              <a:rPr sz="2800" spc="-114" dirty="0">
                <a:latin typeface="Arial"/>
                <a:cs typeface="Arial"/>
              </a:rPr>
              <a:t>repeaters </a:t>
            </a:r>
            <a:r>
              <a:rPr sz="2800" spc="-185" dirty="0">
                <a:latin typeface="Arial"/>
                <a:cs typeface="Arial"/>
              </a:rPr>
              <a:t>spaced </a:t>
            </a:r>
            <a:r>
              <a:rPr sz="2800" spc="-55" dirty="0">
                <a:latin typeface="Arial"/>
                <a:cs typeface="Arial"/>
              </a:rPr>
              <a:t>far</a:t>
            </a:r>
            <a:r>
              <a:rPr sz="2800" spc="-140" dirty="0">
                <a:latin typeface="Arial"/>
                <a:cs typeface="Arial"/>
              </a:rPr>
              <a:t> </a:t>
            </a:r>
            <a:r>
              <a:rPr sz="2800" spc="-65" dirty="0">
                <a:latin typeface="Arial"/>
                <a:cs typeface="Arial"/>
              </a:rPr>
              <a:t>apart</a:t>
            </a:r>
            <a:endParaRPr sz="2800" dirty="0">
              <a:latin typeface="Arial"/>
              <a:cs typeface="Arial"/>
            </a:endParaRPr>
          </a:p>
          <a:p>
            <a:pPr marL="756285" lvl="1" indent="-286385">
              <a:lnSpc>
                <a:spcPct val="100000"/>
              </a:lnSpc>
              <a:spcBef>
                <a:spcPts val="170"/>
              </a:spcBef>
              <a:buClr>
                <a:srgbClr val="000099"/>
              </a:buClr>
              <a:buFont typeface="Wingdings"/>
              <a:buChar char=""/>
              <a:tabLst>
                <a:tab pos="756920" algn="l"/>
              </a:tabLst>
            </a:pPr>
            <a:r>
              <a:rPr sz="2800" spc="-95" dirty="0">
                <a:latin typeface="Arial"/>
                <a:cs typeface="Arial"/>
              </a:rPr>
              <a:t>immune </a:t>
            </a:r>
            <a:r>
              <a:rPr sz="2800" spc="20" dirty="0">
                <a:latin typeface="Arial"/>
                <a:cs typeface="Arial"/>
              </a:rPr>
              <a:t>to </a:t>
            </a:r>
            <a:r>
              <a:rPr sz="2800" spc="-95" dirty="0">
                <a:latin typeface="Arial"/>
                <a:cs typeface="Arial"/>
              </a:rPr>
              <a:t>electromagnetic</a:t>
            </a:r>
            <a:r>
              <a:rPr sz="2800" spc="-340" dirty="0">
                <a:latin typeface="Arial"/>
                <a:cs typeface="Arial"/>
              </a:rPr>
              <a:t> </a:t>
            </a:r>
            <a:r>
              <a:rPr sz="2800" spc="-135" dirty="0">
                <a:latin typeface="Arial"/>
                <a:cs typeface="Arial"/>
              </a:rPr>
              <a:t>noise</a:t>
            </a:r>
            <a:endParaRPr sz="2800" dirty="0">
              <a:latin typeface="Arial"/>
              <a:cs typeface="Arial"/>
            </a:endParaRPr>
          </a:p>
        </p:txBody>
      </p:sp>
      <p:sp>
        <p:nvSpPr>
          <p:cNvPr id="4" name="object 4"/>
          <p:cNvSpPr/>
          <p:nvPr/>
        </p:nvSpPr>
        <p:spPr>
          <a:xfrm>
            <a:off x="6371844" y="4703064"/>
            <a:ext cx="2520696" cy="160629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37160">
              <a:lnSpc>
                <a:spcPts val="1240"/>
              </a:lnSpc>
            </a:pPr>
            <a:fld id="{81D60167-4931-47E6-BA6A-407CBD079E47}" type="slidenum">
              <a:rPr spc="-60" dirty="0"/>
              <a:t>68</a:t>
            </a:fld>
            <a:endParaRPr spc="-6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8241385" cy="929893"/>
          </a:xfrm>
        </p:spPr>
        <p:txBody>
          <a:bodyPr/>
          <a:lstStyle/>
          <a:p>
            <a:r>
              <a:rPr lang="en-IN" b="1" spc="-40" dirty="0">
                <a:latin typeface="Times New Roman" panose="02020603050405020304" pitchFamily="18" charset="0"/>
                <a:cs typeface="Times New Roman" panose="02020603050405020304" pitchFamily="18" charset="0"/>
              </a:rPr>
              <a:t>3.Fiber </a:t>
            </a:r>
            <a:r>
              <a:rPr lang="en-IN" b="1" i="1" dirty="0">
                <a:latin typeface="Times New Roman" panose="02020603050405020304" pitchFamily="18" charset="0"/>
                <a:cs typeface="Times New Roman" panose="02020603050405020304" pitchFamily="18" charset="0"/>
              </a:rPr>
              <a:t>Optics</a:t>
            </a:r>
            <a:endParaRPr lang="en-IN" dirty="0"/>
          </a:p>
        </p:txBody>
      </p:sp>
      <p:sp>
        <p:nvSpPr>
          <p:cNvPr id="5" name="Text Placeholder 4"/>
          <p:cNvSpPr>
            <a:spLocks noGrp="1"/>
          </p:cNvSpPr>
          <p:nvPr>
            <p:ph type="body" idx="1"/>
          </p:nvPr>
        </p:nvSpPr>
        <p:spPr>
          <a:xfrm>
            <a:off x="228600" y="1523337"/>
            <a:ext cx="8381364" cy="5029863"/>
          </a:xfrm>
        </p:spPr>
        <p:txBody>
          <a:bodyPr/>
          <a:lstStyle/>
          <a:p>
            <a:pPr marL="457200" indent="-457200">
              <a:buFont typeface="Arial" panose="020B0604020202020204" pitchFamily="34" charset="0"/>
              <a:buChar char="•"/>
            </a:pPr>
            <a:r>
              <a:rPr lang="en-US" dirty="0">
                <a:solidFill>
                  <a:schemeClr val="tx1"/>
                </a:solidFill>
              </a:rPr>
              <a:t>An optical fiber is a thin, flexible medium that conducts pulses of light, with each pulse representing a bit.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A </a:t>
            </a:r>
            <a:r>
              <a:rPr lang="en-US" dirty="0">
                <a:solidFill>
                  <a:schemeClr val="tx1"/>
                </a:solidFill>
              </a:rPr>
              <a:t>single optical fiber can support tremendous bit rates, up to tens or even hundreds of gigabits per second.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They </a:t>
            </a:r>
            <a:r>
              <a:rPr lang="en-US" dirty="0">
                <a:solidFill>
                  <a:schemeClr val="tx1"/>
                </a:solidFill>
              </a:rPr>
              <a:t>are immune to electromagnetic interference, have very low signal attenuation up to 100 kilometers, and are very hard to tap. </a:t>
            </a:r>
            <a:endParaRPr lang="en-IN" dirty="0">
              <a:solidFill>
                <a:schemeClr val="tx1"/>
              </a:solidFill>
            </a:endParaRPr>
          </a:p>
        </p:txBody>
      </p:sp>
    </p:spTree>
    <p:extLst>
      <p:ext uri="{BB962C8B-B14F-4D97-AF65-F5344CB8AC3E}">
        <p14:creationId xmlns:p14="http://schemas.microsoft.com/office/powerpoint/2010/main" val="1437705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1"/>
            <a:ext cx="8069325" cy="690574"/>
          </a:xfrm>
          <a:prstGeom prst="rect">
            <a:avLst/>
          </a:prstGeom>
        </p:spPr>
        <p:txBody>
          <a:bodyPr vert="horz" wrap="square" lIns="0" tIns="13335" rIns="0" bIns="0" rtlCol="0">
            <a:spAutoFit/>
          </a:bodyPr>
          <a:lstStyle/>
          <a:p>
            <a:pPr marL="12700">
              <a:lnSpc>
                <a:spcPct val="100000"/>
              </a:lnSpc>
              <a:spcBef>
                <a:spcPts val="105"/>
              </a:spcBef>
            </a:pPr>
            <a:r>
              <a:rPr b="1" spc="-175" dirty="0">
                <a:latin typeface="Times New Roman" panose="02020603050405020304" pitchFamily="18" charset="0"/>
                <a:cs typeface="Times New Roman" panose="02020603050405020304" pitchFamily="18" charset="0"/>
              </a:rPr>
              <a:t>Computer</a:t>
            </a:r>
            <a:r>
              <a:rPr b="1" spc="-300" dirty="0">
                <a:latin typeface="Times New Roman" panose="02020603050405020304" pitchFamily="18" charset="0"/>
                <a:cs typeface="Times New Roman" panose="02020603050405020304" pitchFamily="18" charset="0"/>
              </a:rPr>
              <a:t> </a:t>
            </a:r>
            <a:r>
              <a:rPr b="1" spc="-100" dirty="0">
                <a:latin typeface="Times New Roman" panose="02020603050405020304" pitchFamily="18" charset="0"/>
                <a:cs typeface="Times New Roman" panose="02020603050405020304" pitchFamily="18" charset="0"/>
              </a:rPr>
              <a:t>Network</a:t>
            </a:r>
          </a:p>
        </p:txBody>
      </p:sp>
      <p:sp>
        <p:nvSpPr>
          <p:cNvPr id="3" name="object 3"/>
          <p:cNvSpPr txBox="1"/>
          <p:nvPr/>
        </p:nvSpPr>
        <p:spPr>
          <a:xfrm>
            <a:off x="228601" y="1177950"/>
            <a:ext cx="6696454" cy="1140697"/>
          </a:xfrm>
          <a:prstGeom prst="rect">
            <a:avLst/>
          </a:prstGeom>
        </p:spPr>
        <p:txBody>
          <a:bodyPr vert="horz" wrap="square" lIns="0" tIns="12065" rIns="0" bIns="0" rtlCol="0">
            <a:spAutoFit/>
          </a:bodyPr>
          <a:lstStyle/>
          <a:p>
            <a:pPr marL="244475" indent="-231775">
              <a:lnSpc>
                <a:spcPct val="100000"/>
              </a:lnSpc>
              <a:spcBef>
                <a:spcPts val="95"/>
              </a:spcBef>
              <a:buSzPct val="75000"/>
              <a:buChar char="•"/>
              <a:tabLst>
                <a:tab pos="244475" algn="l"/>
                <a:tab pos="245110" algn="l"/>
              </a:tabLst>
            </a:pPr>
            <a:r>
              <a:rPr sz="2200" spc="-55" dirty="0">
                <a:latin typeface="Times New Roman" panose="02020603050405020304" pitchFamily="18" charset="0"/>
                <a:cs typeface="Times New Roman" panose="02020603050405020304" pitchFamily="18" charset="0"/>
              </a:rPr>
              <a:t>millions </a:t>
            </a:r>
            <a:r>
              <a:rPr sz="2200" spc="-5" dirty="0">
                <a:latin typeface="Times New Roman" panose="02020603050405020304" pitchFamily="18" charset="0"/>
                <a:cs typeface="Times New Roman" panose="02020603050405020304" pitchFamily="18" charset="0"/>
              </a:rPr>
              <a:t>of </a:t>
            </a:r>
            <a:r>
              <a:rPr sz="2200" spc="-95" dirty="0">
                <a:latin typeface="Times New Roman" panose="02020603050405020304" pitchFamily="18" charset="0"/>
                <a:cs typeface="Times New Roman" panose="02020603050405020304" pitchFamily="18" charset="0"/>
              </a:rPr>
              <a:t>connected </a:t>
            </a:r>
            <a:r>
              <a:rPr sz="2200" spc="-70" dirty="0">
                <a:latin typeface="Times New Roman" panose="02020603050405020304" pitchFamily="18" charset="0"/>
                <a:cs typeface="Times New Roman" panose="02020603050405020304" pitchFamily="18" charset="0"/>
              </a:rPr>
              <a:t>computing</a:t>
            </a:r>
            <a:r>
              <a:rPr sz="2200" spc="-280" dirty="0">
                <a:latin typeface="Times New Roman" panose="02020603050405020304" pitchFamily="18" charset="0"/>
                <a:cs typeface="Times New Roman" panose="02020603050405020304" pitchFamily="18" charset="0"/>
              </a:rPr>
              <a:t> </a:t>
            </a:r>
            <a:r>
              <a:rPr sz="2200" spc="-114" dirty="0">
                <a:latin typeface="Times New Roman" panose="02020603050405020304" pitchFamily="18" charset="0"/>
                <a:cs typeface="Times New Roman" panose="02020603050405020304" pitchFamily="18" charset="0"/>
              </a:rPr>
              <a:t>devices:</a:t>
            </a:r>
            <a:endParaRPr sz="2200" dirty="0">
              <a:latin typeface="Times New Roman" panose="02020603050405020304" pitchFamily="18" charset="0"/>
              <a:cs typeface="Times New Roman" panose="02020603050405020304" pitchFamily="18" charset="0"/>
            </a:endParaRPr>
          </a:p>
          <a:p>
            <a:pPr marL="645160" lvl="1" indent="-231775">
              <a:lnSpc>
                <a:spcPct val="100000"/>
              </a:lnSpc>
              <a:spcBef>
                <a:spcPts val="70"/>
              </a:spcBef>
              <a:buSzPct val="75000"/>
              <a:buFont typeface="Arial"/>
              <a:buChar char="–"/>
              <a:tabLst>
                <a:tab pos="645795" algn="l"/>
              </a:tabLst>
            </a:pPr>
            <a:r>
              <a:rPr sz="2600" i="1" spc="-220" dirty="0">
                <a:solidFill>
                  <a:srgbClr val="CC0000"/>
                </a:solidFill>
                <a:latin typeface="Times New Roman" panose="02020603050405020304" pitchFamily="18" charset="0"/>
                <a:cs typeface="Times New Roman" panose="02020603050405020304" pitchFamily="18" charset="0"/>
              </a:rPr>
              <a:t>hosts </a:t>
            </a:r>
            <a:r>
              <a:rPr sz="2600" i="1" spc="155" dirty="0">
                <a:latin typeface="Times New Roman" panose="02020603050405020304" pitchFamily="18" charset="0"/>
                <a:cs typeface="Times New Roman" panose="02020603050405020304" pitchFamily="18" charset="0"/>
              </a:rPr>
              <a:t>= </a:t>
            </a:r>
            <a:r>
              <a:rPr sz="2600" i="1" spc="-229" dirty="0">
                <a:solidFill>
                  <a:srgbClr val="CC0000"/>
                </a:solidFill>
                <a:latin typeface="Times New Roman" panose="02020603050405020304" pitchFamily="18" charset="0"/>
                <a:cs typeface="Times New Roman" panose="02020603050405020304" pitchFamily="18" charset="0"/>
              </a:rPr>
              <a:t>end</a:t>
            </a:r>
            <a:r>
              <a:rPr sz="2600" i="1" spc="-125" dirty="0">
                <a:solidFill>
                  <a:srgbClr val="CC0000"/>
                </a:solidFill>
                <a:latin typeface="Times New Roman" panose="02020603050405020304" pitchFamily="18" charset="0"/>
                <a:cs typeface="Times New Roman" panose="02020603050405020304" pitchFamily="18" charset="0"/>
              </a:rPr>
              <a:t> </a:t>
            </a:r>
            <a:r>
              <a:rPr sz="2600" i="1" spc="-225" dirty="0">
                <a:solidFill>
                  <a:srgbClr val="CC0000"/>
                </a:solidFill>
                <a:latin typeface="Times New Roman" panose="02020603050405020304" pitchFamily="18" charset="0"/>
                <a:cs typeface="Times New Roman" panose="02020603050405020304" pitchFamily="18" charset="0"/>
              </a:rPr>
              <a:t>systems</a:t>
            </a:r>
            <a:endParaRPr sz="2600" dirty="0">
              <a:latin typeface="Times New Roman" panose="02020603050405020304" pitchFamily="18" charset="0"/>
              <a:cs typeface="Times New Roman" panose="02020603050405020304" pitchFamily="18" charset="0"/>
            </a:endParaRPr>
          </a:p>
          <a:p>
            <a:pPr marL="244475" indent="-231775">
              <a:lnSpc>
                <a:spcPct val="100000"/>
              </a:lnSpc>
              <a:spcBef>
                <a:spcPts val="280"/>
              </a:spcBef>
              <a:buChar char="•"/>
              <a:tabLst>
                <a:tab pos="244475" algn="l"/>
                <a:tab pos="245110" algn="l"/>
              </a:tabLst>
            </a:pPr>
            <a:r>
              <a:rPr sz="2200" spc="-50" dirty="0" smtClean="0">
                <a:solidFill>
                  <a:srgbClr val="002939"/>
                </a:solidFill>
                <a:latin typeface="Times New Roman" panose="02020603050405020304" pitchFamily="18" charset="0"/>
                <a:cs typeface="Times New Roman" panose="02020603050405020304" pitchFamily="18" charset="0"/>
              </a:rPr>
              <a:t>Billion </a:t>
            </a:r>
            <a:r>
              <a:rPr sz="2200" spc="-5" dirty="0">
                <a:solidFill>
                  <a:srgbClr val="002939"/>
                </a:solidFill>
                <a:latin typeface="Times New Roman" panose="02020603050405020304" pitchFamily="18" charset="0"/>
                <a:cs typeface="Times New Roman" panose="02020603050405020304" pitchFamily="18" charset="0"/>
              </a:rPr>
              <a:t>of</a:t>
            </a:r>
            <a:r>
              <a:rPr sz="2200" spc="-200" dirty="0">
                <a:solidFill>
                  <a:srgbClr val="002939"/>
                </a:solidFill>
                <a:latin typeface="Times New Roman" panose="02020603050405020304" pitchFamily="18" charset="0"/>
                <a:cs typeface="Times New Roman" panose="02020603050405020304" pitchFamily="18" charset="0"/>
              </a:rPr>
              <a:t> </a:t>
            </a:r>
            <a:r>
              <a:rPr sz="2200" spc="-140" dirty="0">
                <a:solidFill>
                  <a:srgbClr val="002939"/>
                </a:solidFill>
                <a:latin typeface="Times New Roman" panose="02020603050405020304" pitchFamily="18" charset="0"/>
                <a:cs typeface="Times New Roman" panose="02020603050405020304" pitchFamily="18" charset="0"/>
              </a:rPr>
              <a:t>users</a:t>
            </a:r>
            <a:endParaRPr sz="22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228601" y="2520570"/>
            <a:ext cx="7636000" cy="1648528"/>
          </a:xfrm>
          <a:prstGeom prst="rect">
            <a:avLst/>
          </a:prstGeom>
        </p:spPr>
        <p:txBody>
          <a:bodyPr vert="horz" wrap="square" lIns="0" tIns="57785" rIns="0" bIns="0" rtlCol="0">
            <a:spAutoFit/>
          </a:bodyPr>
          <a:lstStyle/>
          <a:p>
            <a:pPr marL="645160" marR="5080" indent="-231775">
              <a:lnSpc>
                <a:spcPts val="2810"/>
              </a:lnSpc>
              <a:spcBef>
                <a:spcPts val="455"/>
              </a:spcBef>
              <a:buSzPct val="63461"/>
              <a:buChar char="–"/>
              <a:tabLst>
                <a:tab pos="645795" algn="l"/>
              </a:tabLst>
            </a:pPr>
            <a:r>
              <a:rPr sz="2600" spc="-325" dirty="0">
                <a:solidFill>
                  <a:srgbClr val="002939"/>
                </a:solidFill>
                <a:latin typeface="Times New Roman" panose="02020603050405020304" pitchFamily="18" charset="0"/>
                <a:cs typeface="Times New Roman" panose="02020603050405020304" pitchFamily="18" charset="0"/>
              </a:rPr>
              <a:t>PC, </a:t>
            </a:r>
            <a:r>
              <a:rPr sz="2600" spc="-85" dirty="0">
                <a:solidFill>
                  <a:srgbClr val="002939"/>
                </a:solidFill>
                <a:latin typeface="Times New Roman" panose="02020603050405020304" pitchFamily="18" charset="0"/>
                <a:cs typeface="Times New Roman" panose="02020603050405020304" pitchFamily="18" charset="0"/>
              </a:rPr>
              <a:t>laptops, </a:t>
            </a:r>
            <a:r>
              <a:rPr sz="2600" spc="-65" dirty="0">
                <a:solidFill>
                  <a:srgbClr val="002939"/>
                </a:solidFill>
                <a:latin typeface="Times New Roman" panose="02020603050405020304" pitchFamily="18" charset="0"/>
                <a:cs typeface="Times New Roman" panose="02020603050405020304" pitchFamily="18" charset="0"/>
              </a:rPr>
              <a:t>tablets, </a:t>
            </a:r>
            <a:r>
              <a:rPr sz="2600" spc="-125" dirty="0">
                <a:solidFill>
                  <a:srgbClr val="002939"/>
                </a:solidFill>
                <a:latin typeface="Times New Roman" panose="02020603050405020304" pitchFamily="18" charset="0"/>
                <a:cs typeface="Times New Roman" panose="02020603050405020304" pitchFamily="18" charset="0"/>
              </a:rPr>
              <a:t>Smartphones, </a:t>
            </a:r>
            <a:r>
              <a:rPr sz="2600" spc="-120" dirty="0">
                <a:solidFill>
                  <a:srgbClr val="002939"/>
                </a:solidFill>
                <a:latin typeface="Times New Roman" panose="02020603050405020304" pitchFamily="18" charset="0"/>
                <a:cs typeface="Times New Roman" panose="02020603050405020304" pitchFamily="18" charset="0"/>
              </a:rPr>
              <a:t>ipads, </a:t>
            </a:r>
            <a:r>
              <a:rPr sz="2600" spc="-190" dirty="0">
                <a:solidFill>
                  <a:srgbClr val="002939"/>
                </a:solidFill>
                <a:latin typeface="Times New Roman" panose="02020603050405020304" pitchFamily="18" charset="0"/>
                <a:cs typeface="Times New Roman" panose="02020603050405020304" pitchFamily="18" charset="0"/>
              </a:rPr>
              <a:t>Sensors,  </a:t>
            </a:r>
            <a:r>
              <a:rPr sz="2600" spc="-145" dirty="0">
                <a:solidFill>
                  <a:srgbClr val="002939"/>
                </a:solidFill>
                <a:latin typeface="Times New Roman" panose="02020603050405020304" pitchFamily="18" charset="0"/>
                <a:cs typeface="Times New Roman" panose="02020603050405020304" pitchFamily="18" charset="0"/>
              </a:rPr>
              <a:t>webcams,</a:t>
            </a:r>
            <a:endParaRPr sz="2600" dirty="0">
              <a:latin typeface="Times New Roman" panose="02020603050405020304" pitchFamily="18" charset="0"/>
              <a:cs typeface="Times New Roman" panose="02020603050405020304" pitchFamily="18" charset="0"/>
            </a:endParaRPr>
          </a:p>
          <a:p>
            <a:pPr marL="645160" indent="-231775">
              <a:lnSpc>
                <a:spcPts val="3015"/>
              </a:lnSpc>
              <a:spcBef>
                <a:spcPts val="270"/>
              </a:spcBef>
              <a:buSzPct val="63461"/>
              <a:buChar char="–"/>
              <a:tabLst>
                <a:tab pos="645795" algn="l"/>
              </a:tabLst>
            </a:pPr>
            <a:r>
              <a:rPr sz="2600" spc="-204" dirty="0">
                <a:solidFill>
                  <a:srgbClr val="002939"/>
                </a:solidFill>
                <a:latin typeface="Times New Roman" panose="02020603050405020304" pitchFamily="18" charset="0"/>
                <a:cs typeface="Times New Roman" panose="02020603050405020304" pitchFamily="18" charset="0"/>
              </a:rPr>
              <a:t>Game </a:t>
            </a:r>
            <a:r>
              <a:rPr sz="2600" spc="-140" dirty="0">
                <a:solidFill>
                  <a:srgbClr val="002939"/>
                </a:solidFill>
                <a:latin typeface="Times New Roman" panose="02020603050405020304" pitchFamily="18" charset="0"/>
                <a:cs typeface="Times New Roman" panose="02020603050405020304" pitchFamily="18" charset="0"/>
              </a:rPr>
              <a:t>consoles, </a:t>
            </a:r>
            <a:r>
              <a:rPr sz="2600" spc="-90" dirty="0">
                <a:solidFill>
                  <a:srgbClr val="002939"/>
                </a:solidFill>
                <a:latin typeface="Times New Roman" panose="02020603050405020304" pitchFamily="18" charset="0"/>
                <a:cs typeface="Times New Roman" panose="02020603050405020304" pitchFamily="18" charset="0"/>
              </a:rPr>
              <a:t>Picture </a:t>
            </a:r>
            <a:r>
              <a:rPr sz="2600" spc="-105" dirty="0">
                <a:solidFill>
                  <a:srgbClr val="002939"/>
                </a:solidFill>
                <a:latin typeface="Times New Roman" panose="02020603050405020304" pitchFamily="18" charset="0"/>
                <a:cs typeface="Times New Roman" panose="02020603050405020304" pitchFamily="18" charset="0"/>
              </a:rPr>
              <a:t>frames, </a:t>
            </a:r>
            <a:r>
              <a:rPr sz="2600" spc="-330" dirty="0">
                <a:solidFill>
                  <a:srgbClr val="002939"/>
                </a:solidFill>
                <a:latin typeface="Times New Roman" panose="02020603050405020304" pitchFamily="18" charset="0"/>
                <a:cs typeface="Times New Roman" panose="02020603050405020304" pitchFamily="18" charset="0"/>
              </a:rPr>
              <a:t>TVs</a:t>
            </a:r>
            <a:r>
              <a:rPr sz="2600" spc="-254" dirty="0">
                <a:solidFill>
                  <a:srgbClr val="002939"/>
                </a:solidFill>
                <a:latin typeface="Times New Roman" panose="02020603050405020304" pitchFamily="18" charset="0"/>
                <a:cs typeface="Times New Roman" panose="02020603050405020304" pitchFamily="18" charset="0"/>
              </a:rPr>
              <a:t> </a:t>
            </a:r>
            <a:r>
              <a:rPr sz="2600" spc="-80" dirty="0">
                <a:solidFill>
                  <a:srgbClr val="002939"/>
                </a:solidFill>
                <a:latin typeface="Times New Roman" panose="02020603050405020304" pitchFamily="18" charset="0"/>
                <a:cs typeface="Times New Roman" panose="02020603050405020304" pitchFamily="18" charset="0"/>
              </a:rPr>
              <a:t>etc.</a:t>
            </a:r>
            <a:endParaRPr sz="2600" dirty="0">
              <a:latin typeface="Times New Roman" panose="02020603050405020304" pitchFamily="18" charset="0"/>
              <a:cs typeface="Times New Roman" panose="02020603050405020304" pitchFamily="18" charset="0"/>
            </a:endParaRPr>
          </a:p>
          <a:p>
            <a:pPr marL="268605" indent="-255904">
              <a:lnSpc>
                <a:spcPts val="3495"/>
              </a:lnSpc>
              <a:buClr>
                <a:srgbClr val="000099"/>
              </a:buClr>
              <a:buSzPct val="71666"/>
              <a:buFont typeface="Wingdings"/>
              <a:buChar char=""/>
              <a:tabLst>
                <a:tab pos="269240" algn="l"/>
              </a:tabLst>
            </a:pPr>
            <a:r>
              <a:rPr sz="3000" i="1" spc="-280" dirty="0">
                <a:solidFill>
                  <a:srgbClr val="CC0000"/>
                </a:solidFill>
                <a:latin typeface="Times New Roman" panose="02020603050405020304" pitchFamily="18" charset="0"/>
                <a:cs typeface="Times New Roman" panose="02020603050405020304" pitchFamily="18" charset="0"/>
              </a:rPr>
              <a:t>communication</a:t>
            </a:r>
            <a:r>
              <a:rPr sz="3000" i="1" spc="-50" dirty="0">
                <a:solidFill>
                  <a:srgbClr val="CC0000"/>
                </a:solidFill>
                <a:latin typeface="Times New Roman" panose="02020603050405020304" pitchFamily="18" charset="0"/>
                <a:cs typeface="Times New Roman" panose="02020603050405020304" pitchFamily="18" charset="0"/>
              </a:rPr>
              <a:t> </a:t>
            </a:r>
            <a:r>
              <a:rPr sz="3000" i="1" spc="-260" dirty="0">
                <a:solidFill>
                  <a:srgbClr val="CC0000"/>
                </a:solidFill>
                <a:latin typeface="Times New Roman" panose="02020603050405020304" pitchFamily="18" charset="0"/>
                <a:cs typeface="Times New Roman" panose="02020603050405020304" pitchFamily="18" charset="0"/>
              </a:rPr>
              <a:t>links</a:t>
            </a:r>
            <a:endParaRPr sz="3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457200" y="4293126"/>
            <a:ext cx="5519673" cy="1243930"/>
          </a:xfrm>
          <a:prstGeom prst="rect">
            <a:avLst/>
          </a:prstGeom>
        </p:spPr>
        <p:txBody>
          <a:bodyPr vert="horz" wrap="square" lIns="0" tIns="12700" rIns="0" bIns="0" rtlCol="0">
            <a:spAutoFit/>
          </a:bodyPr>
          <a:lstStyle/>
          <a:p>
            <a:pPr marL="244475" indent="-231775">
              <a:lnSpc>
                <a:spcPts val="3300"/>
              </a:lnSpc>
              <a:spcBef>
                <a:spcPts val="100"/>
              </a:spcBef>
              <a:buClr>
                <a:srgbClr val="000099"/>
              </a:buClr>
              <a:buFont typeface="Wingdings"/>
              <a:buChar char=""/>
              <a:tabLst>
                <a:tab pos="245110" algn="l"/>
              </a:tabLst>
            </a:pPr>
            <a:r>
              <a:rPr sz="3200" spc="-250" dirty="0" smtClean="0">
                <a:latin typeface="Times New Roman" panose="02020603050405020304" pitchFamily="18" charset="0"/>
                <a:cs typeface="Times New Roman" panose="02020603050405020304" pitchFamily="18" charset="0"/>
              </a:rPr>
              <a:t>Fiber</a:t>
            </a:r>
            <a:r>
              <a:rPr lang="en-IN" sz="3200" spc="-250" dirty="0" smtClean="0">
                <a:latin typeface="Times New Roman" panose="02020603050405020304" pitchFamily="18" charset="0"/>
                <a:cs typeface="Times New Roman" panose="02020603050405020304" pitchFamily="18" charset="0"/>
              </a:rPr>
              <a:t>  optics</a:t>
            </a:r>
            <a:r>
              <a:rPr sz="3200" spc="-250" dirty="0" smtClean="0">
                <a:latin typeface="Times New Roman" panose="02020603050405020304" pitchFamily="18" charset="0"/>
                <a:cs typeface="Times New Roman" panose="02020603050405020304" pitchFamily="18" charset="0"/>
              </a:rPr>
              <a:t>,</a:t>
            </a:r>
            <a:r>
              <a:rPr sz="3200" spc="-360" dirty="0" smtClean="0">
                <a:latin typeface="Times New Roman" panose="02020603050405020304" pitchFamily="18" charset="0"/>
                <a:cs typeface="Times New Roman" panose="02020603050405020304" pitchFamily="18" charset="0"/>
              </a:rPr>
              <a:t> </a:t>
            </a:r>
            <a:r>
              <a:rPr lang="en-IN" sz="3200" dirty="0" smtClean="0">
                <a:latin typeface="Times New Roman" panose="02020603050405020304" pitchFamily="18" charset="0"/>
                <a:cs typeface="Times New Roman" panose="02020603050405020304" pitchFamily="18" charset="0"/>
              </a:rPr>
              <a:t>Coaxial </a:t>
            </a:r>
            <a:r>
              <a:rPr lang="en-IN" sz="3200" dirty="0">
                <a:latin typeface="Times New Roman" panose="02020603050405020304" pitchFamily="18" charset="0"/>
                <a:cs typeface="Times New Roman" panose="02020603050405020304" pitchFamily="18" charset="0"/>
              </a:rPr>
              <a:t>cables</a:t>
            </a:r>
            <a:r>
              <a:rPr lang="en-IN" sz="3200" spc="-110" dirty="0" smtClean="0">
                <a:latin typeface="Times New Roman" panose="02020603050405020304" pitchFamily="18" charset="0"/>
                <a:cs typeface="Times New Roman" panose="02020603050405020304" pitchFamily="18" charset="0"/>
              </a:rPr>
              <a:t> </a:t>
            </a:r>
            <a:endParaRPr sz="3200" dirty="0">
              <a:latin typeface="Times New Roman" panose="02020603050405020304" pitchFamily="18" charset="0"/>
              <a:cs typeface="Times New Roman" panose="02020603050405020304" pitchFamily="18" charset="0"/>
            </a:endParaRPr>
          </a:p>
          <a:p>
            <a:pPr marL="244475" indent="-231775">
              <a:lnSpc>
                <a:spcPts val="3000"/>
              </a:lnSpc>
              <a:buClr>
                <a:srgbClr val="000099"/>
              </a:buClr>
              <a:buFont typeface="Wingdings"/>
              <a:buChar char=""/>
              <a:tabLst>
                <a:tab pos="245110" algn="l"/>
              </a:tabLst>
            </a:pPr>
            <a:r>
              <a:rPr sz="3200" spc="-180" dirty="0">
                <a:latin typeface="Times New Roman" panose="02020603050405020304" pitchFamily="18" charset="0"/>
                <a:cs typeface="Times New Roman" panose="02020603050405020304" pitchFamily="18" charset="0"/>
              </a:rPr>
              <a:t>Radio,</a:t>
            </a:r>
            <a:r>
              <a:rPr sz="3200" spc="-375" dirty="0">
                <a:latin typeface="Times New Roman" panose="02020603050405020304" pitchFamily="18" charset="0"/>
                <a:cs typeface="Times New Roman" panose="02020603050405020304" pitchFamily="18" charset="0"/>
              </a:rPr>
              <a:t> </a:t>
            </a:r>
            <a:r>
              <a:rPr sz="3200" spc="-204" dirty="0">
                <a:latin typeface="Times New Roman" panose="02020603050405020304" pitchFamily="18" charset="0"/>
                <a:cs typeface="Times New Roman" panose="02020603050405020304" pitchFamily="18" charset="0"/>
              </a:rPr>
              <a:t>satellite</a:t>
            </a:r>
            <a:endParaRPr sz="3200" dirty="0">
              <a:latin typeface="Times New Roman" panose="02020603050405020304" pitchFamily="18" charset="0"/>
              <a:cs typeface="Times New Roman" panose="02020603050405020304" pitchFamily="18" charset="0"/>
            </a:endParaRPr>
          </a:p>
          <a:p>
            <a:pPr marL="244475" indent="-231775">
              <a:lnSpc>
                <a:spcPts val="3300"/>
              </a:lnSpc>
              <a:buClr>
                <a:srgbClr val="000099"/>
              </a:buClr>
              <a:buFont typeface="Wingdings"/>
              <a:buChar char=""/>
              <a:tabLst>
                <a:tab pos="245110" algn="l"/>
              </a:tabLst>
            </a:pPr>
            <a:r>
              <a:rPr sz="3200" spc="-135" dirty="0">
                <a:latin typeface="Times New Roman" panose="02020603050405020304" pitchFamily="18" charset="0"/>
                <a:cs typeface="Times New Roman" panose="02020603050405020304" pitchFamily="18" charset="0"/>
              </a:rPr>
              <a:t>Transmission </a:t>
            </a:r>
            <a:r>
              <a:rPr sz="3200" spc="-225" dirty="0">
                <a:latin typeface="Times New Roman" panose="02020603050405020304" pitchFamily="18" charset="0"/>
                <a:cs typeface="Times New Roman" panose="02020603050405020304" pitchFamily="18" charset="0"/>
              </a:rPr>
              <a:t>rate:</a:t>
            </a:r>
            <a:r>
              <a:rPr sz="3200" spc="-315" dirty="0">
                <a:latin typeface="Times New Roman" panose="02020603050405020304" pitchFamily="18" charset="0"/>
                <a:cs typeface="Times New Roman" panose="02020603050405020304" pitchFamily="18" charset="0"/>
              </a:rPr>
              <a:t> </a:t>
            </a:r>
            <a:r>
              <a:rPr sz="3200" i="1" spc="-300" dirty="0">
                <a:solidFill>
                  <a:srgbClr val="CC0000"/>
                </a:solidFill>
                <a:latin typeface="Times New Roman" panose="02020603050405020304" pitchFamily="18" charset="0"/>
                <a:cs typeface="Times New Roman" panose="02020603050405020304" pitchFamily="18" charset="0"/>
              </a:rPr>
              <a:t>bandwidth</a:t>
            </a:r>
            <a:endParaRPr sz="32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7632318" y="1450086"/>
            <a:ext cx="211454" cy="239395"/>
          </a:xfrm>
          <a:prstGeom prst="rect">
            <a:avLst/>
          </a:prstGeom>
        </p:spPr>
        <p:txBody>
          <a:bodyPr vert="horz" wrap="square" lIns="0" tIns="13335" rIns="0" bIns="0" rtlCol="0">
            <a:spAutoFit/>
          </a:bodyPr>
          <a:lstStyle/>
          <a:p>
            <a:pPr marL="12700">
              <a:lnSpc>
                <a:spcPct val="100000"/>
              </a:lnSpc>
              <a:spcBef>
                <a:spcPts val="105"/>
              </a:spcBef>
            </a:pPr>
            <a:r>
              <a:rPr sz="1400" spc="-250" dirty="0">
                <a:latin typeface="Arial"/>
                <a:cs typeface="Arial"/>
              </a:rPr>
              <a:t>PC</a:t>
            </a:r>
            <a:endParaRPr sz="1400">
              <a:latin typeface="Arial"/>
              <a:cs typeface="Arial"/>
            </a:endParaRPr>
          </a:p>
        </p:txBody>
      </p:sp>
      <p:sp>
        <p:nvSpPr>
          <p:cNvPr id="7" name="object 7"/>
          <p:cNvSpPr txBox="1"/>
          <p:nvPr/>
        </p:nvSpPr>
        <p:spPr>
          <a:xfrm>
            <a:off x="7368031" y="1805686"/>
            <a:ext cx="743585" cy="239395"/>
          </a:xfrm>
          <a:prstGeom prst="rect">
            <a:avLst/>
          </a:prstGeom>
        </p:spPr>
        <p:txBody>
          <a:bodyPr vert="horz" wrap="square" lIns="0" tIns="13335" rIns="0" bIns="0" rtlCol="0">
            <a:spAutoFit/>
          </a:bodyPr>
          <a:lstStyle/>
          <a:p>
            <a:pPr marL="12700">
              <a:lnSpc>
                <a:spcPct val="100000"/>
              </a:lnSpc>
              <a:spcBef>
                <a:spcPts val="105"/>
              </a:spcBef>
            </a:pPr>
            <a:r>
              <a:rPr sz="1400" u="heavy" spc="-75" dirty="0">
                <a:uFill>
                  <a:solidFill>
                    <a:srgbClr val="000000"/>
                  </a:solidFill>
                </a:uFill>
                <a:latin typeface="Arial"/>
                <a:cs typeface="Arial"/>
              </a:rPr>
              <a:t>  </a:t>
            </a:r>
            <a:r>
              <a:rPr sz="1400" u="heavy" spc="85" dirty="0">
                <a:uFill>
                  <a:solidFill>
                    <a:srgbClr val="000000"/>
                  </a:solidFill>
                </a:uFill>
                <a:latin typeface="Arial"/>
                <a:cs typeface="Arial"/>
              </a:rPr>
              <a:t> </a:t>
            </a:r>
            <a:r>
              <a:rPr sz="1400" dirty="0">
                <a:latin typeface="Arial"/>
                <a:cs typeface="Arial"/>
              </a:rPr>
              <a:t> </a:t>
            </a:r>
            <a:r>
              <a:rPr sz="1400" spc="130" dirty="0">
                <a:latin typeface="Arial"/>
                <a:cs typeface="Arial"/>
              </a:rPr>
              <a:t> </a:t>
            </a:r>
            <a:r>
              <a:rPr sz="1400" spc="-85" dirty="0">
                <a:latin typeface="Arial"/>
                <a:cs typeface="Arial"/>
              </a:rPr>
              <a:t>se</a:t>
            </a:r>
            <a:r>
              <a:rPr sz="1400" spc="-40" dirty="0">
                <a:latin typeface="Arial"/>
                <a:cs typeface="Arial"/>
              </a:rPr>
              <a:t>r</a:t>
            </a:r>
            <a:r>
              <a:rPr sz="1400" spc="-85" dirty="0">
                <a:latin typeface="Arial"/>
                <a:cs typeface="Arial"/>
              </a:rPr>
              <a:t>v</a:t>
            </a:r>
            <a:r>
              <a:rPr sz="1400" spc="-30" dirty="0">
                <a:latin typeface="Arial"/>
                <a:cs typeface="Arial"/>
              </a:rPr>
              <a:t>er</a:t>
            </a:r>
            <a:endParaRPr sz="1400">
              <a:latin typeface="Arial"/>
              <a:cs typeface="Arial"/>
            </a:endParaRPr>
          </a:p>
        </p:txBody>
      </p:sp>
      <p:sp>
        <p:nvSpPr>
          <p:cNvPr id="8" name="object 8"/>
          <p:cNvSpPr txBox="1"/>
          <p:nvPr/>
        </p:nvSpPr>
        <p:spPr>
          <a:xfrm>
            <a:off x="7619745" y="2226945"/>
            <a:ext cx="906780" cy="679450"/>
          </a:xfrm>
          <a:prstGeom prst="rect">
            <a:avLst/>
          </a:prstGeom>
        </p:spPr>
        <p:txBody>
          <a:bodyPr vert="horz" wrap="square" lIns="0" tIns="66675" rIns="0" bIns="0" rtlCol="0">
            <a:spAutoFit/>
          </a:bodyPr>
          <a:lstStyle/>
          <a:p>
            <a:pPr marL="34925" marR="278130">
              <a:lnSpc>
                <a:spcPct val="75000"/>
              </a:lnSpc>
              <a:spcBef>
                <a:spcPts val="525"/>
              </a:spcBef>
            </a:pPr>
            <a:r>
              <a:rPr sz="1400" dirty="0">
                <a:latin typeface="Arial"/>
                <a:cs typeface="Arial"/>
              </a:rPr>
              <a:t>wi</a:t>
            </a:r>
            <a:r>
              <a:rPr sz="1400" spc="-5" dirty="0">
                <a:latin typeface="Arial"/>
                <a:cs typeface="Arial"/>
              </a:rPr>
              <a:t>r</a:t>
            </a:r>
            <a:r>
              <a:rPr sz="1400" spc="-45" dirty="0">
                <a:latin typeface="Arial"/>
                <a:cs typeface="Arial"/>
              </a:rPr>
              <a:t>el</a:t>
            </a:r>
            <a:r>
              <a:rPr sz="1400" spc="-70" dirty="0">
                <a:latin typeface="Arial"/>
                <a:cs typeface="Arial"/>
              </a:rPr>
              <a:t>e</a:t>
            </a:r>
            <a:r>
              <a:rPr sz="1400" spc="-125" dirty="0">
                <a:latin typeface="Arial"/>
                <a:cs typeface="Arial"/>
              </a:rPr>
              <a:t>ss  </a:t>
            </a:r>
            <a:r>
              <a:rPr sz="1400" spc="-30" dirty="0">
                <a:latin typeface="Arial"/>
                <a:cs typeface="Arial"/>
              </a:rPr>
              <a:t>laptop</a:t>
            </a:r>
            <a:endParaRPr sz="1400">
              <a:latin typeface="Arial"/>
              <a:cs typeface="Arial"/>
            </a:endParaRPr>
          </a:p>
          <a:p>
            <a:pPr marL="12700">
              <a:lnSpc>
                <a:spcPct val="100000"/>
              </a:lnSpc>
              <a:spcBef>
                <a:spcPts val="520"/>
              </a:spcBef>
            </a:pPr>
            <a:r>
              <a:rPr sz="1400" spc="-45" dirty="0">
                <a:latin typeface="Arial"/>
                <a:cs typeface="Arial"/>
              </a:rPr>
              <a:t>smart</a:t>
            </a:r>
            <a:r>
              <a:rPr sz="1400" spc="-55" dirty="0">
                <a:latin typeface="Arial"/>
                <a:cs typeface="Arial"/>
              </a:rPr>
              <a:t>ph</a:t>
            </a:r>
            <a:r>
              <a:rPr sz="1400" spc="-60" dirty="0">
                <a:latin typeface="Arial"/>
                <a:cs typeface="Arial"/>
              </a:rPr>
              <a:t>one</a:t>
            </a:r>
            <a:endParaRPr sz="1400">
              <a:latin typeface="Arial"/>
              <a:cs typeface="Arial"/>
            </a:endParaRPr>
          </a:p>
        </p:txBody>
      </p:sp>
      <p:sp>
        <p:nvSpPr>
          <p:cNvPr id="9" name="object 9"/>
          <p:cNvSpPr/>
          <p:nvPr/>
        </p:nvSpPr>
        <p:spPr>
          <a:xfrm>
            <a:off x="7217664" y="1412747"/>
            <a:ext cx="414527" cy="37337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395971" y="1548383"/>
            <a:ext cx="195072" cy="170687"/>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303007" y="2758439"/>
            <a:ext cx="371855" cy="27584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164323" y="2261616"/>
            <a:ext cx="472440" cy="20573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184135" y="2483954"/>
            <a:ext cx="395381" cy="15958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7310628" y="2343911"/>
            <a:ext cx="323088" cy="19964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373111" y="2340864"/>
            <a:ext cx="265176" cy="19812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313676" y="2340864"/>
            <a:ext cx="73660" cy="147955"/>
          </a:xfrm>
          <a:custGeom>
            <a:avLst/>
            <a:gdLst/>
            <a:ahLst/>
            <a:cxnLst/>
            <a:rect l="l" t="t" r="r" b="b"/>
            <a:pathLst>
              <a:path w="73659" h="147955">
                <a:moveTo>
                  <a:pt x="60325" y="0"/>
                </a:moveTo>
                <a:lnTo>
                  <a:pt x="0" y="145923"/>
                </a:lnTo>
                <a:lnTo>
                  <a:pt x="11938" y="147827"/>
                </a:lnTo>
                <a:lnTo>
                  <a:pt x="73151" y="3937"/>
                </a:lnTo>
                <a:lnTo>
                  <a:pt x="60325" y="0"/>
                </a:lnTo>
                <a:close/>
              </a:path>
            </a:pathLst>
          </a:custGeom>
          <a:solidFill>
            <a:srgbClr val="000099"/>
          </a:solidFill>
        </p:spPr>
        <p:txBody>
          <a:bodyPr wrap="square" lIns="0" tIns="0" rIns="0" bIns="0" rtlCol="0"/>
          <a:lstStyle/>
          <a:p>
            <a:endParaRPr/>
          </a:p>
        </p:txBody>
      </p:sp>
      <p:sp>
        <p:nvSpPr>
          <p:cNvPr id="17" name="object 17"/>
          <p:cNvSpPr/>
          <p:nvPr/>
        </p:nvSpPr>
        <p:spPr>
          <a:xfrm>
            <a:off x="7312152" y="2481072"/>
            <a:ext cx="271954" cy="594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7566659" y="2369820"/>
            <a:ext cx="76200" cy="172720"/>
          </a:xfrm>
          <a:custGeom>
            <a:avLst/>
            <a:gdLst/>
            <a:ahLst/>
            <a:cxnLst/>
            <a:rect l="l" t="t" r="r" b="b"/>
            <a:pathLst>
              <a:path w="76200" h="172719">
                <a:moveTo>
                  <a:pt x="76200" y="0"/>
                </a:moveTo>
                <a:lnTo>
                  <a:pt x="73533" y="0"/>
                </a:lnTo>
                <a:lnTo>
                  <a:pt x="0" y="170941"/>
                </a:lnTo>
                <a:lnTo>
                  <a:pt x="8128" y="172212"/>
                </a:lnTo>
                <a:lnTo>
                  <a:pt x="76200" y="0"/>
                </a:lnTo>
                <a:close/>
              </a:path>
            </a:pathLst>
          </a:custGeom>
          <a:solidFill>
            <a:srgbClr val="4D4D4D"/>
          </a:solidFill>
        </p:spPr>
        <p:txBody>
          <a:bodyPr wrap="square" lIns="0" tIns="0" rIns="0" bIns="0" rtlCol="0"/>
          <a:lstStyle/>
          <a:p>
            <a:endParaRPr/>
          </a:p>
        </p:txBody>
      </p:sp>
      <p:sp>
        <p:nvSpPr>
          <p:cNvPr id="19" name="object 19"/>
          <p:cNvSpPr/>
          <p:nvPr/>
        </p:nvSpPr>
        <p:spPr>
          <a:xfrm>
            <a:off x="7312152" y="2488692"/>
            <a:ext cx="260603" cy="57912"/>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309104" y="2551176"/>
            <a:ext cx="86995" cy="33655"/>
          </a:xfrm>
          <a:custGeom>
            <a:avLst/>
            <a:gdLst/>
            <a:ahLst/>
            <a:cxnLst/>
            <a:rect l="l" t="t" r="r" b="b"/>
            <a:pathLst>
              <a:path w="86995" h="33655">
                <a:moveTo>
                  <a:pt x="33909" y="0"/>
                </a:moveTo>
                <a:lnTo>
                  <a:pt x="0" y="18796"/>
                </a:lnTo>
                <a:lnTo>
                  <a:pt x="54228" y="33527"/>
                </a:lnTo>
                <a:lnTo>
                  <a:pt x="86868" y="12700"/>
                </a:lnTo>
                <a:lnTo>
                  <a:pt x="33909" y="0"/>
                </a:lnTo>
                <a:close/>
              </a:path>
            </a:pathLst>
          </a:custGeom>
          <a:solidFill>
            <a:srgbClr val="000099"/>
          </a:solidFill>
        </p:spPr>
        <p:txBody>
          <a:bodyPr wrap="square" lIns="0" tIns="0" rIns="0" bIns="0" rtlCol="0"/>
          <a:lstStyle/>
          <a:p>
            <a:endParaRPr/>
          </a:p>
        </p:txBody>
      </p:sp>
      <p:sp>
        <p:nvSpPr>
          <p:cNvPr id="21" name="object 21"/>
          <p:cNvSpPr/>
          <p:nvPr/>
        </p:nvSpPr>
        <p:spPr>
          <a:xfrm>
            <a:off x="7310628" y="2551176"/>
            <a:ext cx="83820" cy="32003"/>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7316723" y="2563367"/>
            <a:ext cx="30480" cy="9525"/>
          </a:xfrm>
          <a:custGeom>
            <a:avLst/>
            <a:gdLst/>
            <a:ahLst/>
            <a:cxnLst/>
            <a:rect l="l" t="t" r="r" b="b"/>
            <a:pathLst>
              <a:path w="30479" h="9525">
                <a:moveTo>
                  <a:pt x="8890" y="0"/>
                </a:moveTo>
                <a:lnTo>
                  <a:pt x="0" y="4064"/>
                </a:lnTo>
                <a:lnTo>
                  <a:pt x="21590" y="9144"/>
                </a:lnTo>
                <a:lnTo>
                  <a:pt x="30479" y="4572"/>
                </a:lnTo>
                <a:lnTo>
                  <a:pt x="8890" y="0"/>
                </a:lnTo>
                <a:close/>
              </a:path>
            </a:pathLst>
          </a:custGeom>
          <a:solidFill>
            <a:srgbClr val="4F81BC"/>
          </a:solidFill>
        </p:spPr>
        <p:txBody>
          <a:bodyPr wrap="square" lIns="0" tIns="0" rIns="0" bIns="0" rtlCol="0"/>
          <a:lstStyle/>
          <a:p>
            <a:endParaRPr/>
          </a:p>
        </p:txBody>
      </p:sp>
      <p:sp>
        <p:nvSpPr>
          <p:cNvPr id="23" name="object 23"/>
          <p:cNvSpPr/>
          <p:nvPr/>
        </p:nvSpPr>
        <p:spPr>
          <a:xfrm>
            <a:off x="7315200" y="2567939"/>
            <a:ext cx="22860" cy="7620"/>
          </a:xfrm>
          <a:custGeom>
            <a:avLst/>
            <a:gdLst/>
            <a:ahLst/>
            <a:cxnLst/>
            <a:rect l="l" t="t" r="r" b="b"/>
            <a:pathLst>
              <a:path w="22859" h="7619">
                <a:moveTo>
                  <a:pt x="1397" y="0"/>
                </a:moveTo>
                <a:lnTo>
                  <a:pt x="0" y="1143"/>
                </a:lnTo>
                <a:lnTo>
                  <a:pt x="21208" y="7620"/>
                </a:lnTo>
                <a:lnTo>
                  <a:pt x="22859" y="6350"/>
                </a:lnTo>
                <a:lnTo>
                  <a:pt x="1397" y="0"/>
                </a:lnTo>
                <a:close/>
              </a:path>
            </a:pathLst>
          </a:custGeom>
          <a:solidFill>
            <a:srgbClr val="000099"/>
          </a:solidFill>
        </p:spPr>
        <p:txBody>
          <a:bodyPr wrap="square" lIns="0" tIns="0" rIns="0" bIns="0" rtlCol="0"/>
          <a:lstStyle/>
          <a:p>
            <a:endParaRPr/>
          </a:p>
        </p:txBody>
      </p:sp>
      <p:sp>
        <p:nvSpPr>
          <p:cNvPr id="24" name="object 24"/>
          <p:cNvSpPr/>
          <p:nvPr/>
        </p:nvSpPr>
        <p:spPr>
          <a:xfrm>
            <a:off x="7341107" y="2569464"/>
            <a:ext cx="29209" cy="12700"/>
          </a:xfrm>
          <a:custGeom>
            <a:avLst/>
            <a:gdLst/>
            <a:ahLst/>
            <a:cxnLst/>
            <a:rect l="l" t="t" r="r" b="b"/>
            <a:pathLst>
              <a:path w="29209" h="12700">
                <a:moveTo>
                  <a:pt x="8000" y="0"/>
                </a:moveTo>
                <a:lnTo>
                  <a:pt x="0" y="5461"/>
                </a:lnTo>
                <a:lnTo>
                  <a:pt x="20574" y="12191"/>
                </a:lnTo>
                <a:lnTo>
                  <a:pt x="28956" y="6223"/>
                </a:lnTo>
                <a:lnTo>
                  <a:pt x="8000" y="0"/>
                </a:lnTo>
                <a:close/>
              </a:path>
            </a:pathLst>
          </a:custGeom>
          <a:solidFill>
            <a:srgbClr val="4F81BC"/>
          </a:solidFill>
        </p:spPr>
        <p:txBody>
          <a:bodyPr wrap="square" lIns="0" tIns="0" rIns="0" bIns="0" rtlCol="0"/>
          <a:lstStyle/>
          <a:p>
            <a:endParaRPr/>
          </a:p>
        </p:txBody>
      </p:sp>
      <p:sp>
        <p:nvSpPr>
          <p:cNvPr id="25" name="object 25"/>
          <p:cNvSpPr/>
          <p:nvPr/>
        </p:nvSpPr>
        <p:spPr>
          <a:xfrm>
            <a:off x="7341107" y="2575560"/>
            <a:ext cx="21590" cy="6350"/>
          </a:xfrm>
          <a:custGeom>
            <a:avLst/>
            <a:gdLst/>
            <a:ahLst/>
            <a:cxnLst/>
            <a:rect l="l" t="t" r="r" b="b"/>
            <a:pathLst>
              <a:path w="21590" h="6350">
                <a:moveTo>
                  <a:pt x="1270" y="0"/>
                </a:moveTo>
                <a:lnTo>
                  <a:pt x="0" y="888"/>
                </a:lnTo>
                <a:lnTo>
                  <a:pt x="19812" y="6095"/>
                </a:lnTo>
                <a:lnTo>
                  <a:pt x="21336" y="5079"/>
                </a:lnTo>
                <a:lnTo>
                  <a:pt x="1270" y="0"/>
                </a:lnTo>
                <a:close/>
              </a:path>
            </a:pathLst>
          </a:custGeom>
          <a:solidFill>
            <a:srgbClr val="000099"/>
          </a:solidFill>
        </p:spPr>
        <p:txBody>
          <a:bodyPr wrap="square" lIns="0" tIns="0" rIns="0" bIns="0" rtlCol="0"/>
          <a:lstStyle/>
          <a:p>
            <a:endParaRPr/>
          </a:p>
        </p:txBody>
      </p:sp>
      <p:sp>
        <p:nvSpPr>
          <p:cNvPr id="26" name="object 26"/>
          <p:cNvSpPr/>
          <p:nvPr/>
        </p:nvSpPr>
        <p:spPr>
          <a:xfrm>
            <a:off x="7459980" y="2555748"/>
            <a:ext cx="106680" cy="74930"/>
          </a:xfrm>
          <a:custGeom>
            <a:avLst/>
            <a:gdLst/>
            <a:ahLst/>
            <a:cxnLst/>
            <a:rect l="l" t="t" r="r" b="b"/>
            <a:pathLst>
              <a:path w="106679" h="74930">
                <a:moveTo>
                  <a:pt x="106679" y="0"/>
                </a:moveTo>
                <a:lnTo>
                  <a:pt x="380" y="69596"/>
                </a:lnTo>
                <a:lnTo>
                  <a:pt x="0" y="74675"/>
                </a:lnTo>
                <a:lnTo>
                  <a:pt x="106299" y="5714"/>
                </a:lnTo>
                <a:lnTo>
                  <a:pt x="106679" y="0"/>
                </a:lnTo>
                <a:close/>
              </a:path>
            </a:pathLst>
          </a:custGeom>
          <a:solidFill>
            <a:srgbClr val="000099"/>
          </a:solidFill>
        </p:spPr>
        <p:txBody>
          <a:bodyPr wrap="square" lIns="0" tIns="0" rIns="0" bIns="0" rtlCol="0"/>
          <a:lstStyle/>
          <a:p>
            <a:endParaRPr/>
          </a:p>
        </p:txBody>
      </p:sp>
      <p:sp>
        <p:nvSpPr>
          <p:cNvPr id="27" name="object 27"/>
          <p:cNvSpPr/>
          <p:nvPr/>
        </p:nvSpPr>
        <p:spPr>
          <a:xfrm>
            <a:off x="7187183" y="2561844"/>
            <a:ext cx="273050" cy="67310"/>
          </a:xfrm>
          <a:custGeom>
            <a:avLst/>
            <a:gdLst/>
            <a:ahLst/>
            <a:cxnLst/>
            <a:rect l="l" t="t" r="r" b="b"/>
            <a:pathLst>
              <a:path w="273050" h="67310">
                <a:moveTo>
                  <a:pt x="3937" y="0"/>
                </a:moveTo>
                <a:lnTo>
                  <a:pt x="635" y="0"/>
                </a:lnTo>
                <a:lnTo>
                  <a:pt x="0" y="2285"/>
                </a:lnTo>
                <a:lnTo>
                  <a:pt x="272415" y="67055"/>
                </a:lnTo>
                <a:lnTo>
                  <a:pt x="272796" y="62864"/>
                </a:lnTo>
                <a:lnTo>
                  <a:pt x="3937" y="0"/>
                </a:lnTo>
                <a:close/>
              </a:path>
            </a:pathLst>
          </a:custGeom>
          <a:solidFill>
            <a:srgbClr val="000099"/>
          </a:solidFill>
        </p:spPr>
        <p:txBody>
          <a:bodyPr wrap="square" lIns="0" tIns="0" rIns="0" bIns="0" rtlCol="0"/>
          <a:lstStyle/>
          <a:p>
            <a:endParaRPr/>
          </a:p>
        </p:txBody>
      </p:sp>
      <p:sp>
        <p:nvSpPr>
          <p:cNvPr id="28" name="object 28"/>
          <p:cNvSpPr/>
          <p:nvPr/>
        </p:nvSpPr>
        <p:spPr>
          <a:xfrm>
            <a:off x="7187183" y="2493264"/>
            <a:ext cx="126492" cy="68580"/>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7196328" y="2552700"/>
            <a:ext cx="259079" cy="66040"/>
          </a:xfrm>
          <a:custGeom>
            <a:avLst/>
            <a:gdLst/>
            <a:ahLst/>
            <a:cxnLst/>
            <a:rect l="l" t="t" r="r" b="b"/>
            <a:pathLst>
              <a:path w="259079" h="66039">
                <a:moveTo>
                  <a:pt x="3682" y="0"/>
                </a:moveTo>
                <a:lnTo>
                  <a:pt x="635" y="0"/>
                </a:lnTo>
                <a:lnTo>
                  <a:pt x="0" y="2159"/>
                </a:lnTo>
                <a:lnTo>
                  <a:pt x="258825" y="65532"/>
                </a:lnTo>
                <a:lnTo>
                  <a:pt x="259079" y="61467"/>
                </a:lnTo>
                <a:lnTo>
                  <a:pt x="3682" y="0"/>
                </a:lnTo>
                <a:close/>
              </a:path>
            </a:pathLst>
          </a:custGeom>
          <a:solidFill>
            <a:srgbClr val="000099"/>
          </a:solidFill>
        </p:spPr>
        <p:txBody>
          <a:bodyPr wrap="square" lIns="0" tIns="0" rIns="0" bIns="0" rtlCol="0"/>
          <a:lstStyle/>
          <a:p>
            <a:endParaRPr/>
          </a:p>
        </p:txBody>
      </p:sp>
      <p:sp>
        <p:nvSpPr>
          <p:cNvPr id="30" name="object 30"/>
          <p:cNvSpPr/>
          <p:nvPr/>
        </p:nvSpPr>
        <p:spPr>
          <a:xfrm>
            <a:off x="7455407" y="2548127"/>
            <a:ext cx="104139" cy="67310"/>
          </a:xfrm>
          <a:custGeom>
            <a:avLst/>
            <a:gdLst/>
            <a:ahLst/>
            <a:cxnLst/>
            <a:rect l="l" t="t" r="r" b="b"/>
            <a:pathLst>
              <a:path w="104140" h="67310">
                <a:moveTo>
                  <a:pt x="103505" y="0"/>
                </a:moveTo>
                <a:lnTo>
                  <a:pt x="0" y="64770"/>
                </a:lnTo>
                <a:lnTo>
                  <a:pt x="253" y="67056"/>
                </a:lnTo>
                <a:lnTo>
                  <a:pt x="1524" y="67056"/>
                </a:lnTo>
                <a:lnTo>
                  <a:pt x="103632" y="4191"/>
                </a:lnTo>
                <a:lnTo>
                  <a:pt x="103505" y="0"/>
                </a:lnTo>
                <a:close/>
              </a:path>
            </a:pathLst>
          </a:custGeom>
          <a:solidFill>
            <a:srgbClr val="000099"/>
          </a:solidFill>
        </p:spPr>
        <p:txBody>
          <a:bodyPr wrap="square" lIns="0" tIns="0" rIns="0" bIns="0" rtlCol="0"/>
          <a:lstStyle/>
          <a:p>
            <a:endParaRPr/>
          </a:p>
        </p:txBody>
      </p:sp>
      <p:sp>
        <p:nvSpPr>
          <p:cNvPr id="31" name="object 31"/>
          <p:cNvSpPr/>
          <p:nvPr/>
        </p:nvSpPr>
        <p:spPr>
          <a:xfrm>
            <a:off x="7380731" y="1830323"/>
            <a:ext cx="236220" cy="388620"/>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7382256" y="1877567"/>
            <a:ext cx="105410" cy="0"/>
          </a:xfrm>
          <a:custGeom>
            <a:avLst/>
            <a:gdLst/>
            <a:ahLst/>
            <a:cxnLst/>
            <a:rect l="l" t="t" r="r" b="b"/>
            <a:pathLst>
              <a:path w="105409">
                <a:moveTo>
                  <a:pt x="0" y="0"/>
                </a:moveTo>
                <a:lnTo>
                  <a:pt x="105155" y="0"/>
                </a:lnTo>
              </a:path>
            </a:pathLst>
          </a:custGeom>
          <a:ln w="9144">
            <a:solidFill>
              <a:srgbClr val="000000"/>
            </a:solidFill>
          </a:ln>
        </p:spPr>
        <p:txBody>
          <a:bodyPr wrap="square" lIns="0" tIns="0" rIns="0" bIns="0" rtlCol="0"/>
          <a:lstStyle/>
          <a:p>
            <a:endParaRPr/>
          </a:p>
        </p:txBody>
      </p:sp>
      <p:sp>
        <p:nvSpPr>
          <p:cNvPr id="33" name="object 33"/>
          <p:cNvSpPr/>
          <p:nvPr/>
        </p:nvSpPr>
        <p:spPr>
          <a:xfrm>
            <a:off x="7377683" y="1877567"/>
            <a:ext cx="114300" cy="0"/>
          </a:xfrm>
          <a:custGeom>
            <a:avLst/>
            <a:gdLst/>
            <a:ahLst/>
            <a:cxnLst/>
            <a:rect l="l" t="t" r="r" b="b"/>
            <a:pathLst>
              <a:path w="114300">
                <a:moveTo>
                  <a:pt x="0" y="0"/>
                </a:moveTo>
                <a:lnTo>
                  <a:pt x="114300" y="0"/>
                </a:lnTo>
              </a:path>
            </a:pathLst>
          </a:custGeom>
          <a:ln w="18288">
            <a:solidFill>
              <a:srgbClr val="000000"/>
            </a:solidFill>
          </a:ln>
        </p:spPr>
        <p:txBody>
          <a:bodyPr wrap="square" lIns="0" tIns="0" rIns="0" bIns="0" rtlCol="0"/>
          <a:lstStyle/>
          <a:p>
            <a:endParaRPr/>
          </a:p>
        </p:txBody>
      </p:sp>
      <p:sp>
        <p:nvSpPr>
          <p:cNvPr id="34" name="object 34"/>
          <p:cNvSpPr/>
          <p:nvPr/>
        </p:nvSpPr>
        <p:spPr>
          <a:xfrm>
            <a:off x="7476743" y="1869948"/>
            <a:ext cx="102235" cy="26034"/>
          </a:xfrm>
          <a:custGeom>
            <a:avLst/>
            <a:gdLst/>
            <a:ahLst/>
            <a:cxnLst/>
            <a:rect l="l" t="t" r="r" b="b"/>
            <a:pathLst>
              <a:path w="102234" h="26035">
                <a:moveTo>
                  <a:pt x="96265" y="0"/>
                </a:moveTo>
                <a:lnTo>
                  <a:pt x="5841" y="0"/>
                </a:lnTo>
                <a:lnTo>
                  <a:pt x="0" y="5841"/>
                </a:lnTo>
                <a:lnTo>
                  <a:pt x="0" y="20065"/>
                </a:lnTo>
                <a:lnTo>
                  <a:pt x="5841" y="25907"/>
                </a:lnTo>
                <a:lnTo>
                  <a:pt x="96265" y="25907"/>
                </a:lnTo>
                <a:lnTo>
                  <a:pt x="102107" y="20065"/>
                </a:lnTo>
                <a:lnTo>
                  <a:pt x="102107" y="5841"/>
                </a:lnTo>
                <a:lnTo>
                  <a:pt x="96265" y="0"/>
                </a:lnTo>
                <a:close/>
              </a:path>
            </a:pathLst>
          </a:custGeom>
          <a:solidFill>
            <a:srgbClr val="000000"/>
          </a:solidFill>
        </p:spPr>
        <p:txBody>
          <a:bodyPr wrap="square" lIns="0" tIns="0" rIns="0" bIns="0" rtlCol="0"/>
          <a:lstStyle/>
          <a:p>
            <a:endParaRPr/>
          </a:p>
        </p:txBody>
      </p:sp>
      <p:sp>
        <p:nvSpPr>
          <p:cNvPr id="35" name="object 35"/>
          <p:cNvSpPr/>
          <p:nvPr/>
        </p:nvSpPr>
        <p:spPr>
          <a:xfrm>
            <a:off x="7476743" y="1872995"/>
            <a:ext cx="97535" cy="19812"/>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7383780" y="1934717"/>
            <a:ext cx="105410" cy="0"/>
          </a:xfrm>
          <a:custGeom>
            <a:avLst/>
            <a:gdLst/>
            <a:ahLst/>
            <a:cxnLst/>
            <a:rect l="l" t="t" r="r" b="b"/>
            <a:pathLst>
              <a:path w="105409">
                <a:moveTo>
                  <a:pt x="0" y="0"/>
                </a:moveTo>
                <a:lnTo>
                  <a:pt x="105155" y="0"/>
                </a:lnTo>
              </a:path>
            </a:pathLst>
          </a:custGeom>
          <a:ln w="7620">
            <a:solidFill>
              <a:srgbClr val="000000"/>
            </a:solidFill>
          </a:ln>
        </p:spPr>
        <p:txBody>
          <a:bodyPr wrap="square" lIns="0" tIns="0" rIns="0" bIns="0" rtlCol="0"/>
          <a:lstStyle/>
          <a:p>
            <a:endParaRPr/>
          </a:p>
        </p:txBody>
      </p:sp>
      <p:sp>
        <p:nvSpPr>
          <p:cNvPr id="37" name="object 37"/>
          <p:cNvSpPr/>
          <p:nvPr/>
        </p:nvSpPr>
        <p:spPr>
          <a:xfrm>
            <a:off x="7379207" y="1934717"/>
            <a:ext cx="114300" cy="0"/>
          </a:xfrm>
          <a:custGeom>
            <a:avLst/>
            <a:gdLst/>
            <a:ahLst/>
            <a:cxnLst/>
            <a:rect l="l" t="t" r="r" b="b"/>
            <a:pathLst>
              <a:path w="114300">
                <a:moveTo>
                  <a:pt x="0" y="0"/>
                </a:moveTo>
                <a:lnTo>
                  <a:pt x="114300" y="0"/>
                </a:lnTo>
              </a:path>
            </a:pathLst>
          </a:custGeom>
          <a:ln w="16764">
            <a:solidFill>
              <a:srgbClr val="000000"/>
            </a:solidFill>
          </a:ln>
        </p:spPr>
        <p:txBody>
          <a:bodyPr wrap="square" lIns="0" tIns="0" rIns="0" bIns="0" rtlCol="0"/>
          <a:lstStyle/>
          <a:p>
            <a:endParaRPr/>
          </a:p>
        </p:txBody>
      </p:sp>
      <p:sp>
        <p:nvSpPr>
          <p:cNvPr id="38" name="object 38"/>
          <p:cNvSpPr/>
          <p:nvPr/>
        </p:nvSpPr>
        <p:spPr>
          <a:xfrm>
            <a:off x="7475219" y="1924811"/>
            <a:ext cx="102235" cy="22860"/>
          </a:xfrm>
          <a:custGeom>
            <a:avLst/>
            <a:gdLst/>
            <a:ahLst/>
            <a:cxnLst/>
            <a:rect l="l" t="t" r="r" b="b"/>
            <a:pathLst>
              <a:path w="102234" h="22860">
                <a:moveTo>
                  <a:pt x="97027" y="0"/>
                </a:moveTo>
                <a:lnTo>
                  <a:pt x="5079" y="0"/>
                </a:lnTo>
                <a:lnTo>
                  <a:pt x="0" y="5079"/>
                </a:lnTo>
                <a:lnTo>
                  <a:pt x="0" y="17779"/>
                </a:lnTo>
                <a:lnTo>
                  <a:pt x="5079" y="22860"/>
                </a:lnTo>
                <a:lnTo>
                  <a:pt x="97027" y="22860"/>
                </a:lnTo>
                <a:lnTo>
                  <a:pt x="102107" y="17779"/>
                </a:lnTo>
                <a:lnTo>
                  <a:pt x="102107" y="5079"/>
                </a:lnTo>
                <a:lnTo>
                  <a:pt x="97027" y="0"/>
                </a:lnTo>
                <a:close/>
              </a:path>
            </a:pathLst>
          </a:custGeom>
          <a:solidFill>
            <a:srgbClr val="000000"/>
          </a:solidFill>
        </p:spPr>
        <p:txBody>
          <a:bodyPr wrap="square" lIns="0" tIns="0" rIns="0" bIns="0" rtlCol="0"/>
          <a:lstStyle/>
          <a:p>
            <a:endParaRPr/>
          </a:p>
        </p:txBody>
      </p:sp>
      <p:sp>
        <p:nvSpPr>
          <p:cNvPr id="39" name="object 39"/>
          <p:cNvSpPr/>
          <p:nvPr/>
        </p:nvSpPr>
        <p:spPr>
          <a:xfrm>
            <a:off x="7476743" y="1927860"/>
            <a:ext cx="97535" cy="16763"/>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7382256" y="1992629"/>
            <a:ext cx="105410" cy="0"/>
          </a:xfrm>
          <a:custGeom>
            <a:avLst/>
            <a:gdLst/>
            <a:ahLst/>
            <a:cxnLst/>
            <a:rect l="l" t="t" r="r" b="b"/>
            <a:pathLst>
              <a:path w="105409">
                <a:moveTo>
                  <a:pt x="0" y="0"/>
                </a:moveTo>
                <a:lnTo>
                  <a:pt x="105155" y="0"/>
                </a:lnTo>
              </a:path>
            </a:pathLst>
          </a:custGeom>
          <a:ln w="7620">
            <a:solidFill>
              <a:srgbClr val="000000"/>
            </a:solidFill>
          </a:ln>
        </p:spPr>
        <p:txBody>
          <a:bodyPr wrap="square" lIns="0" tIns="0" rIns="0" bIns="0" rtlCol="0"/>
          <a:lstStyle/>
          <a:p>
            <a:endParaRPr/>
          </a:p>
        </p:txBody>
      </p:sp>
      <p:sp>
        <p:nvSpPr>
          <p:cNvPr id="41" name="object 41"/>
          <p:cNvSpPr/>
          <p:nvPr/>
        </p:nvSpPr>
        <p:spPr>
          <a:xfrm>
            <a:off x="7377683" y="1992629"/>
            <a:ext cx="114300" cy="0"/>
          </a:xfrm>
          <a:custGeom>
            <a:avLst/>
            <a:gdLst/>
            <a:ahLst/>
            <a:cxnLst/>
            <a:rect l="l" t="t" r="r" b="b"/>
            <a:pathLst>
              <a:path w="114300">
                <a:moveTo>
                  <a:pt x="0" y="0"/>
                </a:moveTo>
                <a:lnTo>
                  <a:pt x="114300" y="0"/>
                </a:lnTo>
              </a:path>
            </a:pathLst>
          </a:custGeom>
          <a:ln w="16764">
            <a:solidFill>
              <a:srgbClr val="000000"/>
            </a:solidFill>
          </a:ln>
        </p:spPr>
        <p:txBody>
          <a:bodyPr wrap="square" lIns="0" tIns="0" rIns="0" bIns="0" rtlCol="0"/>
          <a:lstStyle/>
          <a:p>
            <a:endParaRPr/>
          </a:p>
        </p:txBody>
      </p:sp>
      <p:sp>
        <p:nvSpPr>
          <p:cNvPr id="42" name="object 42"/>
          <p:cNvSpPr/>
          <p:nvPr/>
        </p:nvSpPr>
        <p:spPr>
          <a:xfrm>
            <a:off x="7472171" y="2034539"/>
            <a:ext cx="105410" cy="26034"/>
          </a:xfrm>
          <a:custGeom>
            <a:avLst/>
            <a:gdLst/>
            <a:ahLst/>
            <a:cxnLst/>
            <a:rect l="l" t="t" r="r" b="b"/>
            <a:pathLst>
              <a:path w="105409" h="26035">
                <a:moveTo>
                  <a:pt x="99313" y="0"/>
                </a:moveTo>
                <a:lnTo>
                  <a:pt x="5842" y="0"/>
                </a:lnTo>
                <a:lnTo>
                  <a:pt x="0" y="5842"/>
                </a:lnTo>
                <a:lnTo>
                  <a:pt x="0" y="20065"/>
                </a:lnTo>
                <a:lnTo>
                  <a:pt x="5842" y="25908"/>
                </a:lnTo>
                <a:lnTo>
                  <a:pt x="99313" y="25908"/>
                </a:lnTo>
                <a:lnTo>
                  <a:pt x="105155" y="20065"/>
                </a:lnTo>
                <a:lnTo>
                  <a:pt x="105155" y="5842"/>
                </a:lnTo>
                <a:lnTo>
                  <a:pt x="99313" y="0"/>
                </a:lnTo>
                <a:close/>
              </a:path>
            </a:pathLst>
          </a:custGeom>
          <a:solidFill>
            <a:srgbClr val="000000"/>
          </a:solidFill>
        </p:spPr>
        <p:txBody>
          <a:bodyPr wrap="square" lIns="0" tIns="0" rIns="0" bIns="0" rtlCol="0"/>
          <a:lstStyle/>
          <a:p>
            <a:endParaRPr/>
          </a:p>
        </p:txBody>
      </p:sp>
      <p:sp>
        <p:nvSpPr>
          <p:cNvPr id="43" name="object 43"/>
          <p:cNvSpPr/>
          <p:nvPr/>
        </p:nvSpPr>
        <p:spPr>
          <a:xfrm>
            <a:off x="7472171" y="2036064"/>
            <a:ext cx="99059" cy="18287"/>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7472171" y="1982723"/>
            <a:ext cx="105410" cy="24765"/>
          </a:xfrm>
          <a:custGeom>
            <a:avLst/>
            <a:gdLst/>
            <a:ahLst/>
            <a:cxnLst/>
            <a:rect l="l" t="t" r="r" b="b"/>
            <a:pathLst>
              <a:path w="105409" h="24764">
                <a:moveTo>
                  <a:pt x="99695" y="0"/>
                </a:moveTo>
                <a:lnTo>
                  <a:pt x="5460" y="0"/>
                </a:lnTo>
                <a:lnTo>
                  <a:pt x="0" y="5461"/>
                </a:lnTo>
                <a:lnTo>
                  <a:pt x="0" y="18923"/>
                </a:lnTo>
                <a:lnTo>
                  <a:pt x="5460" y="24384"/>
                </a:lnTo>
                <a:lnTo>
                  <a:pt x="99695" y="24384"/>
                </a:lnTo>
                <a:lnTo>
                  <a:pt x="105155" y="18923"/>
                </a:lnTo>
                <a:lnTo>
                  <a:pt x="105155" y="5461"/>
                </a:lnTo>
                <a:lnTo>
                  <a:pt x="99695" y="0"/>
                </a:lnTo>
                <a:close/>
              </a:path>
            </a:pathLst>
          </a:custGeom>
          <a:solidFill>
            <a:srgbClr val="000000"/>
          </a:solidFill>
        </p:spPr>
        <p:txBody>
          <a:bodyPr wrap="square" lIns="0" tIns="0" rIns="0" bIns="0" rtlCol="0"/>
          <a:lstStyle/>
          <a:p>
            <a:endParaRPr/>
          </a:p>
        </p:txBody>
      </p:sp>
      <p:sp>
        <p:nvSpPr>
          <p:cNvPr id="45" name="object 45"/>
          <p:cNvSpPr/>
          <p:nvPr/>
        </p:nvSpPr>
        <p:spPr>
          <a:xfrm>
            <a:off x="7472171" y="1830323"/>
            <a:ext cx="105156" cy="388620"/>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7557516" y="1825751"/>
            <a:ext cx="24765" cy="398145"/>
          </a:xfrm>
          <a:custGeom>
            <a:avLst/>
            <a:gdLst/>
            <a:ahLst/>
            <a:cxnLst/>
            <a:rect l="l" t="t" r="r" b="b"/>
            <a:pathLst>
              <a:path w="24765" h="398144">
                <a:moveTo>
                  <a:pt x="0" y="397764"/>
                </a:moveTo>
                <a:lnTo>
                  <a:pt x="24384" y="397764"/>
                </a:lnTo>
                <a:lnTo>
                  <a:pt x="24384" y="0"/>
                </a:lnTo>
                <a:lnTo>
                  <a:pt x="0" y="0"/>
                </a:lnTo>
                <a:lnTo>
                  <a:pt x="0" y="397764"/>
                </a:lnTo>
                <a:close/>
              </a:path>
            </a:pathLst>
          </a:custGeom>
          <a:solidFill>
            <a:srgbClr val="000000"/>
          </a:solidFill>
        </p:spPr>
        <p:txBody>
          <a:bodyPr wrap="square" lIns="0" tIns="0" rIns="0" bIns="0" rtlCol="0"/>
          <a:lstStyle/>
          <a:p>
            <a:endParaRPr/>
          </a:p>
        </p:txBody>
      </p:sp>
      <p:sp>
        <p:nvSpPr>
          <p:cNvPr id="47" name="object 47"/>
          <p:cNvSpPr/>
          <p:nvPr/>
        </p:nvSpPr>
        <p:spPr>
          <a:xfrm>
            <a:off x="7575804" y="1927860"/>
            <a:ext cx="41148" cy="36575"/>
          </a:xfrm>
          <a:prstGeom prst="rect">
            <a:avLst/>
          </a:prstGeom>
          <a:blipFill>
            <a:blip r:embed="rId18" cstate="print"/>
            <a:stretch>
              <a:fillRect/>
            </a:stretch>
          </a:blipFill>
        </p:spPr>
        <p:txBody>
          <a:bodyPr wrap="square" lIns="0" tIns="0" rIns="0" bIns="0" rtlCol="0"/>
          <a:lstStyle/>
          <a:p>
            <a:endParaRPr/>
          </a:p>
        </p:txBody>
      </p:sp>
      <p:sp>
        <p:nvSpPr>
          <p:cNvPr id="48" name="object 48"/>
          <p:cNvSpPr/>
          <p:nvPr/>
        </p:nvSpPr>
        <p:spPr>
          <a:xfrm>
            <a:off x="7575804" y="1871472"/>
            <a:ext cx="42672" cy="41148"/>
          </a:xfrm>
          <a:prstGeom prst="rect">
            <a:avLst/>
          </a:prstGeom>
          <a:blipFill>
            <a:blip r:embed="rId19" cstate="print"/>
            <a:stretch>
              <a:fillRect/>
            </a:stretch>
          </a:blipFill>
        </p:spPr>
        <p:txBody>
          <a:bodyPr wrap="square" lIns="0" tIns="0" rIns="0" bIns="0" rtlCol="0"/>
          <a:lstStyle/>
          <a:p>
            <a:endParaRPr/>
          </a:p>
        </p:txBody>
      </p:sp>
      <p:sp>
        <p:nvSpPr>
          <p:cNvPr id="49" name="object 49"/>
          <p:cNvSpPr/>
          <p:nvPr/>
        </p:nvSpPr>
        <p:spPr>
          <a:xfrm>
            <a:off x="7574280" y="2202179"/>
            <a:ext cx="43180" cy="33655"/>
          </a:xfrm>
          <a:custGeom>
            <a:avLst/>
            <a:gdLst/>
            <a:ahLst/>
            <a:cxnLst/>
            <a:rect l="l" t="t" r="r" b="b"/>
            <a:pathLst>
              <a:path w="43179" h="33655">
                <a:moveTo>
                  <a:pt x="41783" y="0"/>
                </a:moveTo>
                <a:lnTo>
                  <a:pt x="0" y="14859"/>
                </a:lnTo>
                <a:lnTo>
                  <a:pt x="253" y="33528"/>
                </a:lnTo>
                <a:lnTo>
                  <a:pt x="42672" y="15367"/>
                </a:lnTo>
                <a:lnTo>
                  <a:pt x="41783" y="0"/>
                </a:lnTo>
                <a:close/>
              </a:path>
            </a:pathLst>
          </a:custGeom>
          <a:solidFill>
            <a:srgbClr val="333333"/>
          </a:solidFill>
        </p:spPr>
        <p:txBody>
          <a:bodyPr wrap="square" lIns="0" tIns="0" rIns="0" bIns="0" rtlCol="0"/>
          <a:lstStyle/>
          <a:p>
            <a:endParaRPr/>
          </a:p>
        </p:txBody>
      </p:sp>
      <p:sp>
        <p:nvSpPr>
          <p:cNvPr id="50" name="object 50"/>
          <p:cNvSpPr/>
          <p:nvPr/>
        </p:nvSpPr>
        <p:spPr>
          <a:xfrm>
            <a:off x="7368540" y="2211323"/>
            <a:ext cx="210820" cy="27940"/>
          </a:xfrm>
          <a:custGeom>
            <a:avLst/>
            <a:gdLst/>
            <a:ahLst/>
            <a:cxnLst/>
            <a:rect l="l" t="t" r="r" b="b"/>
            <a:pathLst>
              <a:path w="210820" h="27939">
                <a:moveTo>
                  <a:pt x="204215" y="0"/>
                </a:moveTo>
                <a:lnTo>
                  <a:pt x="6095" y="0"/>
                </a:lnTo>
                <a:lnTo>
                  <a:pt x="0" y="6096"/>
                </a:lnTo>
                <a:lnTo>
                  <a:pt x="0" y="21336"/>
                </a:lnTo>
                <a:lnTo>
                  <a:pt x="6095" y="27431"/>
                </a:lnTo>
                <a:lnTo>
                  <a:pt x="204215" y="27431"/>
                </a:lnTo>
                <a:lnTo>
                  <a:pt x="210311" y="21336"/>
                </a:lnTo>
                <a:lnTo>
                  <a:pt x="210311" y="6096"/>
                </a:lnTo>
                <a:lnTo>
                  <a:pt x="204215" y="0"/>
                </a:lnTo>
                <a:close/>
              </a:path>
            </a:pathLst>
          </a:custGeom>
          <a:solidFill>
            <a:srgbClr val="DDDDDD"/>
          </a:solidFill>
        </p:spPr>
        <p:txBody>
          <a:bodyPr wrap="square" lIns="0" tIns="0" rIns="0" bIns="0" rtlCol="0"/>
          <a:lstStyle/>
          <a:p>
            <a:endParaRPr/>
          </a:p>
        </p:txBody>
      </p:sp>
      <p:sp>
        <p:nvSpPr>
          <p:cNvPr id="51" name="object 51"/>
          <p:cNvSpPr/>
          <p:nvPr/>
        </p:nvSpPr>
        <p:spPr>
          <a:xfrm>
            <a:off x="7368540" y="2211323"/>
            <a:ext cx="210820" cy="27940"/>
          </a:xfrm>
          <a:custGeom>
            <a:avLst/>
            <a:gdLst/>
            <a:ahLst/>
            <a:cxnLst/>
            <a:rect l="l" t="t" r="r" b="b"/>
            <a:pathLst>
              <a:path w="210820" h="27939">
                <a:moveTo>
                  <a:pt x="0" y="13715"/>
                </a:moveTo>
                <a:lnTo>
                  <a:pt x="0" y="6096"/>
                </a:lnTo>
                <a:lnTo>
                  <a:pt x="6095" y="0"/>
                </a:lnTo>
                <a:lnTo>
                  <a:pt x="13715" y="0"/>
                </a:lnTo>
                <a:lnTo>
                  <a:pt x="196595" y="0"/>
                </a:lnTo>
                <a:lnTo>
                  <a:pt x="204215" y="0"/>
                </a:lnTo>
                <a:lnTo>
                  <a:pt x="210311" y="6096"/>
                </a:lnTo>
                <a:lnTo>
                  <a:pt x="210311" y="13715"/>
                </a:lnTo>
                <a:lnTo>
                  <a:pt x="210311" y="21336"/>
                </a:lnTo>
                <a:lnTo>
                  <a:pt x="204215" y="27431"/>
                </a:lnTo>
                <a:lnTo>
                  <a:pt x="196595" y="27431"/>
                </a:lnTo>
                <a:lnTo>
                  <a:pt x="13715" y="27431"/>
                </a:lnTo>
                <a:lnTo>
                  <a:pt x="6095" y="27431"/>
                </a:lnTo>
                <a:lnTo>
                  <a:pt x="0" y="21336"/>
                </a:lnTo>
                <a:lnTo>
                  <a:pt x="0" y="13715"/>
                </a:lnTo>
                <a:close/>
              </a:path>
            </a:pathLst>
          </a:custGeom>
          <a:ln w="9144">
            <a:solidFill>
              <a:srgbClr val="000000"/>
            </a:solidFill>
          </a:ln>
        </p:spPr>
        <p:txBody>
          <a:bodyPr wrap="square" lIns="0" tIns="0" rIns="0" bIns="0" rtlCol="0"/>
          <a:lstStyle/>
          <a:p>
            <a:endParaRPr/>
          </a:p>
        </p:txBody>
      </p:sp>
      <p:sp>
        <p:nvSpPr>
          <p:cNvPr id="52" name="object 52"/>
          <p:cNvSpPr/>
          <p:nvPr/>
        </p:nvSpPr>
        <p:spPr>
          <a:xfrm>
            <a:off x="7380731" y="2218944"/>
            <a:ext cx="187451" cy="15239"/>
          </a:xfrm>
          <a:prstGeom prst="rect">
            <a:avLst/>
          </a:prstGeom>
          <a:blipFill>
            <a:blip r:embed="rId20" cstate="print"/>
            <a:stretch>
              <a:fillRect/>
            </a:stretch>
          </a:blipFill>
        </p:spPr>
        <p:txBody>
          <a:bodyPr wrap="square" lIns="0" tIns="0" rIns="0" bIns="0" rtlCol="0"/>
          <a:lstStyle/>
          <a:p>
            <a:endParaRPr/>
          </a:p>
        </p:txBody>
      </p:sp>
      <p:sp>
        <p:nvSpPr>
          <p:cNvPr id="53" name="object 53"/>
          <p:cNvSpPr/>
          <p:nvPr/>
        </p:nvSpPr>
        <p:spPr>
          <a:xfrm>
            <a:off x="7380731" y="2218944"/>
            <a:ext cx="187960" cy="15240"/>
          </a:xfrm>
          <a:custGeom>
            <a:avLst/>
            <a:gdLst/>
            <a:ahLst/>
            <a:cxnLst/>
            <a:rect l="l" t="t" r="r" b="b"/>
            <a:pathLst>
              <a:path w="187959" h="15239">
                <a:moveTo>
                  <a:pt x="0" y="7619"/>
                </a:moveTo>
                <a:lnTo>
                  <a:pt x="0" y="3428"/>
                </a:lnTo>
                <a:lnTo>
                  <a:pt x="3428" y="0"/>
                </a:lnTo>
                <a:lnTo>
                  <a:pt x="7620" y="0"/>
                </a:lnTo>
                <a:lnTo>
                  <a:pt x="179832" y="0"/>
                </a:lnTo>
                <a:lnTo>
                  <a:pt x="184023" y="0"/>
                </a:lnTo>
                <a:lnTo>
                  <a:pt x="187451" y="3428"/>
                </a:lnTo>
                <a:lnTo>
                  <a:pt x="187451" y="7619"/>
                </a:lnTo>
                <a:lnTo>
                  <a:pt x="187451" y="11810"/>
                </a:lnTo>
                <a:lnTo>
                  <a:pt x="184023" y="15239"/>
                </a:lnTo>
                <a:lnTo>
                  <a:pt x="179832" y="15239"/>
                </a:lnTo>
                <a:lnTo>
                  <a:pt x="7620" y="15239"/>
                </a:lnTo>
                <a:lnTo>
                  <a:pt x="3428" y="15239"/>
                </a:lnTo>
                <a:lnTo>
                  <a:pt x="0" y="11810"/>
                </a:lnTo>
                <a:lnTo>
                  <a:pt x="0" y="7619"/>
                </a:lnTo>
                <a:close/>
              </a:path>
            </a:pathLst>
          </a:custGeom>
          <a:ln w="9144">
            <a:solidFill>
              <a:srgbClr val="000000"/>
            </a:solidFill>
          </a:ln>
        </p:spPr>
        <p:txBody>
          <a:bodyPr wrap="square" lIns="0" tIns="0" rIns="0" bIns="0" rtlCol="0"/>
          <a:lstStyle/>
          <a:p>
            <a:endParaRPr/>
          </a:p>
        </p:txBody>
      </p:sp>
      <p:sp>
        <p:nvSpPr>
          <p:cNvPr id="54" name="object 54"/>
          <p:cNvSpPr/>
          <p:nvPr/>
        </p:nvSpPr>
        <p:spPr>
          <a:xfrm>
            <a:off x="7397495" y="2161032"/>
            <a:ext cx="27940" cy="24765"/>
          </a:xfrm>
          <a:custGeom>
            <a:avLst/>
            <a:gdLst/>
            <a:ahLst/>
            <a:cxn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33CC33"/>
          </a:solidFill>
        </p:spPr>
        <p:txBody>
          <a:bodyPr wrap="square" lIns="0" tIns="0" rIns="0" bIns="0" rtlCol="0"/>
          <a:lstStyle/>
          <a:p>
            <a:endParaRPr/>
          </a:p>
        </p:txBody>
      </p:sp>
      <p:sp>
        <p:nvSpPr>
          <p:cNvPr id="55" name="object 55"/>
          <p:cNvSpPr/>
          <p:nvPr/>
        </p:nvSpPr>
        <p:spPr>
          <a:xfrm>
            <a:off x="7429500" y="2161032"/>
            <a:ext cx="27940" cy="24765"/>
          </a:xfrm>
          <a:custGeom>
            <a:avLst/>
            <a:gdLst/>
            <a:ahLst/>
            <a:cxn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FF0000"/>
          </a:solidFill>
        </p:spPr>
        <p:txBody>
          <a:bodyPr wrap="square" lIns="0" tIns="0" rIns="0" bIns="0" rtlCol="0"/>
          <a:lstStyle/>
          <a:p>
            <a:endParaRPr/>
          </a:p>
        </p:txBody>
      </p:sp>
      <p:sp>
        <p:nvSpPr>
          <p:cNvPr id="56" name="object 56"/>
          <p:cNvSpPr/>
          <p:nvPr/>
        </p:nvSpPr>
        <p:spPr>
          <a:xfrm>
            <a:off x="7459980" y="2161032"/>
            <a:ext cx="27940" cy="24765"/>
          </a:xfrm>
          <a:custGeom>
            <a:avLst/>
            <a:gdLst/>
            <a:ahLst/>
            <a:cxnLst/>
            <a:rect l="l" t="t" r="r" b="b"/>
            <a:pathLst>
              <a:path w="27940" h="24764">
                <a:moveTo>
                  <a:pt x="21336" y="0"/>
                </a:moveTo>
                <a:lnTo>
                  <a:pt x="6096" y="0"/>
                </a:lnTo>
                <a:lnTo>
                  <a:pt x="0" y="5460"/>
                </a:lnTo>
                <a:lnTo>
                  <a:pt x="0" y="18922"/>
                </a:lnTo>
                <a:lnTo>
                  <a:pt x="6096" y="24383"/>
                </a:lnTo>
                <a:lnTo>
                  <a:pt x="21336" y="24383"/>
                </a:lnTo>
                <a:lnTo>
                  <a:pt x="27431" y="18922"/>
                </a:lnTo>
                <a:lnTo>
                  <a:pt x="27431" y="5460"/>
                </a:lnTo>
                <a:lnTo>
                  <a:pt x="21336" y="0"/>
                </a:lnTo>
                <a:close/>
              </a:path>
            </a:pathLst>
          </a:custGeom>
          <a:solidFill>
            <a:srgbClr val="33CC33"/>
          </a:solidFill>
        </p:spPr>
        <p:txBody>
          <a:bodyPr wrap="square" lIns="0" tIns="0" rIns="0" bIns="0" rtlCol="0"/>
          <a:lstStyle/>
          <a:p>
            <a:endParaRPr/>
          </a:p>
        </p:txBody>
      </p:sp>
      <p:sp>
        <p:nvSpPr>
          <p:cNvPr id="57" name="object 57"/>
          <p:cNvSpPr/>
          <p:nvPr/>
        </p:nvSpPr>
        <p:spPr>
          <a:xfrm>
            <a:off x="7531607" y="2069592"/>
            <a:ext cx="15240" cy="129539"/>
          </a:xfrm>
          <a:custGeom>
            <a:avLst/>
            <a:gdLst/>
            <a:ahLst/>
            <a:cxnLst/>
            <a:rect l="l" t="t" r="r" b="b"/>
            <a:pathLst>
              <a:path w="15240" h="129539">
                <a:moveTo>
                  <a:pt x="0" y="129539"/>
                </a:moveTo>
                <a:lnTo>
                  <a:pt x="15240" y="129539"/>
                </a:lnTo>
                <a:lnTo>
                  <a:pt x="15240" y="0"/>
                </a:lnTo>
                <a:lnTo>
                  <a:pt x="0" y="0"/>
                </a:lnTo>
                <a:lnTo>
                  <a:pt x="0" y="129539"/>
                </a:lnTo>
                <a:close/>
              </a:path>
            </a:pathLst>
          </a:custGeom>
          <a:solidFill>
            <a:srgbClr val="292929"/>
          </a:solidFill>
        </p:spPr>
        <p:txBody>
          <a:bodyPr wrap="square" lIns="0" tIns="0" rIns="0" bIns="0" rtlCol="0"/>
          <a:lstStyle/>
          <a:p>
            <a:endParaRPr/>
          </a:p>
        </p:txBody>
      </p:sp>
      <p:sp>
        <p:nvSpPr>
          <p:cNvPr id="58" name="object 58"/>
          <p:cNvSpPr/>
          <p:nvPr/>
        </p:nvSpPr>
        <p:spPr>
          <a:xfrm>
            <a:off x="7527035" y="2065020"/>
            <a:ext cx="24765" cy="139065"/>
          </a:xfrm>
          <a:custGeom>
            <a:avLst/>
            <a:gdLst/>
            <a:ahLst/>
            <a:cxnLst/>
            <a:rect l="l" t="t" r="r" b="b"/>
            <a:pathLst>
              <a:path w="24765" h="139064">
                <a:moveTo>
                  <a:pt x="0" y="138684"/>
                </a:moveTo>
                <a:lnTo>
                  <a:pt x="24384" y="138684"/>
                </a:lnTo>
                <a:lnTo>
                  <a:pt x="24384" y="0"/>
                </a:lnTo>
                <a:lnTo>
                  <a:pt x="0" y="0"/>
                </a:lnTo>
                <a:lnTo>
                  <a:pt x="0" y="138684"/>
                </a:lnTo>
                <a:close/>
              </a:path>
            </a:pathLst>
          </a:custGeom>
          <a:solidFill>
            <a:srgbClr val="000000"/>
          </a:solidFill>
        </p:spPr>
        <p:txBody>
          <a:bodyPr wrap="square" lIns="0" tIns="0" rIns="0" bIns="0" rtlCol="0"/>
          <a:lstStyle/>
          <a:p>
            <a:endParaRPr/>
          </a:p>
        </p:txBody>
      </p:sp>
      <p:sp>
        <p:nvSpPr>
          <p:cNvPr id="59" name="object 59"/>
          <p:cNvSpPr txBox="1"/>
          <p:nvPr/>
        </p:nvSpPr>
        <p:spPr>
          <a:xfrm>
            <a:off x="7428356" y="5374970"/>
            <a:ext cx="436245" cy="400050"/>
          </a:xfrm>
          <a:prstGeom prst="rect">
            <a:avLst/>
          </a:prstGeom>
        </p:spPr>
        <p:txBody>
          <a:bodyPr vert="horz" wrap="square" lIns="0" tIns="13335" rIns="0" bIns="0" rtlCol="0">
            <a:spAutoFit/>
          </a:bodyPr>
          <a:lstStyle/>
          <a:p>
            <a:pPr marL="12700">
              <a:lnSpc>
                <a:spcPts val="1470"/>
              </a:lnSpc>
              <a:spcBef>
                <a:spcPts val="105"/>
              </a:spcBef>
            </a:pPr>
            <a:r>
              <a:rPr sz="1400" spc="10" dirty="0">
                <a:latin typeface="Arial"/>
                <a:cs typeface="Arial"/>
              </a:rPr>
              <a:t>wi</a:t>
            </a:r>
            <a:r>
              <a:rPr sz="1400" spc="-15" dirty="0">
                <a:latin typeface="Arial"/>
                <a:cs typeface="Arial"/>
              </a:rPr>
              <a:t>r</a:t>
            </a:r>
            <a:r>
              <a:rPr sz="1400" spc="-85" dirty="0">
                <a:latin typeface="Arial"/>
                <a:cs typeface="Arial"/>
              </a:rPr>
              <a:t>e</a:t>
            </a:r>
            <a:r>
              <a:rPr sz="1400" spc="-40" dirty="0">
                <a:latin typeface="Arial"/>
                <a:cs typeface="Arial"/>
              </a:rPr>
              <a:t>d</a:t>
            </a:r>
            <a:endParaRPr sz="1400">
              <a:latin typeface="Arial"/>
              <a:cs typeface="Arial"/>
            </a:endParaRPr>
          </a:p>
          <a:p>
            <a:pPr marL="12700">
              <a:lnSpc>
                <a:spcPts val="1470"/>
              </a:lnSpc>
            </a:pPr>
            <a:r>
              <a:rPr sz="1400" spc="-55" dirty="0">
                <a:latin typeface="Arial"/>
                <a:cs typeface="Arial"/>
              </a:rPr>
              <a:t>links</a:t>
            </a:r>
            <a:endParaRPr sz="1400">
              <a:latin typeface="Arial"/>
              <a:cs typeface="Arial"/>
            </a:endParaRPr>
          </a:p>
        </p:txBody>
      </p:sp>
      <p:sp>
        <p:nvSpPr>
          <p:cNvPr id="60" name="object 60"/>
          <p:cNvSpPr txBox="1"/>
          <p:nvPr/>
        </p:nvSpPr>
        <p:spPr>
          <a:xfrm>
            <a:off x="7436357" y="4957698"/>
            <a:ext cx="61150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wi</a:t>
            </a:r>
            <a:r>
              <a:rPr sz="1400" spc="-5" dirty="0">
                <a:latin typeface="Arial"/>
                <a:cs typeface="Arial"/>
              </a:rPr>
              <a:t>r</a:t>
            </a:r>
            <a:r>
              <a:rPr sz="1400" spc="-45" dirty="0">
                <a:latin typeface="Arial"/>
                <a:cs typeface="Arial"/>
              </a:rPr>
              <a:t>el</a:t>
            </a:r>
            <a:r>
              <a:rPr sz="1400" spc="-70" dirty="0">
                <a:latin typeface="Arial"/>
                <a:cs typeface="Arial"/>
              </a:rPr>
              <a:t>e</a:t>
            </a:r>
            <a:r>
              <a:rPr sz="1400" spc="-160" dirty="0">
                <a:latin typeface="Arial"/>
                <a:cs typeface="Arial"/>
              </a:rPr>
              <a:t>ss</a:t>
            </a:r>
            <a:endParaRPr sz="1400">
              <a:latin typeface="Arial"/>
              <a:cs typeface="Arial"/>
            </a:endParaRPr>
          </a:p>
        </p:txBody>
      </p:sp>
      <p:sp>
        <p:nvSpPr>
          <p:cNvPr id="61" name="object 61"/>
          <p:cNvSpPr txBox="1"/>
          <p:nvPr/>
        </p:nvSpPr>
        <p:spPr>
          <a:xfrm>
            <a:off x="6944359" y="5117972"/>
            <a:ext cx="842010" cy="239395"/>
          </a:xfrm>
          <a:prstGeom prst="rect">
            <a:avLst/>
          </a:prstGeom>
        </p:spPr>
        <p:txBody>
          <a:bodyPr vert="horz" wrap="square" lIns="0" tIns="12700" rIns="0" bIns="0" rtlCol="0">
            <a:spAutoFit/>
          </a:bodyPr>
          <a:lstStyle/>
          <a:p>
            <a:pPr marL="12700">
              <a:lnSpc>
                <a:spcPct val="100000"/>
              </a:lnSpc>
              <a:spcBef>
                <a:spcPts val="100"/>
              </a:spcBef>
              <a:tabLst>
                <a:tab pos="481330" algn="l"/>
              </a:tabLst>
            </a:pPr>
            <a:r>
              <a:rPr sz="1400" u="sng" spc="-75" dirty="0">
                <a:uFill>
                  <a:solidFill>
                    <a:srgbClr val="000000"/>
                  </a:solidFill>
                </a:uFill>
                <a:latin typeface="Arial"/>
                <a:cs typeface="Arial"/>
              </a:rPr>
              <a:t> 	</a:t>
            </a:r>
            <a:r>
              <a:rPr sz="1400" spc="-210" dirty="0">
                <a:latin typeface="Arial"/>
                <a:cs typeface="Arial"/>
              </a:rPr>
              <a:t> </a:t>
            </a:r>
            <a:r>
              <a:rPr sz="1400" spc="-20" dirty="0">
                <a:latin typeface="Arial"/>
                <a:cs typeface="Arial"/>
              </a:rPr>
              <a:t>lin</a:t>
            </a:r>
            <a:r>
              <a:rPr sz="1400" spc="-50" dirty="0">
                <a:latin typeface="Arial"/>
                <a:cs typeface="Arial"/>
              </a:rPr>
              <a:t>k</a:t>
            </a:r>
            <a:r>
              <a:rPr sz="1400" spc="-155" dirty="0">
                <a:latin typeface="Arial"/>
                <a:cs typeface="Arial"/>
              </a:rPr>
              <a:t>s</a:t>
            </a:r>
            <a:endParaRPr sz="1400">
              <a:latin typeface="Arial"/>
              <a:cs typeface="Arial"/>
            </a:endParaRPr>
          </a:p>
        </p:txBody>
      </p:sp>
      <p:sp>
        <p:nvSpPr>
          <p:cNvPr id="62" name="object 62"/>
          <p:cNvSpPr/>
          <p:nvPr/>
        </p:nvSpPr>
        <p:spPr>
          <a:xfrm>
            <a:off x="7165085" y="4915661"/>
            <a:ext cx="104139" cy="299085"/>
          </a:xfrm>
          <a:custGeom>
            <a:avLst/>
            <a:gdLst/>
            <a:ahLst/>
            <a:cxnLst/>
            <a:rect l="l" t="t" r="r" b="b"/>
            <a:pathLst>
              <a:path w="104140" h="299085">
                <a:moveTo>
                  <a:pt x="103632" y="0"/>
                </a:moveTo>
                <a:lnTo>
                  <a:pt x="0" y="298704"/>
                </a:lnTo>
              </a:path>
            </a:pathLst>
          </a:custGeom>
          <a:ln w="19812">
            <a:solidFill>
              <a:srgbClr val="000000"/>
            </a:solidFill>
          </a:ln>
        </p:spPr>
        <p:txBody>
          <a:bodyPr wrap="square" lIns="0" tIns="0" rIns="0" bIns="0" rtlCol="0"/>
          <a:lstStyle/>
          <a:p>
            <a:endParaRPr/>
          </a:p>
        </p:txBody>
      </p:sp>
      <p:sp>
        <p:nvSpPr>
          <p:cNvPr id="63" name="object 63"/>
          <p:cNvSpPr/>
          <p:nvPr/>
        </p:nvSpPr>
        <p:spPr>
          <a:xfrm>
            <a:off x="7268718" y="4915661"/>
            <a:ext cx="105410" cy="297180"/>
          </a:xfrm>
          <a:custGeom>
            <a:avLst/>
            <a:gdLst/>
            <a:ahLst/>
            <a:cxnLst/>
            <a:rect l="l" t="t" r="r" b="b"/>
            <a:pathLst>
              <a:path w="105409" h="297179">
                <a:moveTo>
                  <a:pt x="0" y="0"/>
                </a:moveTo>
                <a:lnTo>
                  <a:pt x="105155" y="297180"/>
                </a:lnTo>
              </a:path>
            </a:pathLst>
          </a:custGeom>
          <a:ln w="19812">
            <a:solidFill>
              <a:srgbClr val="000000"/>
            </a:solidFill>
          </a:ln>
        </p:spPr>
        <p:txBody>
          <a:bodyPr wrap="square" lIns="0" tIns="0" rIns="0" bIns="0" rtlCol="0"/>
          <a:lstStyle/>
          <a:p>
            <a:endParaRPr/>
          </a:p>
        </p:txBody>
      </p:sp>
      <p:sp>
        <p:nvSpPr>
          <p:cNvPr id="64" name="object 64"/>
          <p:cNvSpPr/>
          <p:nvPr/>
        </p:nvSpPr>
        <p:spPr>
          <a:xfrm>
            <a:off x="7165085" y="5212841"/>
            <a:ext cx="104139" cy="32384"/>
          </a:xfrm>
          <a:custGeom>
            <a:avLst/>
            <a:gdLst/>
            <a:ahLst/>
            <a:cxnLst/>
            <a:rect l="l" t="t" r="r" b="b"/>
            <a:pathLst>
              <a:path w="104140" h="32385">
                <a:moveTo>
                  <a:pt x="0" y="0"/>
                </a:moveTo>
                <a:lnTo>
                  <a:pt x="103632" y="32003"/>
                </a:lnTo>
              </a:path>
            </a:pathLst>
          </a:custGeom>
          <a:ln w="19812">
            <a:solidFill>
              <a:srgbClr val="000000"/>
            </a:solidFill>
          </a:ln>
        </p:spPr>
        <p:txBody>
          <a:bodyPr wrap="square" lIns="0" tIns="0" rIns="0" bIns="0" rtlCol="0"/>
          <a:lstStyle/>
          <a:p>
            <a:endParaRPr/>
          </a:p>
        </p:txBody>
      </p:sp>
      <p:sp>
        <p:nvSpPr>
          <p:cNvPr id="65" name="object 65"/>
          <p:cNvSpPr/>
          <p:nvPr/>
        </p:nvSpPr>
        <p:spPr>
          <a:xfrm>
            <a:off x="7268718" y="5212841"/>
            <a:ext cx="105410" cy="32384"/>
          </a:xfrm>
          <a:custGeom>
            <a:avLst/>
            <a:gdLst/>
            <a:ahLst/>
            <a:cxnLst/>
            <a:rect l="l" t="t" r="r" b="b"/>
            <a:pathLst>
              <a:path w="105409" h="32385">
                <a:moveTo>
                  <a:pt x="105155" y="0"/>
                </a:moveTo>
                <a:lnTo>
                  <a:pt x="0" y="32003"/>
                </a:lnTo>
              </a:path>
            </a:pathLst>
          </a:custGeom>
          <a:ln w="19812">
            <a:solidFill>
              <a:srgbClr val="000000"/>
            </a:solidFill>
          </a:ln>
        </p:spPr>
        <p:txBody>
          <a:bodyPr wrap="square" lIns="0" tIns="0" rIns="0" bIns="0" rtlCol="0"/>
          <a:lstStyle/>
          <a:p>
            <a:endParaRPr/>
          </a:p>
        </p:txBody>
      </p:sp>
      <p:sp>
        <p:nvSpPr>
          <p:cNvPr id="66" name="object 66"/>
          <p:cNvSpPr/>
          <p:nvPr/>
        </p:nvSpPr>
        <p:spPr>
          <a:xfrm>
            <a:off x="7268718" y="4921758"/>
            <a:ext cx="1905" cy="323215"/>
          </a:xfrm>
          <a:custGeom>
            <a:avLst/>
            <a:gdLst/>
            <a:ahLst/>
            <a:cxnLst/>
            <a:rect l="l" t="t" r="r" b="b"/>
            <a:pathLst>
              <a:path w="1904" h="323214">
                <a:moveTo>
                  <a:pt x="0" y="0"/>
                </a:moveTo>
                <a:lnTo>
                  <a:pt x="1524" y="323088"/>
                </a:lnTo>
              </a:path>
            </a:pathLst>
          </a:custGeom>
          <a:ln w="19812">
            <a:solidFill>
              <a:srgbClr val="000000"/>
            </a:solidFill>
          </a:ln>
        </p:spPr>
        <p:txBody>
          <a:bodyPr wrap="square" lIns="0" tIns="0" rIns="0" bIns="0" rtlCol="0"/>
          <a:lstStyle/>
          <a:p>
            <a:endParaRPr/>
          </a:p>
        </p:txBody>
      </p:sp>
      <p:sp>
        <p:nvSpPr>
          <p:cNvPr id="67" name="object 67"/>
          <p:cNvSpPr/>
          <p:nvPr/>
        </p:nvSpPr>
        <p:spPr>
          <a:xfrm>
            <a:off x="7165085" y="5182361"/>
            <a:ext cx="104139" cy="32384"/>
          </a:xfrm>
          <a:custGeom>
            <a:avLst/>
            <a:gdLst/>
            <a:ahLst/>
            <a:cxnLst/>
            <a:rect l="l" t="t" r="r" b="b"/>
            <a:pathLst>
              <a:path w="104140" h="32385">
                <a:moveTo>
                  <a:pt x="0" y="32004"/>
                </a:moveTo>
                <a:lnTo>
                  <a:pt x="103632" y="0"/>
                </a:lnTo>
              </a:path>
            </a:pathLst>
          </a:custGeom>
          <a:ln w="19812">
            <a:solidFill>
              <a:srgbClr val="000000"/>
            </a:solidFill>
          </a:ln>
        </p:spPr>
        <p:txBody>
          <a:bodyPr wrap="square" lIns="0" tIns="0" rIns="0" bIns="0" rtlCol="0"/>
          <a:lstStyle/>
          <a:p>
            <a:endParaRPr/>
          </a:p>
        </p:txBody>
      </p:sp>
      <p:sp>
        <p:nvSpPr>
          <p:cNvPr id="68" name="object 68"/>
          <p:cNvSpPr/>
          <p:nvPr/>
        </p:nvSpPr>
        <p:spPr>
          <a:xfrm>
            <a:off x="7268718" y="5182361"/>
            <a:ext cx="105410" cy="30480"/>
          </a:xfrm>
          <a:custGeom>
            <a:avLst/>
            <a:gdLst/>
            <a:ahLst/>
            <a:cxnLst/>
            <a:rect l="l" t="t" r="r" b="b"/>
            <a:pathLst>
              <a:path w="105409" h="30479">
                <a:moveTo>
                  <a:pt x="105155" y="30480"/>
                </a:moveTo>
                <a:lnTo>
                  <a:pt x="0" y="0"/>
                </a:lnTo>
              </a:path>
            </a:pathLst>
          </a:custGeom>
          <a:ln w="19811">
            <a:solidFill>
              <a:srgbClr val="000000"/>
            </a:solidFill>
          </a:ln>
        </p:spPr>
        <p:txBody>
          <a:bodyPr wrap="square" lIns="0" tIns="0" rIns="0" bIns="0" rtlCol="0"/>
          <a:lstStyle/>
          <a:p>
            <a:endParaRPr/>
          </a:p>
        </p:txBody>
      </p:sp>
      <p:sp>
        <p:nvSpPr>
          <p:cNvPr id="69" name="object 69"/>
          <p:cNvSpPr/>
          <p:nvPr/>
        </p:nvSpPr>
        <p:spPr>
          <a:xfrm>
            <a:off x="7209281" y="5084826"/>
            <a:ext cx="59690" cy="22860"/>
          </a:xfrm>
          <a:custGeom>
            <a:avLst/>
            <a:gdLst/>
            <a:ahLst/>
            <a:cxnLst/>
            <a:rect l="l" t="t" r="r" b="b"/>
            <a:pathLst>
              <a:path w="59690" h="22860">
                <a:moveTo>
                  <a:pt x="0" y="0"/>
                </a:moveTo>
                <a:lnTo>
                  <a:pt x="59436" y="22860"/>
                </a:lnTo>
              </a:path>
            </a:pathLst>
          </a:custGeom>
          <a:ln w="19812">
            <a:solidFill>
              <a:srgbClr val="000000"/>
            </a:solidFill>
          </a:ln>
        </p:spPr>
        <p:txBody>
          <a:bodyPr wrap="square" lIns="0" tIns="0" rIns="0" bIns="0" rtlCol="0"/>
          <a:lstStyle/>
          <a:p>
            <a:endParaRPr/>
          </a:p>
        </p:txBody>
      </p:sp>
      <p:sp>
        <p:nvSpPr>
          <p:cNvPr id="70" name="object 70"/>
          <p:cNvSpPr/>
          <p:nvPr/>
        </p:nvSpPr>
        <p:spPr>
          <a:xfrm>
            <a:off x="7268718" y="5084826"/>
            <a:ext cx="64135" cy="22860"/>
          </a:xfrm>
          <a:custGeom>
            <a:avLst/>
            <a:gdLst/>
            <a:ahLst/>
            <a:cxnLst/>
            <a:rect l="l" t="t" r="r" b="b"/>
            <a:pathLst>
              <a:path w="64134" h="22860">
                <a:moveTo>
                  <a:pt x="0" y="22860"/>
                </a:moveTo>
                <a:lnTo>
                  <a:pt x="64007" y="0"/>
                </a:lnTo>
              </a:path>
            </a:pathLst>
          </a:custGeom>
          <a:ln w="19812">
            <a:solidFill>
              <a:srgbClr val="000000"/>
            </a:solidFill>
          </a:ln>
        </p:spPr>
        <p:txBody>
          <a:bodyPr wrap="square" lIns="0" tIns="0" rIns="0" bIns="0" rtlCol="0"/>
          <a:lstStyle/>
          <a:p>
            <a:endParaRPr/>
          </a:p>
        </p:txBody>
      </p:sp>
      <p:sp>
        <p:nvSpPr>
          <p:cNvPr id="71" name="object 71"/>
          <p:cNvSpPr/>
          <p:nvPr/>
        </p:nvSpPr>
        <p:spPr>
          <a:xfrm>
            <a:off x="7189469" y="5127497"/>
            <a:ext cx="78105" cy="33655"/>
          </a:xfrm>
          <a:custGeom>
            <a:avLst/>
            <a:gdLst/>
            <a:ahLst/>
            <a:cxnLst/>
            <a:rect l="l" t="t" r="r" b="b"/>
            <a:pathLst>
              <a:path w="78104" h="33654">
                <a:moveTo>
                  <a:pt x="0" y="0"/>
                </a:moveTo>
                <a:lnTo>
                  <a:pt x="77724" y="33527"/>
                </a:lnTo>
              </a:path>
            </a:pathLst>
          </a:custGeom>
          <a:ln w="19812">
            <a:solidFill>
              <a:srgbClr val="000000"/>
            </a:solidFill>
          </a:ln>
        </p:spPr>
        <p:txBody>
          <a:bodyPr wrap="square" lIns="0" tIns="0" rIns="0" bIns="0" rtlCol="0"/>
          <a:lstStyle/>
          <a:p>
            <a:endParaRPr/>
          </a:p>
        </p:txBody>
      </p:sp>
      <p:sp>
        <p:nvSpPr>
          <p:cNvPr id="72" name="object 72"/>
          <p:cNvSpPr/>
          <p:nvPr/>
        </p:nvSpPr>
        <p:spPr>
          <a:xfrm>
            <a:off x="7268718" y="5133594"/>
            <a:ext cx="78105" cy="30480"/>
          </a:xfrm>
          <a:custGeom>
            <a:avLst/>
            <a:gdLst/>
            <a:ahLst/>
            <a:cxnLst/>
            <a:rect l="l" t="t" r="r" b="b"/>
            <a:pathLst>
              <a:path w="78104" h="30479">
                <a:moveTo>
                  <a:pt x="0" y="30479"/>
                </a:moveTo>
                <a:lnTo>
                  <a:pt x="77724" y="0"/>
                </a:lnTo>
              </a:path>
            </a:pathLst>
          </a:custGeom>
          <a:ln w="19812">
            <a:solidFill>
              <a:srgbClr val="000000"/>
            </a:solidFill>
          </a:ln>
        </p:spPr>
        <p:txBody>
          <a:bodyPr wrap="square" lIns="0" tIns="0" rIns="0" bIns="0" rtlCol="0"/>
          <a:lstStyle/>
          <a:p>
            <a:endParaRPr/>
          </a:p>
        </p:txBody>
      </p:sp>
      <p:sp>
        <p:nvSpPr>
          <p:cNvPr id="73" name="object 73"/>
          <p:cNvSpPr/>
          <p:nvPr/>
        </p:nvSpPr>
        <p:spPr>
          <a:xfrm>
            <a:off x="7268718" y="5037582"/>
            <a:ext cx="40005" cy="13970"/>
          </a:xfrm>
          <a:custGeom>
            <a:avLst/>
            <a:gdLst/>
            <a:ahLst/>
            <a:cxnLst/>
            <a:rect l="l" t="t" r="r" b="b"/>
            <a:pathLst>
              <a:path w="40004" h="13970">
                <a:moveTo>
                  <a:pt x="0" y="13716"/>
                </a:moveTo>
                <a:lnTo>
                  <a:pt x="39624" y="0"/>
                </a:lnTo>
              </a:path>
            </a:pathLst>
          </a:custGeom>
          <a:ln w="19812">
            <a:solidFill>
              <a:srgbClr val="000000"/>
            </a:solidFill>
          </a:ln>
        </p:spPr>
        <p:txBody>
          <a:bodyPr wrap="square" lIns="0" tIns="0" rIns="0" bIns="0" rtlCol="0"/>
          <a:lstStyle/>
          <a:p>
            <a:endParaRPr/>
          </a:p>
        </p:txBody>
      </p:sp>
      <p:sp>
        <p:nvSpPr>
          <p:cNvPr id="74" name="object 74"/>
          <p:cNvSpPr/>
          <p:nvPr/>
        </p:nvSpPr>
        <p:spPr>
          <a:xfrm>
            <a:off x="7268718" y="4978146"/>
            <a:ext cx="26034" cy="7620"/>
          </a:xfrm>
          <a:custGeom>
            <a:avLst/>
            <a:gdLst/>
            <a:ahLst/>
            <a:cxnLst/>
            <a:rect l="l" t="t" r="r" b="b"/>
            <a:pathLst>
              <a:path w="26034" h="7620">
                <a:moveTo>
                  <a:pt x="0" y="7619"/>
                </a:moveTo>
                <a:lnTo>
                  <a:pt x="25907" y="0"/>
                </a:lnTo>
              </a:path>
            </a:pathLst>
          </a:custGeom>
          <a:ln w="19812">
            <a:solidFill>
              <a:srgbClr val="000000"/>
            </a:solidFill>
          </a:ln>
        </p:spPr>
        <p:txBody>
          <a:bodyPr wrap="square" lIns="0" tIns="0" rIns="0" bIns="0" rtlCol="0"/>
          <a:lstStyle/>
          <a:p>
            <a:endParaRPr/>
          </a:p>
        </p:txBody>
      </p:sp>
      <p:sp>
        <p:nvSpPr>
          <p:cNvPr id="75" name="object 75"/>
          <p:cNvSpPr/>
          <p:nvPr/>
        </p:nvSpPr>
        <p:spPr>
          <a:xfrm>
            <a:off x="7224521" y="5034534"/>
            <a:ext cx="47625" cy="17145"/>
          </a:xfrm>
          <a:custGeom>
            <a:avLst/>
            <a:gdLst/>
            <a:ahLst/>
            <a:cxnLst/>
            <a:rect l="l" t="t" r="r" b="b"/>
            <a:pathLst>
              <a:path w="47625" h="17145">
                <a:moveTo>
                  <a:pt x="0" y="0"/>
                </a:moveTo>
                <a:lnTo>
                  <a:pt x="47244" y="16764"/>
                </a:lnTo>
              </a:path>
            </a:pathLst>
          </a:custGeom>
          <a:ln w="19812">
            <a:solidFill>
              <a:srgbClr val="000000"/>
            </a:solidFill>
          </a:ln>
        </p:spPr>
        <p:txBody>
          <a:bodyPr wrap="square" lIns="0" tIns="0" rIns="0" bIns="0" rtlCol="0"/>
          <a:lstStyle/>
          <a:p>
            <a:endParaRPr/>
          </a:p>
        </p:txBody>
      </p:sp>
      <p:sp>
        <p:nvSpPr>
          <p:cNvPr id="76" name="object 76"/>
          <p:cNvSpPr/>
          <p:nvPr/>
        </p:nvSpPr>
        <p:spPr>
          <a:xfrm>
            <a:off x="7245857" y="4975097"/>
            <a:ext cx="27940" cy="15240"/>
          </a:xfrm>
          <a:custGeom>
            <a:avLst/>
            <a:gdLst/>
            <a:ahLst/>
            <a:cxnLst/>
            <a:rect l="l" t="t" r="r" b="b"/>
            <a:pathLst>
              <a:path w="27940" h="15239">
                <a:moveTo>
                  <a:pt x="0" y="0"/>
                </a:moveTo>
                <a:lnTo>
                  <a:pt x="27432" y="15239"/>
                </a:lnTo>
              </a:path>
            </a:pathLst>
          </a:custGeom>
          <a:ln w="19812">
            <a:solidFill>
              <a:srgbClr val="000000"/>
            </a:solidFill>
          </a:ln>
        </p:spPr>
        <p:txBody>
          <a:bodyPr wrap="square" lIns="0" tIns="0" rIns="0" bIns="0" rtlCol="0"/>
          <a:lstStyle/>
          <a:p>
            <a:endParaRPr/>
          </a:p>
        </p:txBody>
      </p:sp>
      <p:sp>
        <p:nvSpPr>
          <p:cNvPr id="77" name="object 77"/>
          <p:cNvSpPr/>
          <p:nvPr/>
        </p:nvSpPr>
        <p:spPr>
          <a:xfrm>
            <a:off x="7115556" y="4797552"/>
            <a:ext cx="320040" cy="234695"/>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7251192" y="4890515"/>
            <a:ext cx="36830" cy="35560"/>
          </a:xfrm>
          <a:custGeom>
            <a:avLst/>
            <a:gdLst/>
            <a:ahLst/>
            <a:cxnLst/>
            <a:rect l="l" t="t" r="r" b="b"/>
            <a:pathLst>
              <a:path w="36829" h="35560">
                <a:moveTo>
                  <a:pt x="28448" y="0"/>
                </a:moveTo>
                <a:lnTo>
                  <a:pt x="8127" y="0"/>
                </a:lnTo>
                <a:lnTo>
                  <a:pt x="0" y="7873"/>
                </a:lnTo>
                <a:lnTo>
                  <a:pt x="0" y="27177"/>
                </a:lnTo>
                <a:lnTo>
                  <a:pt x="8127" y="35051"/>
                </a:lnTo>
                <a:lnTo>
                  <a:pt x="28448" y="35051"/>
                </a:lnTo>
                <a:lnTo>
                  <a:pt x="36575" y="27177"/>
                </a:lnTo>
                <a:lnTo>
                  <a:pt x="36575" y="7873"/>
                </a:lnTo>
                <a:lnTo>
                  <a:pt x="28448" y="0"/>
                </a:lnTo>
                <a:close/>
              </a:path>
            </a:pathLst>
          </a:custGeom>
          <a:solidFill>
            <a:srgbClr val="000000"/>
          </a:solidFill>
        </p:spPr>
        <p:txBody>
          <a:bodyPr wrap="square" lIns="0" tIns="0" rIns="0" bIns="0" rtlCol="0"/>
          <a:lstStyle/>
          <a:p>
            <a:endParaRPr/>
          </a:p>
        </p:txBody>
      </p:sp>
      <p:sp>
        <p:nvSpPr>
          <p:cNvPr id="79" name="object 79"/>
          <p:cNvSpPr/>
          <p:nvPr/>
        </p:nvSpPr>
        <p:spPr>
          <a:xfrm>
            <a:off x="7251192" y="4890515"/>
            <a:ext cx="36830" cy="35560"/>
          </a:xfrm>
          <a:custGeom>
            <a:avLst/>
            <a:gdLst/>
            <a:ahLst/>
            <a:cxnLst/>
            <a:rect l="l" t="t" r="r" b="b"/>
            <a:pathLst>
              <a:path w="36829" h="35560">
                <a:moveTo>
                  <a:pt x="0" y="17525"/>
                </a:moveTo>
                <a:lnTo>
                  <a:pt x="0" y="7873"/>
                </a:lnTo>
                <a:lnTo>
                  <a:pt x="8127" y="0"/>
                </a:lnTo>
                <a:lnTo>
                  <a:pt x="18287" y="0"/>
                </a:lnTo>
                <a:lnTo>
                  <a:pt x="28448" y="0"/>
                </a:lnTo>
                <a:lnTo>
                  <a:pt x="36575" y="7873"/>
                </a:lnTo>
                <a:lnTo>
                  <a:pt x="36575" y="17525"/>
                </a:lnTo>
                <a:lnTo>
                  <a:pt x="36575" y="27177"/>
                </a:lnTo>
                <a:lnTo>
                  <a:pt x="28448" y="35051"/>
                </a:lnTo>
                <a:lnTo>
                  <a:pt x="18287" y="35051"/>
                </a:lnTo>
                <a:lnTo>
                  <a:pt x="8127" y="35051"/>
                </a:lnTo>
                <a:lnTo>
                  <a:pt x="0" y="27177"/>
                </a:lnTo>
                <a:lnTo>
                  <a:pt x="0" y="17525"/>
                </a:lnTo>
                <a:close/>
              </a:path>
            </a:pathLst>
          </a:custGeom>
          <a:ln w="9144">
            <a:solidFill>
              <a:srgbClr val="000000"/>
            </a:solidFill>
          </a:ln>
        </p:spPr>
        <p:txBody>
          <a:bodyPr wrap="square" lIns="0" tIns="0" rIns="0" bIns="0" rtlCol="0"/>
          <a:lstStyle/>
          <a:p>
            <a:endParaRPr/>
          </a:p>
        </p:txBody>
      </p:sp>
      <p:sp>
        <p:nvSpPr>
          <p:cNvPr id="80" name="object 80"/>
          <p:cNvSpPr/>
          <p:nvPr/>
        </p:nvSpPr>
        <p:spPr>
          <a:xfrm>
            <a:off x="6691883" y="5047488"/>
            <a:ext cx="411479" cy="367284"/>
          </a:xfrm>
          <a:prstGeom prst="rect">
            <a:avLst/>
          </a:prstGeom>
          <a:blipFill>
            <a:blip r:embed="rId22" cstate="print"/>
            <a:stretch>
              <a:fillRect/>
            </a:stretch>
          </a:blipFill>
        </p:spPr>
        <p:txBody>
          <a:bodyPr wrap="square" lIns="0" tIns="0" rIns="0" bIns="0" rtlCol="0"/>
          <a:lstStyle/>
          <a:p>
            <a:endParaRPr/>
          </a:p>
        </p:txBody>
      </p:sp>
      <p:sp>
        <p:nvSpPr>
          <p:cNvPr id="81" name="object 81"/>
          <p:cNvSpPr/>
          <p:nvPr/>
        </p:nvSpPr>
        <p:spPr>
          <a:xfrm>
            <a:off x="6659880" y="4994147"/>
            <a:ext cx="563879" cy="124968"/>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8915400" cy="1066799"/>
          </a:xfrm>
        </p:spPr>
        <p:txBody>
          <a:bodyPr/>
          <a:lstStyle/>
          <a:p>
            <a:r>
              <a:rPr lang="en-IN" b="1" dirty="0">
                <a:latin typeface="Times New Roman" panose="02020603050405020304" pitchFamily="18" charset="0"/>
                <a:cs typeface="Times New Roman" panose="02020603050405020304" pitchFamily="18" charset="0"/>
              </a:rPr>
              <a:t>Terrestrial and Satellite Radio Channels</a:t>
            </a:r>
          </a:p>
        </p:txBody>
      </p:sp>
      <p:sp>
        <p:nvSpPr>
          <p:cNvPr id="5" name="Text Placeholder 4"/>
          <p:cNvSpPr>
            <a:spLocks noGrp="1"/>
          </p:cNvSpPr>
          <p:nvPr>
            <p:ph type="body" idx="1"/>
          </p:nvPr>
        </p:nvSpPr>
        <p:spPr>
          <a:xfrm>
            <a:off x="0" y="1523999"/>
            <a:ext cx="9144000" cy="4431983"/>
          </a:xfrm>
        </p:spPr>
        <p:txBody>
          <a:bodyPr/>
          <a:lstStyle/>
          <a:p>
            <a:pPr marL="457200" indent="-457200">
              <a:buFont typeface="Arial" panose="020B0604020202020204" pitchFamily="34" charset="0"/>
              <a:buChar char="•"/>
            </a:pPr>
            <a:r>
              <a:rPr lang="en-US" dirty="0">
                <a:solidFill>
                  <a:schemeClr val="tx1"/>
                </a:solidFill>
              </a:rPr>
              <a:t>Radio channels carry signals in the </a:t>
            </a:r>
            <a:r>
              <a:rPr lang="en-US" b="1" dirty="0">
                <a:solidFill>
                  <a:schemeClr val="tx1"/>
                </a:solidFill>
              </a:rPr>
              <a:t>electromagnetic spectrum. </a:t>
            </a:r>
            <a:endParaRPr lang="en-US" b="1" dirty="0" smtClean="0">
              <a:solidFill>
                <a:schemeClr val="tx1"/>
              </a:solidFill>
            </a:endParaRP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They are an </a:t>
            </a:r>
            <a:r>
              <a:rPr lang="en-US" b="1" dirty="0">
                <a:solidFill>
                  <a:schemeClr val="tx1"/>
                </a:solidFill>
              </a:rPr>
              <a:t>attractive media </a:t>
            </a:r>
            <a:r>
              <a:rPr lang="en-US" dirty="0">
                <a:solidFill>
                  <a:schemeClr val="tx1"/>
                </a:solidFill>
              </a:rPr>
              <a:t>because require </a:t>
            </a:r>
            <a:r>
              <a:rPr lang="en-US" b="1" dirty="0">
                <a:solidFill>
                  <a:schemeClr val="tx1"/>
                </a:solidFill>
              </a:rPr>
              <a:t>no physical "wire" </a:t>
            </a:r>
            <a:r>
              <a:rPr lang="en-US" dirty="0">
                <a:solidFill>
                  <a:schemeClr val="tx1"/>
                </a:solidFill>
              </a:rPr>
              <a:t>to be installed, can penetrate walls</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provide connectivity to a mobile user, and can potentially carry a signal for </a:t>
            </a:r>
            <a:r>
              <a:rPr lang="en-US" b="1" dirty="0">
                <a:solidFill>
                  <a:schemeClr val="tx1"/>
                </a:solidFill>
              </a:rPr>
              <a:t>long distances</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characteristics a radio channel depend significantly on the propagation environment and the distance over which a signal is to be carried. </a:t>
            </a:r>
            <a:endParaRPr lang="en-IN" dirty="0">
              <a:solidFill>
                <a:schemeClr val="tx1"/>
              </a:solidFill>
            </a:endParaRPr>
          </a:p>
        </p:txBody>
      </p:sp>
    </p:spTree>
    <p:extLst>
      <p:ext uri="{BB962C8B-B14F-4D97-AF65-F5344CB8AC3E}">
        <p14:creationId xmlns:p14="http://schemas.microsoft.com/office/powerpoint/2010/main" val="3569898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04800"/>
            <a:ext cx="8381364" cy="5909310"/>
          </a:xfrm>
        </p:spPr>
        <p:txBody>
          <a:bodyPr/>
          <a:lstStyle/>
          <a:p>
            <a:pPr marL="457200" indent="-457200">
              <a:buFont typeface="Arial" panose="020B0604020202020204" pitchFamily="34" charset="0"/>
              <a:buChar char="•"/>
            </a:pPr>
            <a:r>
              <a:rPr lang="en-US" dirty="0">
                <a:solidFill>
                  <a:schemeClr val="tx1"/>
                </a:solidFill>
              </a:rPr>
              <a:t>A communication satellite links two or more earth-based microwave transmitter/receivers, known as ground stations.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satellite receives transmissions on one frequency band, regenerates the signal using a </a:t>
            </a:r>
            <a:r>
              <a:rPr lang="en-US" dirty="0" smtClean="0">
                <a:solidFill>
                  <a:schemeClr val="tx1"/>
                </a:solidFill>
              </a:rPr>
              <a:t>repeater, </a:t>
            </a:r>
            <a:r>
              <a:rPr lang="en-US" dirty="0">
                <a:solidFill>
                  <a:schemeClr val="tx1"/>
                </a:solidFill>
              </a:rPr>
              <a:t>and transmits the signal on another frequency.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Satellites </a:t>
            </a:r>
            <a:r>
              <a:rPr lang="en-US" dirty="0">
                <a:solidFill>
                  <a:schemeClr val="tx1"/>
                </a:solidFill>
              </a:rPr>
              <a:t>can provide bandwidths in the gigabit per second range.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Two </a:t>
            </a:r>
            <a:r>
              <a:rPr lang="en-US" dirty="0">
                <a:solidFill>
                  <a:schemeClr val="tx1"/>
                </a:solidFill>
              </a:rPr>
              <a:t>types of satellites are used in communications: </a:t>
            </a:r>
            <a:r>
              <a:rPr lang="en-US" b="1" dirty="0">
                <a:solidFill>
                  <a:schemeClr val="tx1"/>
                </a:solidFill>
              </a:rPr>
              <a:t>geostationary satellites and low-altitude satellites.</a:t>
            </a:r>
            <a:endParaRPr lang="en-IN" b="1" dirty="0">
              <a:solidFill>
                <a:schemeClr val="tx1"/>
              </a:solidFill>
            </a:endParaRPr>
          </a:p>
        </p:txBody>
      </p:sp>
    </p:spTree>
    <p:extLst>
      <p:ext uri="{BB962C8B-B14F-4D97-AF65-F5344CB8AC3E}">
        <p14:creationId xmlns:p14="http://schemas.microsoft.com/office/powerpoint/2010/main" val="2369412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The Network core</a:t>
            </a:r>
            <a:endParaRPr lang="en-IN" dirty="0"/>
          </a:p>
        </p:txBody>
      </p:sp>
      <p:sp>
        <p:nvSpPr>
          <p:cNvPr id="7" name="Text Placeholder 6"/>
          <p:cNvSpPr>
            <a:spLocks noGrp="1"/>
          </p:cNvSpPr>
          <p:nvPr>
            <p:ph type="body" idx="1"/>
          </p:nvPr>
        </p:nvSpPr>
        <p:spPr>
          <a:xfrm>
            <a:off x="534034" y="1523336"/>
            <a:ext cx="8075930" cy="4877463"/>
          </a:xfrm>
        </p:spPr>
        <p:txBody>
          <a:bodyPr/>
          <a:lstStyle/>
          <a:p>
            <a:endParaRPr lang="en-IN" dirty="0"/>
          </a:p>
        </p:txBody>
      </p:sp>
      <p:pic>
        <p:nvPicPr>
          <p:cNvPr id="3074" name="Picture 2" descr="http://www2.ic.uff.br/~michael/kr1999/1-introduction/netlay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674014" y="1523336"/>
            <a:ext cx="7022186" cy="423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37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Network core</a:t>
            </a:r>
          </a:p>
        </p:txBody>
      </p:sp>
      <p:sp>
        <p:nvSpPr>
          <p:cNvPr id="3" name="Text Placeholder 2"/>
          <p:cNvSpPr>
            <a:spLocks noGrp="1"/>
          </p:cNvSpPr>
          <p:nvPr>
            <p:ph type="body" idx="1"/>
          </p:nvPr>
        </p:nvSpPr>
        <p:spPr>
          <a:xfrm>
            <a:off x="457200" y="1523336"/>
            <a:ext cx="8152764" cy="3353463"/>
          </a:xfrm>
        </p:spPr>
        <p:txBody>
          <a:bodyPr/>
          <a:lstStyle/>
          <a:p>
            <a:r>
              <a:rPr lang="en-US" dirty="0" smtClean="0"/>
              <a:t>In </a:t>
            </a:r>
            <a:r>
              <a:rPr lang="en-US" dirty="0"/>
              <a:t>this section we study the network core -- the mesh of routers that interconnect the Internet's </a:t>
            </a:r>
            <a:r>
              <a:rPr lang="en-US" dirty="0" smtClean="0"/>
              <a:t>end systems</a:t>
            </a:r>
            <a:r>
              <a:rPr lang="en-US" dirty="0"/>
              <a:t>.  Figure </a:t>
            </a:r>
            <a:r>
              <a:rPr lang="en-US" dirty="0" smtClean="0"/>
              <a:t>highlights </a:t>
            </a:r>
            <a:r>
              <a:rPr lang="en-US" dirty="0"/>
              <a:t>the network core in red.</a:t>
            </a:r>
            <a:endParaRPr lang="en-IN" dirty="0"/>
          </a:p>
        </p:txBody>
      </p:sp>
    </p:spTree>
    <p:extLst>
      <p:ext uri="{BB962C8B-B14F-4D97-AF65-F5344CB8AC3E}">
        <p14:creationId xmlns:p14="http://schemas.microsoft.com/office/powerpoint/2010/main" val="2552840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14400"/>
          </a:xfrm>
        </p:spPr>
        <p:txBody>
          <a:bodyPr/>
          <a:lstStyle/>
          <a:p>
            <a:r>
              <a:rPr lang="en-IN" sz="4000" b="1" dirty="0">
                <a:latin typeface="Times New Roman" panose="02020603050405020304" pitchFamily="18" charset="0"/>
                <a:cs typeface="Times New Roman" panose="02020603050405020304" pitchFamily="18" charset="0"/>
              </a:rPr>
              <a:t>Circuit Switching,  Packet Switching</a:t>
            </a:r>
            <a:r>
              <a:rPr lang="en-IN" b="1" dirty="0"/>
              <a:t/>
            </a:r>
            <a:br>
              <a:rPr lang="en-IN" b="1" dirty="0"/>
            </a:br>
            <a:endParaRPr lang="en-IN" dirty="0"/>
          </a:p>
        </p:txBody>
      </p:sp>
      <p:sp>
        <p:nvSpPr>
          <p:cNvPr id="3" name="Text Placeholder 2"/>
          <p:cNvSpPr>
            <a:spLocks noGrp="1"/>
          </p:cNvSpPr>
          <p:nvPr>
            <p:ph type="body" idx="1"/>
          </p:nvPr>
        </p:nvSpPr>
        <p:spPr>
          <a:xfrm>
            <a:off x="0" y="685800"/>
            <a:ext cx="9144000" cy="6401753"/>
          </a:xfrm>
        </p:spPr>
        <p:txBody>
          <a:bodyPr/>
          <a:lstStyle/>
          <a:p>
            <a:pPr marL="457200" indent="-457200">
              <a:buFont typeface="Arial" panose="020B0604020202020204" pitchFamily="34" charset="0"/>
              <a:buChar char="•"/>
            </a:pPr>
            <a:r>
              <a:rPr lang="en-US" dirty="0">
                <a:solidFill>
                  <a:schemeClr val="tx1"/>
                </a:solidFill>
              </a:rPr>
              <a:t>There are two fundamental approaches towards building a network core: </a:t>
            </a:r>
            <a:r>
              <a:rPr lang="en-US" b="1" dirty="0">
                <a:solidFill>
                  <a:schemeClr val="tx1"/>
                </a:solidFill>
              </a:rPr>
              <a:t>circuit switching</a:t>
            </a:r>
            <a:r>
              <a:rPr lang="en-US" dirty="0">
                <a:solidFill>
                  <a:schemeClr val="tx1"/>
                </a:solidFill>
              </a:rPr>
              <a:t> and </a:t>
            </a:r>
            <a:r>
              <a:rPr lang="en-US" b="1" dirty="0">
                <a:solidFill>
                  <a:schemeClr val="tx1"/>
                </a:solidFill>
              </a:rPr>
              <a:t>packet switching</a:t>
            </a:r>
            <a:r>
              <a:rPr lang="en-US" dirty="0" smtClean="0">
                <a:solidFill>
                  <a:schemeClr val="tx1"/>
                </a:solidFill>
              </a:rPr>
              <a:t>.</a:t>
            </a:r>
          </a:p>
          <a:p>
            <a:pPr marL="457200" indent="-457200">
              <a:buFont typeface="Arial" panose="020B0604020202020204" pitchFamily="34" charset="0"/>
              <a:buChar char="•"/>
            </a:pPr>
            <a:r>
              <a:rPr lang="en-US" dirty="0"/>
              <a:t>  </a:t>
            </a:r>
            <a:r>
              <a:rPr lang="en-US" dirty="0">
                <a:solidFill>
                  <a:schemeClr val="tx1"/>
                </a:solidFill>
              </a:rPr>
              <a:t>In circuit-switched networks, the resources needed along a path (buffers, link bandwidth)  to provide for communication between the </a:t>
            </a:r>
            <a:r>
              <a:rPr lang="en-US" dirty="0" smtClean="0">
                <a:solidFill>
                  <a:schemeClr val="tx1"/>
                </a:solidFill>
              </a:rPr>
              <a:t>end systems </a:t>
            </a:r>
            <a:r>
              <a:rPr lang="en-US" dirty="0">
                <a:solidFill>
                  <a:schemeClr val="tx1"/>
                </a:solidFill>
              </a:rPr>
              <a:t>are</a:t>
            </a:r>
            <a:r>
              <a:rPr lang="en-US" i="1" dirty="0">
                <a:solidFill>
                  <a:schemeClr val="tx1"/>
                </a:solidFill>
              </a:rPr>
              <a:t> </a:t>
            </a:r>
            <a:r>
              <a:rPr lang="en-US" b="1" i="1" dirty="0">
                <a:solidFill>
                  <a:schemeClr val="tx1"/>
                </a:solidFill>
              </a:rPr>
              <a:t>reserved</a:t>
            </a:r>
            <a:r>
              <a:rPr lang="en-US" dirty="0">
                <a:solidFill>
                  <a:schemeClr val="tx1"/>
                </a:solidFill>
              </a:rPr>
              <a:t> for the duration of the session.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In </a:t>
            </a:r>
            <a:r>
              <a:rPr lang="en-US" dirty="0">
                <a:solidFill>
                  <a:schemeClr val="tx1"/>
                </a:solidFill>
              </a:rPr>
              <a:t>packet-switched networks, these resources are </a:t>
            </a:r>
            <a:r>
              <a:rPr lang="en-US" b="1" i="1" dirty="0">
                <a:solidFill>
                  <a:schemeClr val="tx1"/>
                </a:solidFill>
              </a:rPr>
              <a:t>not </a:t>
            </a:r>
            <a:r>
              <a:rPr lang="en-US" b="1" dirty="0">
                <a:solidFill>
                  <a:schemeClr val="tx1"/>
                </a:solidFill>
              </a:rPr>
              <a:t>reserved</a:t>
            </a:r>
            <a:r>
              <a:rPr lang="en-US" dirty="0">
                <a:solidFill>
                  <a:schemeClr val="tx1"/>
                </a:solidFill>
              </a:rPr>
              <a:t>; a session's messages use the resource on demand, and as a consequence, may have to wait (i.e., queue) for access to a communication link</a:t>
            </a:r>
            <a:r>
              <a:rPr lang="en-US" dirty="0" smtClean="0">
                <a:solidFill>
                  <a:schemeClr val="tx1"/>
                </a:solidFill>
              </a:rPr>
              <a:t>.</a:t>
            </a:r>
          </a:p>
          <a:p>
            <a:pPr marL="457200" indent="-457200">
              <a:buFont typeface="Arial" panose="020B0604020202020204" pitchFamily="34" charset="0"/>
              <a:buChar char="•"/>
            </a:pPr>
            <a:r>
              <a:rPr lang="en-US" dirty="0" err="1" smtClean="0">
                <a:solidFill>
                  <a:schemeClr val="tx1"/>
                </a:solidFill>
              </a:rPr>
              <a:t>Eg</a:t>
            </a:r>
            <a:r>
              <a:rPr lang="en-US" dirty="0" smtClean="0">
                <a:solidFill>
                  <a:schemeClr val="tx1"/>
                </a:solidFill>
              </a:rPr>
              <a:t>-</a:t>
            </a:r>
            <a:r>
              <a:rPr lang="en-IN" dirty="0"/>
              <a:t> </a:t>
            </a:r>
            <a:r>
              <a:rPr lang="en-IN" dirty="0" smtClean="0"/>
              <a:t>restaurants </a:t>
            </a:r>
            <a:r>
              <a:rPr lang="en-IN" dirty="0"/>
              <a:t>reservations</a:t>
            </a:r>
            <a:endParaRPr lang="en-IN" dirty="0">
              <a:solidFill>
                <a:schemeClr val="tx1"/>
              </a:solidFill>
            </a:endParaRPr>
          </a:p>
        </p:txBody>
      </p:sp>
    </p:spTree>
    <p:extLst>
      <p:ext uri="{BB962C8B-B14F-4D97-AF65-F5344CB8AC3E}">
        <p14:creationId xmlns:p14="http://schemas.microsoft.com/office/powerpoint/2010/main" val="8973799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76200"/>
            <a:ext cx="8305164" cy="6324600"/>
          </a:xfrm>
        </p:spPr>
        <p:txBody>
          <a:bodyPr/>
          <a:lstStyle/>
          <a:p>
            <a:pPr marL="457200" indent="-457200">
              <a:buFont typeface="Arial" panose="020B0604020202020204" pitchFamily="34" charset="0"/>
              <a:buChar char="•"/>
            </a:pPr>
            <a:r>
              <a:rPr lang="en-US" dirty="0" smtClean="0">
                <a:solidFill>
                  <a:schemeClr val="tx1"/>
                </a:solidFill>
              </a:rPr>
              <a:t>Telephone </a:t>
            </a:r>
            <a:r>
              <a:rPr lang="en-US" dirty="0">
                <a:solidFill>
                  <a:schemeClr val="tx1"/>
                </a:solidFill>
              </a:rPr>
              <a:t>networks are examples of circuit-switched networks</a:t>
            </a:r>
            <a:r>
              <a:rPr lang="en-US" dirty="0" smtClean="0">
                <a:solidFill>
                  <a:schemeClr val="tx1"/>
                </a:solidFill>
              </a:rPr>
              <a:t>.</a:t>
            </a:r>
          </a:p>
          <a:p>
            <a:pPr marL="457200" indent="-457200">
              <a:buFont typeface="Arial" panose="020B0604020202020204" pitchFamily="34" charset="0"/>
              <a:buChar char="•"/>
            </a:pPr>
            <a:r>
              <a:rPr lang="en-US" dirty="0"/>
              <a:t>Today's Internet is a </a:t>
            </a:r>
            <a:r>
              <a:rPr lang="en-US" dirty="0" smtClean="0"/>
              <a:t>packet-switched </a:t>
            </a:r>
            <a:r>
              <a:rPr lang="en-US" dirty="0"/>
              <a:t>network</a:t>
            </a:r>
            <a:r>
              <a:rPr lang="en-US" dirty="0" smtClean="0">
                <a:solidFill>
                  <a:schemeClr val="tx1"/>
                </a:solidFill>
              </a:rPr>
              <a:t> .</a:t>
            </a:r>
            <a:endParaRPr lang="en-IN" dirty="0">
              <a:solidFill>
                <a:schemeClr val="tx1"/>
              </a:solidFill>
            </a:endParaRPr>
          </a:p>
        </p:txBody>
      </p:sp>
      <p:pic>
        <p:nvPicPr>
          <p:cNvPr id="4098" name="Picture 2" descr="Image result for circuit switching consists of 4 switches and 4 lin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6477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2579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469985" cy="1082293"/>
          </a:xfrm>
        </p:spPr>
        <p:txBody>
          <a:bodyPr/>
          <a:lstStyle/>
          <a:p>
            <a:r>
              <a:rPr lang="en-US" dirty="0"/>
              <a:t>circuit switching</a:t>
            </a:r>
            <a:endParaRPr lang="en-IN" dirty="0"/>
          </a:p>
        </p:txBody>
      </p:sp>
      <p:sp>
        <p:nvSpPr>
          <p:cNvPr id="3" name="Text Placeholder 2"/>
          <p:cNvSpPr>
            <a:spLocks noGrp="1"/>
          </p:cNvSpPr>
          <p:nvPr>
            <p:ph type="body" idx="1"/>
          </p:nvPr>
        </p:nvSpPr>
        <p:spPr>
          <a:xfrm>
            <a:off x="76200" y="838201"/>
            <a:ext cx="8839200" cy="5909310"/>
          </a:xfrm>
        </p:spPr>
        <p:txBody>
          <a:bodyPr/>
          <a:lstStyle/>
          <a:p>
            <a:pPr marL="457200" indent="-457200">
              <a:buFont typeface="Arial" panose="020B0604020202020204" pitchFamily="34" charset="0"/>
              <a:buChar char="•"/>
            </a:pPr>
            <a:r>
              <a:rPr lang="en-US" dirty="0" smtClean="0">
                <a:solidFill>
                  <a:schemeClr val="tx1"/>
                </a:solidFill>
              </a:rPr>
              <a:t>There </a:t>
            </a:r>
            <a:r>
              <a:rPr lang="en-US" dirty="0">
                <a:solidFill>
                  <a:schemeClr val="tx1"/>
                </a:solidFill>
              </a:rPr>
              <a:t>are 3 phases</a:t>
            </a:r>
            <a:br>
              <a:rPr lang="en-US" dirty="0">
                <a:solidFill>
                  <a:schemeClr val="tx1"/>
                </a:solidFill>
              </a:rPr>
            </a:br>
            <a:r>
              <a:rPr lang="en-US" dirty="0" err="1">
                <a:solidFill>
                  <a:schemeClr val="tx1"/>
                </a:solidFill>
              </a:rPr>
              <a:t>i</a:t>
            </a:r>
            <a:r>
              <a:rPr lang="en-US" dirty="0">
                <a:solidFill>
                  <a:schemeClr val="tx1"/>
                </a:solidFill>
              </a:rPr>
              <a:t>) Connection Establishment.</a:t>
            </a:r>
            <a:br>
              <a:rPr lang="en-US" dirty="0">
                <a:solidFill>
                  <a:schemeClr val="tx1"/>
                </a:solidFill>
              </a:rPr>
            </a:br>
            <a:r>
              <a:rPr lang="en-US" dirty="0">
                <a:solidFill>
                  <a:schemeClr val="tx1"/>
                </a:solidFill>
              </a:rPr>
              <a:t>ii) Data Transfer.</a:t>
            </a:r>
            <a:br>
              <a:rPr lang="en-US" dirty="0">
                <a:solidFill>
                  <a:schemeClr val="tx1"/>
                </a:solidFill>
              </a:rPr>
            </a:br>
            <a:r>
              <a:rPr lang="en-US" dirty="0">
                <a:solidFill>
                  <a:schemeClr val="tx1"/>
                </a:solidFill>
              </a:rPr>
              <a:t>iii) Connection Released</a:t>
            </a:r>
            <a:r>
              <a:rPr lang="en-US" dirty="0" smtClean="0">
                <a:solidFill>
                  <a:schemeClr val="tx1"/>
                </a:solidFill>
              </a:rPr>
              <a:t>.</a:t>
            </a:r>
          </a:p>
          <a:p>
            <a:pPr marL="457200" indent="-457200">
              <a:buFont typeface="Arial" panose="020B0604020202020204" pitchFamily="34" charset="0"/>
              <a:buChar char="•"/>
            </a:pPr>
            <a:r>
              <a:rPr lang="en-US" dirty="0" err="1" smtClean="0">
                <a:solidFill>
                  <a:schemeClr val="tx1"/>
                </a:solidFill>
              </a:rPr>
              <a:t>Here,each</a:t>
            </a:r>
            <a:r>
              <a:rPr lang="en-US" dirty="0" smtClean="0">
                <a:solidFill>
                  <a:schemeClr val="tx1"/>
                </a:solidFill>
              </a:rPr>
              <a:t> </a:t>
            </a:r>
            <a:r>
              <a:rPr lang="en-US" dirty="0">
                <a:solidFill>
                  <a:schemeClr val="tx1"/>
                </a:solidFill>
              </a:rPr>
              <a:t>data unit know the entire path address which is provided by the </a:t>
            </a:r>
            <a:r>
              <a:rPr lang="en-US" dirty="0" smtClean="0">
                <a:solidFill>
                  <a:schemeClr val="tx1"/>
                </a:solidFill>
              </a:rPr>
              <a:t>source.</a:t>
            </a:r>
          </a:p>
          <a:p>
            <a:pPr marL="457200" indent="-457200">
              <a:buFont typeface="Arial" panose="020B0604020202020204" pitchFamily="34" charset="0"/>
              <a:buChar char="•"/>
            </a:pPr>
            <a:r>
              <a:rPr lang="en-US" dirty="0" smtClean="0">
                <a:solidFill>
                  <a:schemeClr val="tx1"/>
                </a:solidFill>
              </a:rPr>
              <a:t>Data </a:t>
            </a:r>
            <a:r>
              <a:rPr lang="en-US" dirty="0">
                <a:solidFill>
                  <a:schemeClr val="tx1"/>
                </a:solidFill>
              </a:rPr>
              <a:t>is processed at source system </a:t>
            </a:r>
            <a:r>
              <a:rPr lang="en-US" dirty="0" smtClean="0">
                <a:solidFill>
                  <a:schemeClr val="tx1"/>
                </a:solidFill>
              </a:rPr>
              <a:t>only.</a:t>
            </a:r>
          </a:p>
          <a:p>
            <a:pPr marL="457200" indent="-457200">
              <a:buFont typeface="Arial" panose="020B0604020202020204" pitchFamily="34" charset="0"/>
              <a:buChar char="•"/>
            </a:pPr>
            <a:r>
              <a:rPr lang="en-US" dirty="0">
                <a:solidFill>
                  <a:schemeClr val="tx1"/>
                </a:solidFill>
              </a:rPr>
              <a:t>Delay between data units </a:t>
            </a:r>
            <a:r>
              <a:rPr lang="en-US" dirty="0" smtClean="0">
                <a:solidFill>
                  <a:schemeClr val="tx1"/>
                </a:solidFill>
              </a:rPr>
              <a:t>is </a:t>
            </a:r>
            <a:r>
              <a:rPr lang="en-US" dirty="0">
                <a:solidFill>
                  <a:schemeClr val="tx1"/>
                </a:solidFill>
              </a:rPr>
              <a:t>uniform</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Resource reservation is the feature of circuit switching because path is fixed for data transmission</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More </a:t>
            </a:r>
            <a:r>
              <a:rPr lang="en-US" dirty="0" err="1" smtClean="0">
                <a:solidFill>
                  <a:schemeClr val="tx1"/>
                </a:solidFill>
              </a:rPr>
              <a:t>reliable,Wastage</a:t>
            </a:r>
            <a:r>
              <a:rPr lang="en-US" dirty="0" smtClean="0">
                <a:solidFill>
                  <a:schemeClr val="tx1"/>
                </a:solidFill>
              </a:rPr>
              <a:t> </a:t>
            </a:r>
            <a:r>
              <a:rPr lang="en-US" dirty="0">
                <a:solidFill>
                  <a:schemeClr val="tx1"/>
                </a:solidFill>
              </a:rPr>
              <a:t>of resources are </a:t>
            </a:r>
            <a:r>
              <a:rPr lang="en-US" dirty="0" smtClean="0">
                <a:solidFill>
                  <a:schemeClr val="tx1"/>
                </a:solidFill>
              </a:rPr>
              <a:t>more.</a:t>
            </a:r>
            <a:endParaRPr lang="en-IN" dirty="0">
              <a:solidFill>
                <a:schemeClr val="tx1"/>
              </a:solidFill>
            </a:endParaRPr>
          </a:p>
        </p:txBody>
      </p:sp>
    </p:spTree>
    <p:extLst>
      <p:ext uri="{BB962C8B-B14F-4D97-AF65-F5344CB8AC3E}">
        <p14:creationId xmlns:p14="http://schemas.microsoft.com/office/powerpoint/2010/main" val="19528217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IN" dirty="0"/>
          </a:p>
        </p:txBody>
      </p:sp>
      <p:sp>
        <p:nvSpPr>
          <p:cNvPr id="3" name="Text Placeholder 2"/>
          <p:cNvSpPr>
            <a:spLocks noGrp="1"/>
          </p:cNvSpPr>
          <p:nvPr>
            <p:ph type="body" idx="1"/>
          </p:nvPr>
        </p:nvSpPr>
        <p:spPr>
          <a:xfrm>
            <a:off x="228600" y="1295400"/>
            <a:ext cx="8915400" cy="5644805"/>
          </a:xfrm>
        </p:spPr>
        <p:txBody>
          <a:bodyPr/>
          <a:lstStyle/>
          <a:p>
            <a:pPr marL="457200" indent="-457200">
              <a:buFont typeface="Arial" panose="020B0604020202020204" pitchFamily="34" charset="0"/>
              <a:buChar char="•"/>
            </a:pPr>
            <a:r>
              <a:rPr lang="en-US" dirty="0" smtClean="0"/>
              <a:t>Directly </a:t>
            </a:r>
            <a:r>
              <a:rPr lang="en-US" dirty="0"/>
              <a:t>data transfer takes place </a:t>
            </a:r>
            <a:r>
              <a:rPr lang="en-US" dirty="0" smtClean="0"/>
              <a:t>.</a:t>
            </a:r>
          </a:p>
          <a:p>
            <a:pPr marL="457200" indent="-457200">
              <a:buFont typeface="Arial" panose="020B0604020202020204" pitchFamily="34" charset="0"/>
              <a:buChar char="•"/>
            </a:pPr>
            <a:r>
              <a:rPr lang="en-US" dirty="0"/>
              <a:t>each data unit just know the final destination address intermediate path is decided by the routers</a:t>
            </a:r>
            <a:r>
              <a:rPr lang="en-US" dirty="0" smtClean="0"/>
              <a:t>.</a:t>
            </a:r>
          </a:p>
          <a:p>
            <a:pPr marL="457200" indent="-457200">
              <a:buFont typeface="Arial" panose="020B0604020202020204" pitchFamily="34" charset="0"/>
              <a:buChar char="•"/>
            </a:pPr>
            <a:r>
              <a:rPr lang="en-US" dirty="0" smtClean="0"/>
              <a:t>Data </a:t>
            </a:r>
            <a:r>
              <a:rPr lang="en-US" dirty="0"/>
              <a:t>is processed at all intermediate node including source system</a:t>
            </a:r>
            <a:r>
              <a:rPr lang="en-US" dirty="0" smtClean="0"/>
              <a:t>.</a:t>
            </a:r>
          </a:p>
          <a:p>
            <a:pPr marL="457200" indent="-457200">
              <a:buFont typeface="Arial" panose="020B0604020202020204" pitchFamily="34" charset="0"/>
              <a:buChar char="•"/>
            </a:pPr>
            <a:r>
              <a:rPr lang="en-US" dirty="0"/>
              <a:t>Delay between data units in packet switching is not uniform</a:t>
            </a:r>
            <a:r>
              <a:rPr lang="en-US" dirty="0" smtClean="0"/>
              <a:t>.</a:t>
            </a:r>
          </a:p>
          <a:p>
            <a:pPr marL="457200" indent="-457200">
              <a:buFont typeface="Arial" panose="020B0604020202020204" pitchFamily="34" charset="0"/>
              <a:buChar char="•"/>
            </a:pPr>
            <a:r>
              <a:rPr lang="en-US" dirty="0"/>
              <a:t>There is no resource reservation because bandwidth is shared among users</a:t>
            </a:r>
            <a:r>
              <a:rPr lang="en-US" dirty="0" smtClean="0"/>
              <a:t>.</a:t>
            </a:r>
          </a:p>
          <a:p>
            <a:pPr marL="457200" indent="-457200">
              <a:buFont typeface="Arial" panose="020B0604020202020204" pitchFamily="34" charset="0"/>
              <a:buChar char="•"/>
            </a:pPr>
            <a:r>
              <a:rPr lang="en-IN" dirty="0"/>
              <a:t>less </a:t>
            </a:r>
            <a:r>
              <a:rPr lang="en-IN" dirty="0" smtClean="0"/>
              <a:t>reliable,</a:t>
            </a:r>
            <a:r>
              <a:rPr lang="en-IN" dirty="0"/>
              <a:t> Less wastage of resources </a:t>
            </a:r>
            <a:r>
              <a:rPr lang="en-IN" dirty="0" smtClean="0"/>
              <a:t>.</a:t>
            </a:r>
            <a:endParaRPr lang="en-IN" dirty="0"/>
          </a:p>
        </p:txBody>
      </p:sp>
    </p:spTree>
    <p:extLst>
      <p:ext uri="{BB962C8B-B14F-4D97-AF65-F5344CB8AC3E}">
        <p14:creationId xmlns:p14="http://schemas.microsoft.com/office/powerpoint/2010/main" val="40719894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28601"/>
            <a:ext cx="8839200" cy="690574"/>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152399" y="1295400"/>
            <a:ext cx="8991601" cy="4969309"/>
          </a:xfrm>
          <a:prstGeom prst="rect">
            <a:avLst/>
          </a:prstGeom>
        </p:spPr>
        <p:txBody>
          <a:bodyPr vert="horz" wrap="square" lIns="0" tIns="62230" rIns="0" bIns="0" rtlCol="0">
            <a:spAutoFit/>
          </a:bodyPr>
          <a:lstStyle/>
          <a:p>
            <a:pPr marL="355600" marR="5080" indent="-342900">
              <a:lnSpc>
                <a:spcPct val="90000"/>
              </a:lnSpc>
              <a:spcBef>
                <a:spcPts val="490"/>
              </a:spcBef>
              <a:buChar char="•"/>
              <a:tabLst>
                <a:tab pos="355600" algn="l"/>
                <a:tab pos="356235" algn="l"/>
              </a:tabLst>
            </a:pPr>
            <a:r>
              <a:rPr sz="3200" spc="-60" dirty="0">
                <a:latin typeface="Times New Roman" panose="02020603050405020304" pitchFamily="18" charset="0"/>
                <a:cs typeface="Times New Roman" panose="02020603050405020304" pitchFamily="18" charset="0"/>
              </a:rPr>
              <a:t>Multiplexing </a:t>
            </a:r>
            <a:r>
              <a:rPr sz="3200" spc="-165" dirty="0">
                <a:latin typeface="Times New Roman" panose="02020603050405020304" pitchFamily="18" charset="0"/>
                <a:cs typeface="Times New Roman" panose="02020603050405020304" pitchFamily="18" charset="0"/>
              </a:rPr>
              <a:t>is </a:t>
            </a:r>
            <a:r>
              <a:rPr sz="3200" spc="-35" dirty="0">
                <a:latin typeface="Times New Roman" panose="02020603050405020304" pitchFamily="18" charset="0"/>
                <a:cs typeface="Times New Roman" panose="02020603050405020304" pitchFamily="18" charset="0"/>
              </a:rPr>
              <a:t>the </a:t>
            </a:r>
            <a:r>
              <a:rPr sz="3200" b="1" spc="-195" dirty="0">
                <a:latin typeface="Times New Roman" panose="02020603050405020304" pitchFamily="18" charset="0"/>
                <a:cs typeface="Times New Roman" panose="02020603050405020304" pitchFamily="18" charset="0"/>
              </a:rPr>
              <a:t>process </a:t>
            </a:r>
            <a:r>
              <a:rPr sz="3200" b="1" spc="-5" dirty="0">
                <a:latin typeface="Times New Roman" panose="02020603050405020304" pitchFamily="18" charset="0"/>
                <a:cs typeface="Times New Roman" panose="02020603050405020304" pitchFamily="18" charset="0"/>
              </a:rPr>
              <a:t>of </a:t>
            </a:r>
            <a:r>
              <a:rPr sz="3200" b="1" spc="-150" dirty="0">
                <a:latin typeface="Times New Roman" panose="02020603050405020304" pitchFamily="18" charset="0"/>
                <a:cs typeface="Times New Roman" panose="02020603050405020304" pitchFamily="18" charset="0"/>
              </a:rPr>
              <a:t>sharing </a:t>
            </a:r>
            <a:r>
              <a:rPr sz="3200" b="1" spc="-35" dirty="0">
                <a:latin typeface="Times New Roman" panose="02020603050405020304" pitchFamily="18" charset="0"/>
                <a:cs typeface="Times New Roman" panose="02020603050405020304" pitchFamily="18" charset="0"/>
              </a:rPr>
              <a:t>the</a:t>
            </a:r>
            <a:r>
              <a:rPr sz="3200" b="1" spc="-535" dirty="0">
                <a:latin typeface="Times New Roman" panose="02020603050405020304" pitchFamily="18" charset="0"/>
                <a:cs typeface="Times New Roman" panose="02020603050405020304" pitchFamily="18" charset="0"/>
              </a:rPr>
              <a:t> </a:t>
            </a:r>
            <a:r>
              <a:rPr sz="3200" b="1" spc="-170" dirty="0">
                <a:latin typeface="Times New Roman" panose="02020603050405020304" pitchFamily="18" charset="0"/>
                <a:cs typeface="Times New Roman" panose="02020603050405020304" pitchFamily="18" charset="0"/>
              </a:rPr>
              <a:t>Link  </a:t>
            </a:r>
            <a:r>
              <a:rPr sz="3200" b="1" spc="-65" dirty="0">
                <a:latin typeface="Times New Roman" panose="02020603050405020304" pitchFamily="18" charset="0"/>
                <a:cs typeface="Times New Roman" panose="02020603050405020304" pitchFamily="18" charset="0"/>
              </a:rPr>
              <a:t>bandwidth </a:t>
            </a:r>
            <a:r>
              <a:rPr sz="3200" spc="-165" dirty="0">
                <a:latin typeface="Times New Roman" panose="02020603050405020304" pitchFamily="18" charset="0"/>
                <a:cs typeface="Times New Roman" panose="02020603050405020304" pitchFamily="18" charset="0"/>
              </a:rPr>
              <a:t>among </a:t>
            </a:r>
            <a:r>
              <a:rPr sz="3200" spc="-40" dirty="0">
                <a:latin typeface="Times New Roman" panose="02020603050405020304" pitchFamily="18" charset="0"/>
                <a:cs typeface="Times New Roman" panose="02020603050405020304" pitchFamily="18" charset="0"/>
              </a:rPr>
              <a:t>different </a:t>
            </a:r>
            <a:r>
              <a:rPr sz="3200" spc="-165" dirty="0">
                <a:latin typeface="Times New Roman" panose="02020603050405020304" pitchFamily="18" charset="0"/>
                <a:cs typeface="Times New Roman" panose="02020603050405020304" pitchFamily="18" charset="0"/>
              </a:rPr>
              <a:t>channels </a:t>
            </a:r>
            <a:r>
              <a:rPr sz="3200" spc="-135" dirty="0">
                <a:latin typeface="Times New Roman" panose="02020603050405020304" pitchFamily="18" charset="0"/>
                <a:cs typeface="Times New Roman" panose="02020603050405020304" pitchFamily="18" charset="0"/>
              </a:rPr>
              <a:t>by  </a:t>
            </a:r>
            <a:r>
              <a:rPr sz="3200" b="1" spc="-85" dirty="0">
                <a:latin typeface="Times New Roman" panose="02020603050405020304" pitchFamily="18" charset="0"/>
                <a:cs typeface="Times New Roman" panose="02020603050405020304" pitchFamily="18" charset="0"/>
              </a:rPr>
              <a:t>dividing</a:t>
            </a:r>
            <a:r>
              <a:rPr sz="3200" spc="-85"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it </a:t>
            </a:r>
            <a:r>
              <a:rPr sz="3200" spc="-15" dirty="0">
                <a:latin typeface="Times New Roman" panose="02020603050405020304" pitchFamily="18" charset="0"/>
                <a:cs typeface="Times New Roman" panose="02020603050405020304" pitchFamily="18" charset="0"/>
              </a:rPr>
              <a:t>into </a:t>
            </a:r>
            <a:r>
              <a:rPr sz="3200" spc="-180" dirty="0">
                <a:latin typeface="Times New Roman" panose="02020603050405020304" pitchFamily="18" charset="0"/>
                <a:cs typeface="Times New Roman" panose="02020603050405020304" pitchFamily="18" charset="0"/>
              </a:rPr>
              <a:t>pieces </a:t>
            </a:r>
            <a:r>
              <a:rPr sz="3200" spc="-150" dirty="0">
                <a:latin typeface="Times New Roman" panose="02020603050405020304" pitchFamily="18" charset="0"/>
                <a:cs typeface="Times New Roman" panose="02020603050405020304" pitchFamily="18" charset="0"/>
              </a:rPr>
              <a:t>and </a:t>
            </a:r>
            <a:r>
              <a:rPr sz="3200" spc="-105" dirty="0">
                <a:latin typeface="Times New Roman" panose="02020603050405020304" pitchFamily="18" charset="0"/>
                <a:cs typeface="Times New Roman" panose="02020603050405020304" pitchFamily="18" charset="0"/>
              </a:rPr>
              <a:t>allocating </a:t>
            </a:r>
            <a:r>
              <a:rPr sz="3200" spc="100" dirty="0">
                <a:latin typeface="Times New Roman" panose="02020603050405020304" pitchFamily="18" charset="0"/>
                <a:cs typeface="Times New Roman" panose="02020603050405020304" pitchFamily="18" charset="0"/>
              </a:rPr>
              <a:t>it </a:t>
            </a:r>
            <a:r>
              <a:rPr sz="3200" spc="25" dirty="0">
                <a:latin typeface="Times New Roman" panose="02020603050405020304" pitchFamily="18" charset="0"/>
                <a:cs typeface="Times New Roman" panose="02020603050405020304" pitchFamily="18" charset="0"/>
              </a:rPr>
              <a:t>to  </a:t>
            </a:r>
            <a:r>
              <a:rPr sz="3200" spc="-75" dirty="0">
                <a:latin typeface="Times New Roman" panose="02020603050405020304" pitchFamily="18" charset="0"/>
                <a:cs typeface="Times New Roman" panose="02020603050405020304" pitchFamily="18" charset="0"/>
              </a:rPr>
              <a:t>individual </a:t>
            </a:r>
            <a:r>
              <a:rPr sz="3200" spc="-165" dirty="0">
                <a:latin typeface="Times New Roman" panose="02020603050405020304" pitchFamily="18" charset="0"/>
                <a:cs typeface="Times New Roman" panose="02020603050405020304" pitchFamily="18" charset="0"/>
              </a:rPr>
              <a:t>channels </a:t>
            </a:r>
            <a:r>
              <a:rPr sz="3200" spc="-90" dirty="0">
                <a:latin typeface="Times New Roman" panose="02020603050405020304" pitchFamily="18" charset="0"/>
                <a:cs typeface="Times New Roman" panose="02020603050405020304" pitchFamily="18" charset="0"/>
              </a:rPr>
              <a:t>which </a:t>
            </a:r>
            <a:r>
              <a:rPr sz="3200" spc="-175" dirty="0">
                <a:latin typeface="Times New Roman" panose="02020603050405020304" pitchFamily="18" charset="0"/>
                <a:cs typeface="Times New Roman" panose="02020603050405020304" pitchFamily="18" charset="0"/>
              </a:rPr>
              <a:t>happens </a:t>
            </a:r>
            <a:r>
              <a:rPr sz="3200" spc="-45" dirty="0">
                <a:latin typeface="Times New Roman" panose="02020603050405020304" pitchFamily="18" charset="0"/>
                <a:cs typeface="Times New Roman" panose="02020603050405020304" pitchFamily="18" charset="0"/>
              </a:rPr>
              <a:t>at </a:t>
            </a:r>
            <a:r>
              <a:rPr sz="3200" spc="-35" dirty="0">
                <a:latin typeface="Times New Roman" panose="02020603050405020304" pitchFamily="18" charset="0"/>
                <a:cs typeface="Times New Roman" panose="02020603050405020304" pitchFamily="18" charset="0"/>
              </a:rPr>
              <a:t>the  </a:t>
            </a:r>
            <a:r>
              <a:rPr sz="3200" spc="-160" dirty="0">
                <a:latin typeface="Times New Roman" panose="02020603050405020304" pitchFamily="18" charset="0"/>
                <a:cs typeface="Times New Roman" panose="02020603050405020304" pitchFamily="18" charset="0"/>
              </a:rPr>
              <a:t>sending </a:t>
            </a:r>
            <a:r>
              <a:rPr sz="3200" spc="-145" dirty="0">
                <a:latin typeface="Times New Roman" panose="02020603050405020304" pitchFamily="18" charset="0"/>
                <a:cs typeface="Times New Roman" panose="02020603050405020304" pitchFamily="18" charset="0"/>
              </a:rPr>
              <a:t>side. </a:t>
            </a:r>
            <a:endParaRPr lang="en-IN" sz="3200" spc="-145" dirty="0" smtClean="0">
              <a:latin typeface="Times New Roman" panose="02020603050405020304" pitchFamily="18" charset="0"/>
              <a:cs typeface="Times New Roman" panose="02020603050405020304" pitchFamily="18" charset="0"/>
            </a:endParaRPr>
          </a:p>
          <a:p>
            <a:pPr marL="355600" marR="5080" indent="-342900">
              <a:lnSpc>
                <a:spcPct val="90000"/>
              </a:lnSpc>
              <a:spcBef>
                <a:spcPts val="490"/>
              </a:spcBef>
              <a:buChar char="•"/>
              <a:tabLst>
                <a:tab pos="355600" algn="l"/>
                <a:tab pos="356235" algn="l"/>
              </a:tabLst>
            </a:pPr>
            <a:r>
              <a:rPr sz="3200" spc="-105" dirty="0" err="1" smtClean="0">
                <a:latin typeface="Times New Roman" panose="02020603050405020304" pitchFamily="18" charset="0"/>
                <a:cs typeface="Times New Roman" panose="02020603050405020304" pitchFamily="18" charset="0"/>
              </a:rPr>
              <a:t>Demultiplexing</a:t>
            </a:r>
            <a:r>
              <a:rPr sz="3200" spc="-105" dirty="0" smtClean="0">
                <a:latin typeface="Times New Roman" panose="02020603050405020304" pitchFamily="18" charset="0"/>
                <a:cs typeface="Times New Roman" panose="02020603050405020304" pitchFamily="18" charset="0"/>
              </a:rPr>
              <a:t> </a:t>
            </a:r>
            <a:r>
              <a:rPr sz="3200" spc="-165" dirty="0">
                <a:latin typeface="Times New Roman" panose="02020603050405020304" pitchFamily="18" charset="0"/>
                <a:cs typeface="Times New Roman" panose="02020603050405020304" pitchFamily="18" charset="0"/>
              </a:rPr>
              <a:t>is </a:t>
            </a:r>
            <a:r>
              <a:rPr sz="3200" spc="-35" dirty="0">
                <a:latin typeface="Times New Roman" panose="02020603050405020304" pitchFamily="18" charset="0"/>
                <a:cs typeface="Times New Roman" panose="02020603050405020304" pitchFamily="18" charset="0"/>
              </a:rPr>
              <a:t>the </a:t>
            </a:r>
            <a:r>
              <a:rPr sz="3200" spc="-160" dirty="0">
                <a:latin typeface="Times New Roman" panose="02020603050405020304" pitchFamily="18" charset="0"/>
                <a:cs typeface="Times New Roman" panose="02020603050405020304" pitchFamily="18" charset="0"/>
              </a:rPr>
              <a:t>reverse </a:t>
            </a:r>
            <a:r>
              <a:rPr sz="3200" spc="-10" dirty="0">
                <a:latin typeface="Times New Roman" panose="02020603050405020304" pitchFamily="18" charset="0"/>
                <a:cs typeface="Times New Roman" panose="02020603050405020304" pitchFamily="18" charset="0"/>
              </a:rPr>
              <a:t>of  </a:t>
            </a:r>
            <a:r>
              <a:rPr sz="3200" spc="-5" dirty="0">
                <a:latin typeface="Times New Roman" panose="02020603050405020304" pitchFamily="18" charset="0"/>
                <a:cs typeface="Times New Roman" panose="02020603050405020304" pitchFamily="18" charset="0"/>
              </a:rPr>
              <a:t>that </a:t>
            </a:r>
            <a:r>
              <a:rPr sz="3200" spc="-90" dirty="0">
                <a:latin typeface="Times New Roman" panose="02020603050405020304" pitchFamily="18" charset="0"/>
                <a:cs typeface="Times New Roman" panose="02020603050405020304" pitchFamily="18" charset="0"/>
              </a:rPr>
              <a:t>which </a:t>
            </a:r>
            <a:r>
              <a:rPr sz="3200" spc="-175" dirty="0">
                <a:latin typeface="Times New Roman" panose="02020603050405020304" pitchFamily="18" charset="0"/>
                <a:cs typeface="Times New Roman" panose="02020603050405020304" pitchFamily="18" charset="0"/>
              </a:rPr>
              <a:t>happens </a:t>
            </a:r>
            <a:r>
              <a:rPr sz="3200" spc="-45" dirty="0">
                <a:latin typeface="Times New Roman" panose="02020603050405020304" pitchFamily="18" charset="0"/>
                <a:cs typeface="Times New Roman" panose="02020603050405020304" pitchFamily="18" charset="0"/>
              </a:rPr>
              <a:t>at the </a:t>
            </a:r>
            <a:r>
              <a:rPr sz="3200" spc="-120" dirty="0">
                <a:latin typeface="Times New Roman" panose="02020603050405020304" pitchFamily="18" charset="0"/>
                <a:cs typeface="Times New Roman" panose="02020603050405020304" pitchFamily="18" charset="0"/>
              </a:rPr>
              <a:t>receiving</a:t>
            </a:r>
            <a:r>
              <a:rPr sz="3200" spc="-630" dirty="0">
                <a:latin typeface="Times New Roman" panose="02020603050405020304" pitchFamily="18" charset="0"/>
                <a:cs typeface="Times New Roman" panose="02020603050405020304" pitchFamily="18" charset="0"/>
              </a:rPr>
              <a:t> </a:t>
            </a:r>
            <a:r>
              <a:rPr sz="3200" spc="-145" dirty="0">
                <a:latin typeface="Times New Roman" panose="02020603050405020304" pitchFamily="18" charset="0"/>
                <a:cs typeface="Times New Roman" panose="02020603050405020304" pitchFamily="18" charset="0"/>
              </a:rPr>
              <a:t>side.</a:t>
            </a:r>
            <a:endParaRPr sz="3200" dirty="0">
              <a:latin typeface="Times New Roman" panose="02020603050405020304" pitchFamily="18" charset="0"/>
              <a:cs typeface="Times New Roman" panose="02020603050405020304" pitchFamily="18" charset="0"/>
            </a:endParaRPr>
          </a:p>
          <a:p>
            <a:pPr marL="12700" marR="531495">
              <a:lnSpc>
                <a:spcPct val="90000"/>
              </a:lnSpc>
              <a:spcBef>
                <a:spcPts val="765"/>
              </a:spcBef>
              <a:tabLst>
                <a:tab pos="355600" algn="l"/>
                <a:tab pos="356235" algn="l"/>
              </a:tabLst>
            </a:pPr>
            <a:r>
              <a:rPr sz="3200" spc="-175" dirty="0">
                <a:latin typeface="Times New Roman" panose="02020603050405020304" pitchFamily="18" charset="0"/>
                <a:cs typeface="Times New Roman" panose="02020603050405020304" pitchFamily="18" charset="0"/>
              </a:rPr>
              <a:t>There </a:t>
            </a:r>
            <a:r>
              <a:rPr sz="3200" spc="-140" dirty="0">
                <a:latin typeface="Times New Roman" panose="02020603050405020304" pitchFamily="18" charset="0"/>
                <a:cs typeface="Times New Roman" panose="02020603050405020304" pitchFamily="18" charset="0"/>
              </a:rPr>
              <a:t>are </a:t>
            </a:r>
            <a:r>
              <a:rPr sz="3200" b="1" spc="-60" dirty="0">
                <a:latin typeface="Times New Roman" panose="02020603050405020304" pitchFamily="18" charset="0"/>
                <a:cs typeface="Times New Roman" panose="02020603050405020304" pitchFamily="18" charset="0"/>
              </a:rPr>
              <a:t>three </a:t>
            </a:r>
            <a:r>
              <a:rPr sz="3200" b="1" spc="-125" dirty="0">
                <a:latin typeface="Times New Roman" panose="02020603050405020304" pitchFamily="18" charset="0"/>
                <a:cs typeface="Times New Roman" panose="02020603050405020304" pitchFamily="18" charset="0"/>
              </a:rPr>
              <a:t>types </a:t>
            </a:r>
            <a:r>
              <a:rPr lang="en-IN" sz="3200" spc="-185" dirty="0" smtClean="0">
                <a:latin typeface="Times New Roman" panose="02020603050405020304" pitchFamily="18" charset="0"/>
                <a:cs typeface="Times New Roman" panose="02020603050405020304" pitchFamily="18" charset="0"/>
              </a:rPr>
              <a:t>of multiplexing</a:t>
            </a:r>
          </a:p>
          <a:p>
            <a:pPr marL="355600" marR="531495" indent="-342900">
              <a:lnSpc>
                <a:spcPct val="90000"/>
              </a:lnSpc>
              <a:spcBef>
                <a:spcPts val="765"/>
              </a:spcBef>
              <a:buChar char="•"/>
              <a:tabLst>
                <a:tab pos="355600" algn="l"/>
                <a:tab pos="356235" algn="l"/>
              </a:tabLst>
            </a:pPr>
            <a:r>
              <a:rPr sz="3200" spc="-254" dirty="0" smtClean="0">
                <a:latin typeface="Times New Roman" panose="02020603050405020304" pitchFamily="18" charset="0"/>
                <a:cs typeface="Times New Roman" panose="02020603050405020304" pitchFamily="18" charset="0"/>
              </a:rPr>
              <a:t>FDM </a:t>
            </a:r>
            <a:r>
              <a:rPr sz="3200" spc="-165" dirty="0">
                <a:latin typeface="Times New Roman" panose="02020603050405020304" pitchFamily="18" charset="0"/>
                <a:cs typeface="Times New Roman" panose="02020603050405020304" pitchFamily="18" charset="0"/>
              </a:rPr>
              <a:t>(Frequency  </a:t>
            </a:r>
            <a:r>
              <a:rPr sz="3200" spc="-125" dirty="0">
                <a:latin typeface="Times New Roman" panose="02020603050405020304" pitchFamily="18" charset="0"/>
                <a:cs typeface="Times New Roman" panose="02020603050405020304" pitchFamily="18" charset="0"/>
              </a:rPr>
              <a:t>Division </a:t>
            </a:r>
            <a:r>
              <a:rPr sz="3200" spc="-65" dirty="0">
                <a:latin typeface="Times New Roman" panose="02020603050405020304" pitchFamily="18" charset="0"/>
                <a:cs typeface="Times New Roman" panose="02020603050405020304" pitchFamily="18" charset="0"/>
              </a:rPr>
              <a:t>Multiplexing), </a:t>
            </a:r>
            <a:endParaRPr lang="en-IN" sz="3200" spc="-65" dirty="0" smtClean="0">
              <a:latin typeface="Times New Roman" panose="02020603050405020304" pitchFamily="18" charset="0"/>
              <a:cs typeface="Times New Roman" panose="02020603050405020304" pitchFamily="18" charset="0"/>
            </a:endParaRPr>
          </a:p>
          <a:p>
            <a:pPr marL="355600" marR="531495" indent="-342900">
              <a:lnSpc>
                <a:spcPct val="90000"/>
              </a:lnSpc>
              <a:spcBef>
                <a:spcPts val="765"/>
              </a:spcBef>
              <a:buChar char="•"/>
              <a:tabLst>
                <a:tab pos="355600" algn="l"/>
                <a:tab pos="356235" algn="l"/>
              </a:tabLst>
            </a:pPr>
            <a:r>
              <a:rPr sz="3200" spc="-225" dirty="0" smtClean="0">
                <a:latin typeface="Times New Roman" panose="02020603050405020304" pitchFamily="18" charset="0"/>
                <a:cs typeface="Times New Roman" panose="02020603050405020304" pitchFamily="18" charset="0"/>
              </a:rPr>
              <a:t>TDM </a:t>
            </a:r>
            <a:r>
              <a:rPr sz="3200" spc="-155" dirty="0">
                <a:latin typeface="Times New Roman" panose="02020603050405020304" pitchFamily="18" charset="0"/>
                <a:cs typeface="Times New Roman" panose="02020603050405020304" pitchFamily="18" charset="0"/>
              </a:rPr>
              <a:t>(Time </a:t>
            </a:r>
            <a:r>
              <a:rPr sz="3200" spc="-125" dirty="0">
                <a:latin typeface="Times New Roman" panose="02020603050405020304" pitchFamily="18" charset="0"/>
                <a:cs typeface="Times New Roman" panose="02020603050405020304" pitchFamily="18" charset="0"/>
              </a:rPr>
              <a:t>Division  </a:t>
            </a:r>
            <a:r>
              <a:rPr sz="3200" spc="-65" dirty="0">
                <a:latin typeface="Times New Roman" panose="02020603050405020304" pitchFamily="18" charset="0"/>
                <a:cs typeface="Times New Roman" panose="02020603050405020304" pitchFamily="18" charset="0"/>
              </a:rPr>
              <a:t>Multiplexing) </a:t>
            </a:r>
            <a:endParaRPr lang="en-IN" sz="3200" spc="-65" dirty="0" smtClean="0">
              <a:latin typeface="Times New Roman" panose="02020603050405020304" pitchFamily="18" charset="0"/>
              <a:cs typeface="Times New Roman" panose="02020603050405020304" pitchFamily="18" charset="0"/>
            </a:endParaRPr>
          </a:p>
          <a:p>
            <a:pPr marL="355600" marR="531495" indent="-342900">
              <a:lnSpc>
                <a:spcPct val="90000"/>
              </a:lnSpc>
              <a:spcBef>
                <a:spcPts val="765"/>
              </a:spcBef>
              <a:buChar char="•"/>
              <a:tabLst>
                <a:tab pos="355600" algn="l"/>
                <a:tab pos="356235" algn="l"/>
              </a:tabLst>
            </a:pPr>
            <a:r>
              <a:rPr lang="en-IN" sz="3200" spc="-95" dirty="0" smtClean="0">
                <a:latin typeface="Times New Roman" panose="02020603050405020304" pitchFamily="18" charset="0"/>
                <a:cs typeface="Times New Roman" panose="02020603050405020304" pitchFamily="18" charset="0"/>
              </a:rPr>
              <a:t>S</a:t>
            </a:r>
            <a:r>
              <a:rPr sz="3200" spc="-95" dirty="0" err="1" smtClean="0">
                <a:latin typeface="Times New Roman" panose="02020603050405020304" pitchFamily="18" charset="0"/>
                <a:cs typeface="Times New Roman" panose="02020603050405020304" pitchFamily="18" charset="0"/>
              </a:rPr>
              <a:t>tatistical</a:t>
            </a:r>
            <a:r>
              <a:rPr sz="3200" spc="-210" dirty="0" smtClean="0">
                <a:latin typeface="Times New Roman" panose="02020603050405020304" pitchFamily="18" charset="0"/>
                <a:cs typeface="Times New Roman" panose="02020603050405020304" pitchFamily="18" charset="0"/>
              </a:rPr>
              <a:t> </a:t>
            </a:r>
            <a:r>
              <a:rPr sz="3200" spc="-60" dirty="0">
                <a:latin typeface="Times New Roman" panose="02020603050405020304" pitchFamily="18" charset="0"/>
                <a:cs typeface="Times New Roman" panose="02020603050405020304" pitchFamily="18" charset="0"/>
              </a:rPr>
              <a:t>Multiplexing</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991600" cy="685800"/>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0" y="1143000"/>
            <a:ext cx="8991600" cy="4487125"/>
          </a:xfrm>
          <a:prstGeom prst="rect">
            <a:avLst/>
          </a:prstGeom>
        </p:spPr>
        <p:txBody>
          <a:bodyPr vert="horz" wrap="square" lIns="0" tIns="64769" rIns="0" bIns="0" rtlCol="0">
            <a:spAutoFit/>
          </a:bodyPr>
          <a:lstStyle/>
          <a:p>
            <a:pPr marL="355600" marR="5080" indent="-342900">
              <a:lnSpc>
                <a:spcPts val="3240"/>
              </a:lnSpc>
              <a:spcBef>
                <a:spcPts val="509"/>
              </a:spcBef>
              <a:buChar char="•"/>
              <a:tabLst>
                <a:tab pos="355600" algn="l"/>
                <a:tab pos="356235" algn="l"/>
              </a:tabLst>
            </a:pPr>
            <a:r>
              <a:rPr sz="3000" spc="-20" dirty="0">
                <a:latin typeface="Times New Roman" panose="02020603050405020304" pitchFamily="18" charset="0"/>
                <a:cs typeface="Times New Roman" panose="02020603050405020304" pitchFamily="18" charset="0"/>
              </a:rPr>
              <a:t>With</a:t>
            </a:r>
            <a:r>
              <a:rPr sz="3000" spc="-155" dirty="0">
                <a:latin typeface="Times New Roman" panose="02020603050405020304" pitchFamily="18" charset="0"/>
                <a:cs typeface="Times New Roman" panose="02020603050405020304" pitchFamily="18" charset="0"/>
              </a:rPr>
              <a:t> </a:t>
            </a:r>
            <a:r>
              <a:rPr sz="3000" spc="-204" dirty="0">
                <a:latin typeface="Times New Roman" panose="02020603050405020304" pitchFamily="18" charset="0"/>
                <a:cs typeface="Times New Roman" panose="02020603050405020304" pitchFamily="18" charset="0"/>
              </a:rPr>
              <a:t>FDM,</a:t>
            </a:r>
            <a:r>
              <a:rPr sz="3000" spc="-160"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65" dirty="0">
                <a:latin typeface="Times New Roman" panose="02020603050405020304" pitchFamily="18" charset="0"/>
                <a:cs typeface="Times New Roman" panose="02020603050405020304" pitchFamily="18" charset="0"/>
              </a:rPr>
              <a:t> </a:t>
            </a:r>
            <a:r>
              <a:rPr sz="3000" b="1" spc="-65" dirty="0">
                <a:latin typeface="Times New Roman" panose="02020603050405020304" pitchFamily="18" charset="0"/>
                <a:cs typeface="Times New Roman" panose="02020603050405020304" pitchFamily="18" charset="0"/>
              </a:rPr>
              <a:t>bandwidth</a:t>
            </a:r>
            <a:r>
              <a:rPr sz="3000" b="1" spc="-160" dirty="0">
                <a:latin typeface="Times New Roman" panose="02020603050405020304" pitchFamily="18" charset="0"/>
                <a:cs typeface="Times New Roman" panose="02020603050405020304" pitchFamily="18" charset="0"/>
              </a:rPr>
              <a:t> </a:t>
            </a:r>
            <a:r>
              <a:rPr sz="3000" b="1" spc="-155" dirty="0">
                <a:latin typeface="Times New Roman" panose="02020603050405020304" pitchFamily="18" charset="0"/>
                <a:cs typeface="Times New Roman" panose="02020603050405020304" pitchFamily="18" charset="0"/>
              </a:rPr>
              <a:t>is</a:t>
            </a:r>
            <a:r>
              <a:rPr sz="3000" b="1" spc="-160" dirty="0">
                <a:latin typeface="Times New Roman" panose="02020603050405020304" pitchFamily="18" charset="0"/>
                <a:cs typeface="Times New Roman" panose="02020603050405020304" pitchFamily="18" charset="0"/>
              </a:rPr>
              <a:t> </a:t>
            </a:r>
            <a:r>
              <a:rPr sz="3000" b="1" spc="-85" dirty="0">
                <a:latin typeface="Times New Roman" panose="02020603050405020304" pitchFamily="18" charset="0"/>
                <a:cs typeface="Times New Roman" panose="02020603050405020304" pitchFamily="18" charset="0"/>
              </a:rPr>
              <a:t>divided</a:t>
            </a:r>
            <a:r>
              <a:rPr sz="3000" b="1" spc="-170" dirty="0">
                <a:latin typeface="Times New Roman" panose="02020603050405020304" pitchFamily="18" charset="0"/>
                <a:cs typeface="Times New Roman" panose="02020603050405020304" pitchFamily="18" charset="0"/>
              </a:rPr>
              <a:t> </a:t>
            </a:r>
            <a:r>
              <a:rPr sz="3000" spc="-10" dirty="0">
                <a:latin typeface="Times New Roman" panose="02020603050405020304" pitchFamily="18" charset="0"/>
                <a:cs typeface="Times New Roman" panose="02020603050405020304" pitchFamily="18" charset="0"/>
              </a:rPr>
              <a:t>into</a:t>
            </a:r>
            <a:r>
              <a:rPr sz="3000" spc="-155" dirty="0">
                <a:latin typeface="Times New Roman" panose="02020603050405020304" pitchFamily="18" charset="0"/>
                <a:cs typeface="Times New Roman" panose="02020603050405020304" pitchFamily="18" charset="0"/>
              </a:rPr>
              <a:t> </a:t>
            </a:r>
            <a:r>
              <a:rPr sz="3000" b="1" spc="-95" dirty="0">
                <a:latin typeface="Times New Roman" panose="02020603050405020304" pitchFamily="18" charset="0"/>
                <a:cs typeface="Times New Roman" panose="02020603050405020304" pitchFamily="18" charset="0"/>
              </a:rPr>
              <a:t>n</a:t>
            </a:r>
            <a:r>
              <a:rPr sz="3000" b="1" spc="-170" dirty="0">
                <a:latin typeface="Times New Roman" panose="02020603050405020304" pitchFamily="18" charset="0"/>
                <a:cs typeface="Times New Roman" panose="02020603050405020304" pitchFamily="18" charset="0"/>
              </a:rPr>
              <a:t> </a:t>
            </a:r>
            <a:r>
              <a:rPr sz="3000" spc="-170" dirty="0">
                <a:latin typeface="Times New Roman" panose="02020603050405020304" pitchFamily="18" charset="0"/>
                <a:cs typeface="Times New Roman" panose="02020603050405020304" pitchFamily="18" charset="0"/>
              </a:rPr>
              <a:t>pieces  </a:t>
            </a:r>
            <a:r>
              <a:rPr sz="3000" spc="-140" dirty="0">
                <a:latin typeface="Times New Roman" panose="02020603050405020304" pitchFamily="18" charset="0"/>
                <a:cs typeface="Times New Roman" panose="02020603050405020304" pitchFamily="18" charset="0"/>
              </a:rPr>
              <a:t>and </a:t>
            </a:r>
            <a:r>
              <a:rPr sz="3000" spc="-105" dirty="0">
                <a:latin typeface="Times New Roman" panose="02020603050405020304" pitchFamily="18" charset="0"/>
                <a:cs typeface="Times New Roman" panose="02020603050405020304" pitchFamily="18" charset="0"/>
              </a:rPr>
              <a:t>allocated </a:t>
            </a:r>
            <a:r>
              <a:rPr sz="3000" spc="30" dirty="0">
                <a:latin typeface="Times New Roman" panose="02020603050405020304" pitchFamily="18" charset="0"/>
                <a:cs typeface="Times New Roman" panose="02020603050405020304" pitchFamily="18" charset="0"/>
              </a:rPr>
              <a:t>to </a:t>
            </a:r>
            <a:r>
              <a:rPr sz="3000" spc="-95" dirty="0">
                <a:latin typeface="Times New Roman" panose="02020603050405020304" pitchFamily="18" charset="0"/>
                <a:cs typeface="Times New Roman" panose="02020603050405020304" pitchFamily="18" charset="0"/>
              </a:rPr>
              <a:t>n</a:t>
            </a:r>
            <a:r>
              <a:rPr sz="3000" spc="-475" dirty="0">
                <a:latin typeface="Times New Roman" panose="02020603050405020304" pitchFamily="18" charset="0"/>
                <a:cs typeface="Times New Roman" panose="02020603050405020304" pitchFamily="18" charset="0"/>
              </a:rPr>
              <a:t> </a:t>
            </a:r>
            <a:r>
              <a:rPr sz="3000" spc="-155" dirty="0" smtClean="0">
                <a:latin typeface="Times New Roman" panose="02020603050405020304" pitchFamily="18" charset="0"/>
                <a:cs typeface="Times New Roman" panose="02020603050405020304" pitchFamily="18" charset="0"/>
              </a:rPr>
              <a:t>channels</a:t>
            </a:r>
            <a:r>
              <a:rPr lang="en-IN" sz="3000" spc="-155" dirty="0" smtClean="0">
                <a:latin typeface="Times New Roman" panose="02020603050405020304" pitchFamily="18" charset="0"/>
                <a:cs typeface="Times New Roman" panose="02020603050405020304" pitchFamily="18" charset="0"/>
              </a:rPr>
              <a:t>.</a:t>
            </a:r>
            <a:endParaRPr sz="3000" dirty="0">
              <a:latin typeface="Times New Roman" panose="02020603050405020304" pitchFamily="18" charset="0"/>
              <a:cs typeface="Times New Roman" panose="02020603050405020304" pitchFamily="18" charset="0"/>
            </a:endParaRPr>
          </a:p>
          <a:p>
            <a:pPr marL="355600" marR="424815" indent="-342900">
              <a:lnSpc>
                <a:spcPct val="90000"/>
              </a:lnSpc>
              <a:spcBef>
                <a:spcPts val="675"/>
              </a:spcBef>
              <a:buChar char="•"/>
              <a:tabLst>
                <a:tab pos="355600" algn="l"/>
                <a:tab pos="356235" algn="l"/>
              </a:tabLst>
            </a:pPr>
            <a:r>
              <a:rPr sz="3000" spc="-20" dirty="0">
                <a:latin typeface="Times New Roman" panose="02020603050405020304" pitchFamily="18" charset="0"/>
                <a:cs typeface="Times New Roman" panose="02020603050405020304" pitchFamily="18" charset="0"/>
              </a:rPr>
              <a:t>With</a:t>
            </a:r>
            <a:r>
              <a:rPr sz="3000" spc="-165" dirty="0">
                <a:latin typeface="Times New Roman" panose="02020603050405020304" pitchFamily="18" charset="0"/>
                <a:cs typeface="Times New Roman" panose="02020603050405020304" pitchFamily="18" charset="0"/>
              </a:rPr>
              <a:t> </a:t>
            </a:r>
            <a:r>
              <a:rPr sz="3000" spc="-180" dirty="0">
                <a:latin typeface="Times New Roman" panose="02020603050405020304" pitchFamily="18" charset="0"/>
                <a:cs typeface="Times New Roman" panose="02020603050405020304" pitchFamily="18" charset="0"/>
              </a:rPr>
              <a:t>TDM,</a:t>
            </a:r>
            <a:r>
              <a:rPr sz="3000" spc="-165"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7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a:t>
            </a:r>
            <a:r>
              <a:rPr sz="3000" b="1" spc="-170" dirty="0">
                <a:latin typeface="Times New Roman" panose="02020603050405020304" pitchFamily="18" charset="0"/>
                <a:cs typeface="Times New Roman" panose="02020603050405020304" pitchFamily="18" charset="0"/>
              </a:rPr>
              <a:t> </a:t>
            </a:r>
            <a:r>
              <a:rPr sz="3000" b="1" spc="-155" dirty="0">
                <a:latin typeface="Times New Roman" panose="02020603050405020304" pitchFamily="18" charset="0"/>
                <a:cs typeface="Times New Roman" panose="02020603050405020304" pitchFamily="18" charset="0"/>
              </a:rPr>
              <a:t>is</a:t>
            </a:r>
            <a:r>
              <a:rPr sz="3000" b="1" spc="-165" dirty="0">
                <a:latin typeface="Times New Roman" panose="02020603050405020304" pitchFamily="18" charset="0"/>
                <a:cs typeface="Times New Roman" panose="02020603050405020304" pitchFamily="18" charset="0"/>
              </a:rPr>
              <a:t> </a:t>
            </a:r>
            <a:r>
              <a:rPr sz="3000" b="1" spc="-85" dirty="0">
                <a:latin typeface="Times New Roman" panose="02020603050405020304" pitchFamily="18" charset="0"/>
                <a:cs typeface="Times New Roman" panose="02020603050405020304" pitchFamily="18" charset="0"/>
              </a:rPr>
              <a:t>divided</a:t>
            </a:r>
            <a:r>
              <a:rPr sz="3000" b="1" spc="-155" dirty="0">
                <a:latin typeface="Times New Roman" panose="02020603050405020304" pitchFamily="18" charset="0"/>
                <a:cs typeface="Times New Roman" panose="02020603050405020304" pitchFamily="18" charset="0"/>
              </a:rPr>
              <a:t> </a:t>
            </a:r>
            <a:r>
              <a:rPr sz="3000" spc="-15" dirty="0">
                <a:latin typeface="Times New Roman" panose="02020603050405020304" pitchFamily="18" charset="0"/>
                <a:cs typeface="Times New Roman" panose="02020603050405020304" pitchFamily="18" charset="0"/>
              </a:rPr>
              <a:t>into</a:t>
            </a:r>
            <a:r>
              <a:rPr sz="3000" spc="-175" dirty="0">
                <a:latin typeface="Times New Roman" panose="02020603050405020304" pitchFamily="18" charset="0"/>
                <a:cs typeface="Times New Roman" panose="02020603050405020304" pitchFamily="18" charset="0"/>
              </a:rPr>
              <a:t> </a:t>
            </a:r>
            <a:r>
              <a:rPr sz="3000" b="1" spc="-95" dirty="0">
                <a:latin typeface="Times New Roman" panose="02020603050405020304" pitchFamily="18" charset="0"/>
                <a:cs typeface="Times New Roman" panose="02020603050405020304" pitchFamily="18" charset="0"/>
              </a:rPr>
              <a:t>n</a:t>
            </a:r>
            <a:r>
              <a:rPr sz="3000" b="1" spc="-165"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a:t>
            </a:r>
            <a:r>
              <a:rPr sz="3000" b="1" spc="-185" dirty="0">
                <a:latin typeface="Times New Roman" panose="02020603050405020304" pitchFamily="18" charset="0"/>
                <a:cs typeface="Times New Roman" panose="02020603050405020304" pitchFamily="18" charset="0"/>
              </a:rPr>
              <a:t> </a:t>
            </a:r>
            <a:r>
              <a:rPr sz="3000" b="1" spc="-114" dirty="0">
                <a:latin typeface="Times New Roman" panose="02020603050405020304" pitchFamily="18" charset="0"/>
                <a:cs typeface="Times New Roman" panose="02020603050405020304" pitchFamily="18" charset="0"/>
              </a:rPr>
              <a:t>slots  </a:t>
            </a:r>
            <a:r>
              <a:rPr sz="3000" spc="-140" dirty="0">
                <a:latin typeface="Times New Roman" panose="02020603050405020304" pitchFamily="18" charset="0"/>
                <a:cs typeface="Times New Roman" panose="02020603050405020304" pitchFamily="18" charset="0"/>
              </a:rPr>
              <a:t>and </a:t>
            </a:r>
            <a:r>
              <a:rPr sz="3000" spc="-190" dirty="0">
                <a:latin typeface="Times New Roman" panose="02020603050405020304" pitchFamily="18" charset="0"/>
                <a:cs typeface="Times New Roman" panose="02020603050405020304" pitchFamily="18" charset="0"/>
              </a:rPr>
              <a:t>assigned </a:t>
            </a:r>
            <a:r>
              <a:rPr sz="3000" spc="25" dirty="0">
                <a:latin typeface="Times New Roman" panose="02020603050405020304" pitchFamily="18" charset="0"/>
                <a:cs typeface="Times New Roman" panose="02020603050405020304" pitchFamily="18" charset="0"/>
              </a:rPr>
              <a:t>to </a:t>
            </a:r>
            <a:r>
              <a:rPr sz="3000" spc="-185" dirty="0">
                <a:latin typeface="Times New Roman" panose="02020603050405020304" pitchFamily="18" charset="0"/>
                <a:cs typeface="Times New Roman" panose="02020603050405020304" pitchFamily="18" charset="0"/>
              </a:rPr>
              <a:t>each </a:t>
            </a:r>
            <a:r>
              <a:rPr sz="3000" spc="-130" dirty="0">
                <a:latin typeface="Times New Roman" panose="02020603050405020304" pitchFamily="18" charset="0"/>
                <a:cs typeface="Times New Roman" panose="02020603050405020304" pitchFamily="18" charset="0"/>
              </a:rPr>
              <a:t>channel </a:t>
            </a:r>
            <a:r>
              <a:rPr sz="3000" spc="-45" dirty="0">
                <a:latin typeface="Times New Roman" panose="02020603050405020304" pitchFamily="18" charset="0"/>
                <a:cs typeface="Times New Roman" panose="02020603050405020304" pitchFamily="18" charset="0"/>
              </a:rPr>
              <a:t>in </a:t>
            </a:r>
            <a:r>
              <a:rPr sz="3000" spc="-235" dirty="0">
                <a:latin typeface="Times New Roman" panose="02020603050405020304" pitchFamily="18" charset="0"/>
                <a:cs typeface="Times New Roman" panose="02020603050405020304" pitchFamily="18" charset="0"/>
              </a:rPr>
              <a:t>a </a:t>
            </a:r>
            <a:r>
              <a:rPr sz="3000" spc="-80" dirty="0">
                <a:latin typeface="Times New Roman" panose="02020603050405020304" pitchFamily="18" charset="0"/>
                <a:cs typeface="Times New Roman" panose="02020603050405020304" pitchFamily="18" charset="0"/>
              </a:rPr>
              <a:t>round </a:t>
            </a:r>
            <a:r>
              <a:rPr sz="3000" spc="-55" dirty="0">
                <a:latin typeface="Times New Roman" panose="02020603050405020304" pitchFamily="18" charset="0"/>
                <a:cs typeface="Times New Roman" panose="02020603050405020304" pitchFamily="18" charset="0"/>
              </a:rPr>
              <a:t>robin  </a:t>
            </a:r>
            <a:r>
              <a:rPr sz="3000" spc="-110" dirty="0">
                <a:latin typeface="Times New Roman" panose="02020603050405020304" pitchFamily="18" charset="0"/>
                <a:cs typeface="Times New Roman" panose="02020603050405020304" pitchFamily="18" charset="0"/>
              </a:rPr>
              <a:t>fashion. </a:t>
            </a:r>
            <a:r>
              <a:rPr sz="3000" spc="-165" dirty="0">
                <a:latin typeface="Times New Roman" panose="02020603050405020304" pitchFamily="18" charset="0"/>
                <a:cs typeface="Times New Roman" panose="02020603050405020304" pitchFamily="18" charset="0"/>
              </a:rPr>
              <a:t>Here </a:t>
            </a:r>
            <a:r>
              <a:rPr sz="3000" spc="-185" dirty="0">
                <a:latin typeface="Times New Roman" panose="02020603050405020304" pitchFamily="18" charset="0"/>
                <a:cs typeface="Times New Roman" panose="02020603050405020304" pitchFamily="18" charset="0"/>
              </a:rPr>
              <a:t>each </a:t>
            </a:r>
            <a:r>
              <a:rPr sz="3000" spc="-130" dirty="0">
                <a:latin typeface="Times New Roman" panose="02020603050405020304" pitchFamily="18" charset="0"/>
                <a:cs typeface="Times New Roman" panose="02020603050405020304" pitchFamily="18" charset="0"/>
              </a:rPr>
              <a:t>channel </a:t>
            </a:r>
            <a:r>
              <a:rPr sz="3000" spc="-160" dirty="0">
                <a:latin typeface="Times New Roman" panose="02020603050405020304" pitchFamily="18" charset="0"/>
                <a:cs typeface="Times New Roman" panose="02020603050405020304" pitchFamily="18" charset="0"/>
              </a:rPr>
              <a:t>gets </a:t>
            </a:r>
            <a:r>
              <a:rPr sz="3000" spc="-35" dirty="0">
                <a:latin typeface="Times New Roman" panose="02020603050405020304" pitchFamily="18" charset="0"/>
                <a:cs typeface="Times New Roman" panose="02020603050405020304" pitchFamily="18" charset="0"/>
              </a:rPr>
              <a:t>the </a:t>
            </a:r>
            <a:r>
              <a:rPr sz="3000" dirty="0">
                <a:latin typeface="Times New Roman" panose="02020603050405020304" pitchFamily="18" charset="0"/>
                <a:cs typeface="Times New Roman" panose="02020603050405020304" pitchFamily="18" charset="0"/>
              </a:rPr>
              <a:t>full  </a:t>
            </a:r>
            <a:r>
              <a:rPr sz="3000" spc="-65" dirty="0">
                <a:latin typeface="Times New Roman" panose="02020603050405020304" pitchFamily="18" charset="0"/>
                <a:cs typeface="Times New Roman" panose="02020603050405020304" pitchFamily="18" charset="0"/>
              </a:rPr>
              <a:t>bandwidth </a:t>
            </a:r>
            <a:r>
              <a:rPr sz="3000" spc="-40" dirty="0">
                <a:latin typeface="Times New Roman" panose="02020603050405020304" pitchFamily="18" charset="0"/>
                <a:cs typeface="Times New Roman" panose="02020603050405020304" pitchFamily="18" charset="0"/>
              </a:rPr>
              <a:t>at </a:t>
            </a:r>
            <a:r>
              <a:rPr sz="3000" spc="-35" dirty="0">
                <a:latin typeface="Times New Roman" panose="02020603050405020304" pitchFamily="18" charset="0"/>
                <a:cs typeface="Times New Roman" panose="02020603050405020304" pitchFamily="18" charset="0"/>
              </a:rPr>
              <a:t>the </a:t>
            </a:r>
            <a:r>
              <a:rPr sz="3000" spc="-185" dirty="0">
                <a:latin typeface="Times New Roman" panose="02020603050405020304" pitchFamily="18" charset="0"/>
                <a:cs typeface="Times New Roman" panose="02020603050405020304" pitchFamily="18" charset="0"/>
              </a:rPr>
              <a:t>assigned </a:t>
            </a:r>
            <a:r>
              <a:rPr sz="3000" spc="-25" dirty="0">
                <a:latin typeface="Times New Roman" panose="02020603050405020304" pitchFamily="18" charset="0"/>
                <a:cs typeface="Times New Roman" panose="02020603050405020304" pitchFamily="18" charset="0"/>
              </a:rPr>
              <a:t>time</a:t>
            </a:r>
            <a:r>
              <a:rPr sz="3000" spc="-535" dirty="0">
                <a:latin typeface="Times New Roman" panose="02020603050405020304" pitchFamily="18" charset="0"/>
                <a:cs typeface="Times New Roman" panose="02020603050405020304" pitchFamily="18" charset="0"/>
              </a:rPr>
              <a:t> </a:t>
            </a:r>
            <a:r>
              <a:rPr sz="3000" spc="-60" dirty="0" smtClean="0">
                <a:latin typeface="Times New Roman" panose="02020603050405020304" pitchFamily="18" charset="0"/>
                <a:cs typeface="Times New Roman" panose="02020603050405020304" pitchFamily="18" charset="0"/>
              </a:rPr>
              <a:t>slot</a:t>
            </a:r>
            <a:r>
              <a:rPr lang="en-IN" sz="3000" spc="-60" dirty="0" smtClean="0">
                <a:latin typeface="Times New Roman" panose="02020603050405020304" pitchFamily="18" charset="0"/>
                <a:cs typeface="Times New Roman" panose="02020603050405020304" pitchFamily="18" charset="0"/>
              </a:rPr>
              <a:t>.</a:t>
            </a:r>
            <a:endParaRPr sz="3000" dirty="0">
              <a:latin typeface="Times New Roman" panose="02020603050405020304" pitchFamily="18" charset="0"/>
              <a:cs typeface="Times New Roman" panose="02020603050405020304" pitchFamily="18" charset="0"/>
            </a:endParaRPr>
          </a:p>
          <a:p>
            <a:pPr marL="12700">
              <a:lnSpc>
                <a:spcPct val="100000"/>
              </a:lnSpc>
              <a:spcBef>
                <a:spcPts val="360"/>
              </a:spcBef>
            </a:pPr>
            <a:r>
              <a:rPr sz="3000" b="1" spc="-185" dirty="0">
                <a:latin typeface="Times New Roman" panose="02020603050405020304" pitchFamily="18" charset="0"/>
                <a:cs typeface="Times New Roman" panose="02020603050405020304" pitchFamily="18" charset="0"/>
              </a:rPr>
              <a:t>Drawback:</a:t>
            </a:r>
            <a:endParaRPr sz="3000" dirty="0">
              <a:latin typeface="Times New Roman" panose="02020603050405020304" pitchFamily="18" charset="0"/>
              <a:cs typeface="Times New Roman" panose="02020603050405020304" pitchFamily="18" charset="0"/>
            </a:endParaRPr>
          </a:p>
          <a:p>
            <a:pPr marL="355600" marR="307340" indent="-258445">
              <a:lnSpc>
                <a:spcPct val="90000"/>
              </a:lnSpc>
              <a:spcBef>
                <a:spcPts val="720"/>
              </a:spcBef>
            </a:pPr>
            <a:r>
              <a:rPr sz="3000" dirty="0">
                <a:latin typeface="Times New Roman" panose="02020603050405020304" pitchFamily="18" charset="0"/>
                <a:cs typeface="Times New Roman" panose="02020603050405020304" pitchFamily="18" charset="0"/>
              </a:rPr>
              <a:t>If </a:t>
            </a:r>
            <a:r>
              <a:rPr sz="3000" spc="-55" dirty="0">
                <a:latin typeface="Times New Roman" panose="02020603050405020304" pitchFamily="18" charset="0"/>
                <a:cs typeface="Times New Roman" panose="02020603050405020304" pitchFamily="18" charset="0"/>
              </a:rPr>
              <a:t>there </a:t>
            </a:r>
            <a:r>
              <a:rPr sz="3000" spc="-155" dirty="0">
                <a:latin typeface="Times New Roman" panose="02020603050405020304" pitchFamily="18" charset="0"/>
                <a:cs typeface="Times New Roman" panose="02020603050405020304" pitchFamily="18" charset="0"/>
              </a:rPr>
              <a:t>is </a:t>
            </a:r>
            <a:r>
              <a:rPr sz="3000" b="1" spc="-95" dirty="0">
                <a:latin typeface="Times New Roman" panose="02020603050405020304" pitchFamily="18" charset="0"/>
                <a:cs typeface="Times New Roman" panose="02020603050405020304" pitchFamily="18" charset="0"/>
              </a:rPr>
              <a:t>no </a:t>
            </a:r>
            <a:r>
              <a:rPr sz="3000" b="1" spc="-45" dirty="0">
                <a:latin typeface="Times New Roman" panose="02020603050405020304" pitchFamily="18" charset="0"/>
                <a:cs typeface="Times New Roman" panose="02020603050405020304" pitchFamily="18" charset="0"/>
              </a:rPr>
              <a:t>information </a:t>
            </a:r>
            <a:r>
              <a:rPr sz="3000" b="1" spc="30" dirty="0">
                <a:latin typeface="Times New Roman" panose="02020603050405020304" pitchFamily="18" charset="0"/>
                <a:cs typeface="Times New Roman" panose="02020603050405020304" pitchFamily="18" charset="0"/>
              </a:rPr>
              <a:t>to </a:t>
            </a:r>
            <a:r>
              <a:rPr sz="3000" b="1" spc="-120" dirty="0">
                <a:latin typeface="Times New Roman" panose="02020603050405020304" pitchFamily="18" charset="0"/>
                <a:cs typeface="Times New Roman" panose="02020603050405020304" pitchFamily="18" charset="0"/>
              </a:rPr>
              <a:t>communicate </a:t>
            </a:r>
            <a:r>
              <a:rPr sz="3000" spc="-35" dirty="0">
                <a:latin typeface="Times New Roman" panose="02020603050405020304" pitchFamily="18" charset="0"/>
                <a:cs typeface="Times New Roman" panose="02020603050405020304" pitchFamily="18" charset="0"/>
              </a:rPr>
              <a:t>after  </a:t>
            </a:r>
            <a:r>
              <a:rPr sz="3000" spc="-100" dirty="0">
                <a:latin typeface="Times New Roman" panose="02020603050405020304" pitchFamily="18" charset="0"/>
                <a:cs typeface="Times New Roman" panose="02020603050405020304" pitchFamily="18" charset="0"/>
              </a:rPr>
              <a:t>sometime,</a:t>
            </a:r>
            <a:r>
              <a:rPr sz="3000" spc="-175" dirty="0">
                <a:latin typeface="Times New Roman" panose="02020603050405020304" pitchFamily="18" charset="0"/>
                <a:cs typeface="Times New Roman" panose="02020603050405020304" pitchFamily="18" charset="0"/>
              </a:rPr>
              <a:t> </a:t>
            </a:r>
            <a:r>
              <a:rPr sz="3000" spc="-55" dirty="0">
                <a:latin typeface="Times New Roman" panose="02020603050405020304" pitchFamily="18" charset="0"/>
                <a:cs typeface="Times New Roman" panose="02020603050405020304" pitchFamily="18" charset="0"/>
              </a:rPr>
              <a:t>then</a:t>
            </a:r>
            <a:r>
              <a:rPr sz="3000" spc="-160"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75" dirty="0">
                <a:latin typeface="Times New Roman" panose="02020603050405020304" pitchFamily="18" charset="0"/>
                <a:cs typeface="Times New Roman" panose="02020603050405020304" pitchFamily="18" charset="0"/>
              </a:rPr>
              <a:t> </a:t>
            </a:r>
            <a:r>
              <a:rPr sz="3000" b="1" spc="-110" dirty="0">
                <a:latin typeface="Times New Roman" panose="02020603050405020304" pitchFamily="18" charset="0"/>
                <a:cs typeface="Times New Roman" panose="02020603050405020304" pitchFamily="18" charset="0"/>
              </a:rPr>
              <a:t>frequency</a:t>
            </a:r>
            <a:r>
              <a:rPr sz="3000" b="1" spc="-160" dirty="0">
                <a:latin typeface="Times New Roman" panose="02020603050405020304" pitchFamily="18" charset="0"/>
                <a:cs typeface="Times New Roman" panose="02020603050405020304" pitchFamily="18" charset="0"/>
              </a:rPr>
              <a:t> </a:t>
            </a:r>
            <a:r>
              <a:rPr sz="3000" b="1" spc="-100" dirty="0">
                <a:latin typeface="Times New Roman" panose="02020603050405020304" pitchFamily="18" charset="0"/>
                <a:cs typeface="Times New Roman" panose="02020603050405020304" pitchFamily="18" charset="0"/>
              </a:rPr>
              <a:t>level</a:t>
            </a:r>
            <a:r>
              <a:rPr sz="3000" b="1" spc="-17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or</a:t>
            </a:r>
            <a:r>
              <a:rPr sz="3000" b="1" spc="-160" dirty="0">
                <a:latin typeface="Times New Roman" panose="02020603050405020304" pitchFamily="18" charset="0"/>
                <a:cs typeface="Times New Roman" panose="02020603050405020304" pitchFamily="18" charset="0"/>
              </a:rPr>
              <a:t> </a:t>
            </a:r>
            <a:r>
              <a:rPr sz="3000" b="1" spc="-35" dirty="0">
                <a:latin typeface="Times New Roman" panose="02020603050405020304" pitchFamily="18" charset="0"/>
                <a:cs typeface="Times New Roman" panose="02020603050405020304" pitchFamily="18" charset="0"/>
              </a:rPr>
              <a:t>the</a:t>
            </a:r>
            <a:r>
              <a:rPr sz="3000" b="1" spc="-18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  </a:t>
            </a:r>
            <a:r>
              <a:rPr sz="3000" b="1" spc="-60" dirty="0">
                <a:latin typeface="Times New Roman" panose="02020603050405020304" pitchFamily="18" charset="0"/>
                <a:cs typeface="Times New Roman" panose="02020603050405020304" pitchFamily="18" charset="0"/>
              </a:rPr>
              <a:t>slot </a:t>
            </a:r>
            <a:r>
              <a:rPr sz="3000" spc="-160" dirty="0">
                <a:latin typeface="Times New Roman" panose="02020603050405020304" pitchFamily="18" charset="0"/>
                <a:cs typeface="Times New Roman" panose="02020603050405020304" pitchFamily="18" charset="0"/>
              </a:rPr>
              <a:t>gets</a:t>
            </a:r>
            <a:r>
              <a:rPr sz="3000" spc="-275" dirty="0">
                <a:latin typeface="Times New Roman" panose="02020603050405020304" pitchFamily="18" charset="0"/>
                <a:cs typeface="Times New Roman" panose="02020603050405020304" pitchFamily="18" charset="0"/>
              </a:rPr>
              <a:t> </a:t>
            </a:r>
            <a:r>
              <a:rPr sz="3000" b="1" i="1" spc="-125" dirty="0">
                <a:latin typeface="Times New Roman" panose="02020603050405020304" pitchFamily="18" charset="0"/>
                <a:cs typeface="Times New Roman" panose="02020603050405020304" pitchFamily="18" charset="0"/>
              </a:rPr>
              <a:t>wasted.</a:t>
            </a:r>
            <a:endParaRPr sz="30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383540" y="404571"/>
            <a:ext cx="4160520" cy="331470"/>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Five components of data</a:t>
            </a:r>
            <a:r>
              <a:rPr sz="2000" i="1" spc="-130" dirty="0">
                <a:latin typeface="Times New Roman"/>
                <a:cs typeface="Times New Roman"/>
              </a:rPr>
              <a:t> </a:t>
            </a:r>
            <a:r>
              <a:rPr sz="2000" i="1" dirty="0">
                <a:latin typeface="Times New Roman"/>
                <a:cs typeface="Times New Roman"/>
              </a:rPr>
              <a:t>communication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783336" y="2593848"/>
            <a:ext cx="7065264" cy="18257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68867" cy="690574"/>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0" y="1066800"/>
            <a:ext cx="8915400" cy="2085827"/>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390" dirty="0">
                <a:latin typeface="Times New Roman" panose="02020603050405020304" pitchFamily="18" charset="0"/>
                <a:cs typeface="Times New Roman" panose="02020603050405020304" pitchFamily="18" charset="0"/>
              </a:rPr>
              <a:t>To </a:t>
            </a:r>
            <a:r>
              <a:rPr lang="en-IN" sz="3200" spc="-390" dirty="0" smtClean="0">
                <a:latin typeface="Times New Roman" panose="02020603050405020304" pitchFamily="18" charset="0"/>
                <a:cs typeface="Times New Roman" panose="02020603050405020304" pitchFamily="18" charset="0"/>
              </a:rPr>
              <a:t> </a:t>
            </a:r>
            <a:r>
              <a:rPr sz="3200" b="1" spc="-145" dirty="0" smtClean="0">
                <a:latin typeface="Times New Roman" panose="02020603050405020304" pitchFamily="18" charset="0"/>
                <a:cs typeface="Times New Roman" panose="02020603050405020304" pitchFamily="18" charset="0"/>
              </a:rPr>
              <a:t>overcome </a:t>
            </a:r>
            <a:r>
              <a:rPr sz="3200" b="1" spc="-35" dirty="0">
                <a:latin typeface="Times New Roman" panose="02020603050405020304" pitchFamily="18" charset="0"/>
                <a:cs typeface="Times New Roman" panose="02020603050405020304" pitchFamily="18" charset="0"/>
              </a:rPr>
              <a:t>the </a:t>
            </a:r>
            <a:r>
              <a:rPr sz="3200" b="1" spc="-145" dirty="0">
                <a:latin typeface="Times New Roman" panose="02020603050405020304" pitchFamily="18" charset="0"/>
                <a:cs typeface="Times New Roman" panose="02020603050405020304" pitchFamily="18" charset="0"/>
              </a:rPr>
              <a:t>drawback </a:t>
            </a:r>
            <a:r>
              <a:rPr sz="3200" spc="-114" dirty="0">
                <a:latin typeface="Times New Roman" panose="02020603050405020304" pitchFamily="18" charset="0"/>
                <a:cs typeface="Times New Roman" panose="02020603050405020304" pitchFamily="18" charset="0"/>
              </a:rPr>
              <a:t>we </a:t>
            </a:r>
            <a:r>
              <a:rPr sz="3200" spc="-195" dirty="0">
                <a:latin typeface="Times New Roman" panose="02020603050405020304" pitchFamily="18" charset="0"/>
                <a:cs typeface="Times New Roman" panose="02020603050405020304" pitchFamily="18" charset="0"/>
              </a:rPr>
              <a:t>have </a:t>
            </a:r>
            <a:r>
              <a:rPr sz="3200" b="1" spc="-120" dirty="0">
                <a:latin typeface="Times New Roman" panose="02020603050405020304" pitchFamily="18" charset="0"/>
                <a:cs typeface="Times New Roman" panose="02020603050405020304" pitchFamily="18" charset="0"/>
              </a:rPr>
              <a:t>Statistical  </a:t>
            </a:r>
            <a:r>
              <a:rPr sz="3200" b="1" spc="-60" dirty="0">
                <a:latin typeface="Times New Roman" panose="02020603050405020304" pitchFamily="18" charset="0"/>
                <a:cs typeface="Times New Roman" panose="02020603050405020304" pitchFamily="18" charset="0"/>
              </a:rPr>
              <a:t>Multiplexing</a:t>
            </a:r>
            <a:endParaRPr sz="3200" b="1" dirty="0">
              <a:latin typeface="Times New Roman" panose="02020603050405020304" pitchFamily="18" charset="0"/>
              <a:cs typeface="Times New Roman" panose="02020603050405020304" pitchFamily="18" charset="0"/>
            </a:endParaRPr>
          </a:p>
          <a:p>
            <a:pPr marL="355600" marR="198755" indent="-342900">
              <a:lnSpc>
                <a:spcPct val="100000"/>
              </a:lnSpc>
              <a:spcBef>
                <a:spcPts val="770"/>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a:t>
            </a:r>
            <a:r>
              <a:rPr sz="3200" spc="-165" dirty="0">
                <a:latin typeface="Times New Roman" panose="02020603050405020304" pitchFamily="18" charset="0"/>
                <a:cs typeface="Times New Roman" panose="02020603050405020304" pitchFamily="18" charset="0"/>
              </a:rPr>
              <a:t> is</a:t>
            </a:r>
            <a:r>
              <a:rPr sz="3200" spc="-175"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like</a:t>
            </a:r>
            <a:r>
              <a:rPr sz="3200" spc="-170" dirty="0">
                <a:latin typeface="Times New Roman" panose="02020603050405020304" pitchFamily="18" charset="0"/>
                <a:cs typeface="Times New Roman" panose="02020603050405020304" pitchFamily="18" charset="0"/>
              </a:rPr>
              <a:t> </a:t>
            </a:r>
            <a:r>
              <a:rPr sz="3200" spc="-195" dirty="0">
                <a:latin typeface="Times New Roman" panose="02020603050405020304" pitchFamily="18" charset="0"/>
                <a:cs typeface="Times New Roman" panose="02020603050405020304" pitchFamily="18" charset="0"/>
              </a:rPr>
              <a:t>TDM,</a:t>
            </a:r>
            <a:r>
              <a:rPr sz="3200" spc="-16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but</a:t>
            </a:r>
            <a:r>
              <a:rPr sz="3200" spc="-170" dirty="0">
                <a:latin typeface="Times New Roman" panose="02020603050405020304" pitchFamily="18" charset="0"/>
                <a:cs typeface="Times New Roman" panose="02020603050405020304" pitchFamily="18" charset="0"/>
              </a:rPr>
              <a:t> </a:t>
            </a:r>
            <a:r>
              <a:rPr sz="3200" spc="-35" dirty="0">
                <a:latin typeface="Times New Roman" panose="02020603050405020304" pitchFamily="18" charset="0"/>
                <a:cs typeface="Times New Roman" panose="02020603050405020304" pitchFamily="18" charset="0"/>
              </a:rPr>
              <a:t>the</a:t>
            </a:r>
            <a:r>
              <a:rPr sz="3200" spc="-165" dirty="0">
                <a:latin typeface="Times New Roman" panose="02020603050405020304" pitchFamily="18" charset="0"/>
                <a:cs typeface="Times New Roman" panose="02020603050405020304" pitchFamily="18" charset="0"/>
              </a:rPr>
              <a:t> </a:t>
            </a:r>
            <a:r>
              <a:rPr sz="3200" spc="-25" dirty="0">
                <a:latin typeface="Times New Roman" panose="02020603050405020304" pitchFamily="18" charset="0"/>
                <a:cs typeface="Times New Roman" panose="02020603050405020304" pitchFamily="18" charset="0"/>
              </a:rPr>
              <a:t>time</a:t>
            </a:r>
            <a:r>
              <a:rPr sz="3200" spc="-170" dirty="0">
                <a:latin typeface="Times New Roman" panose="02020603050405020304" pitchFamily="18" charset="0"/>
                <a:cs typeface="Times New Roman" panose="02020603050405020304" pitchFamily="18" charset="0"/>
              </a:rPr>
              <a:t> </a:t>
            </a:r>
            <a:r>
              <a:rPr sz="3200" spc="-120" dirty="0">
                <a:latin typeface="Times New Roman" panose="02020603050405020304" pitchFamily="18" charset="0"/>
                <a:cs typeface="Times New Roman" panose="02020603050405020304" pitchFamily="18" charset="0"/>
              </a:rPr>
              <a:t>slots</a:t>
            </a:r>
            <a:r>
              <a:rPr sz="3200" spc="-160" dirty="0">
                <a:latin typeface="Times New Roman" panose="02020603050405020304" pitchFamily="18" charset="0"/>
                <a:cs typeface="Times New Roman" panose="02020603050405020304" pitchFamily="18" charset="0"/>
              </a:rPr>
              <a:t> </a:t>
            </a:r>
            <a:r>
              <a:rPr sz="3200" spc="-140" dirty="0">
                <a:latin typeface="Times New Roman" panose="02020603050405020304" pitchFamily="18" charset="0"/>
                <a:cs typeface="Times New Roman" panose="02020603050405020304" pitchFamily="18" charset="0"/>
              </a:rPr>
              <a:t>are</a:t>
            </a:r>
            <a:r>
              <a:rPr sz="3200" spc="-185" dirty="0">
                <a:latin typeface="Times New Roman" panose="02020603050405020304" pitchFamily="18" charset="0"/>
                <a:cs typeface="Times New Roman" panose="02020603050405020304" pitchFamily="18" charset="0"/>
              </a:rPr>
              <a:t> </a:t>
            </a:r>
            <a:r>
              <a:rPr sz="3200" spc="-200" dirty="0">
                <a:latin typeface="Times New Roman" panose="02020603050405020304" pitchFamily="18" charset="0"/>
                <a:cs typeface="Times New Roman" panose="02020603050405020304" pitchFamily="18" charset="0"/>
              </a:rPr>
              <a:t>assigned  </a:t>
            </a:r>
            <a:r>
              <a:rPr sz="3200" spc="25" dirty="0">
                <a:latin typeface="Times New Roman" panose="02020603050405020304" pitchFamily="18" charset="0"/>
                <a:cs typeface="Times New Roman" panose="02020603050405020304" pitchFamily="18" charset="0"/>
              </a:rPr>
              <a:t>to </a:t>
            </a:r>
            <a:r>
              <a:rPr sz="3200" spc="-160" dirty="0">
                <a:latin typeface="Times New Roman" panose="02020603050405020304" pitchFamily="18" charset="0"/>
                <a:cs typeface="Times New Roman" panose="02020603050405020304" pitchFamily="18" charset="0"/>
              </a:rPr>
              <a:t>channels </a:t>
            </a:r>
            <a:r>
              <a:rPr sz="3200" b="1" spc="-95" dirty="0">
                <a:latin typeface="Times New Roman" panose="02020603050405020304" pitchFamily="18" charset="0"/>
                <a:cs typeface="Times New Roman" panose="02020603050405020304" pitchFamily="18" charset="0"/>
              </a:rPr>
              <a:t>on</a:t>
            </a:r>
            <a:r>
              <a:rPr sz="3200" b="1" spc="-380" dirty="0">
                <a:latin typeface="Times New Roman" panose="02020603050405020304" pitchFamily="18" charset="0"/>
                <a:cs typeface="Times New Roman" panose="02020603050405020304" pitchFamily="18" charset="0"/>
              </a:rPr>
              <a:t> </a:t>
            </a:r>
            <a:r>
              <a:rPr sz="3200" b="1" spc="-145" dirty="0">
                <a:latin typeface="Times New Roman" panose="02020603050405020304" pitchFamily="18" charset="0"/>
                <a:cs typeface="Times New Roman" panose="02020603050405020304" pitchFamily="18" charset="0"/>
              </a:rPr>
              <a:t>demand</a:t>
            </a:r>
            <a:endParaRPr sz="32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3" y="413715"/>
            <a:ext cx="3308985" cy="697230"/>
          </a:xfrm>
          <a:prstGeom prst="rect">
            <a:avLst/>
          </a:prstGeom>
        </p:spPr>
        <p:txBody>
          <a:bodyPr vert="horz" wrap="square" lIns="0" tIns="13335" rIns="0" bIns="0" rtlCol="0">
            <a:spAutoFit/>
          </a:bodyPr>
          <a:lstStyle/>
          <a:p>
            <a:pPr marL="12700">
              <a:lnSpc>
                <a:spcPct val="100000"/>
              </a:lnSpc>
              <a:spcBef>
                <a:spcPts val="105"/>
              </a:spcBef>
            </a:pPr>
            <a:r>
              <a:rPr spc="-350" dirty="0"/>
              <a:t>FDM </a:t>
            </a:r>
            <a:r>
              <a:rPr spc="-204" dirty="0"/>
              <a:t>and</a:t>
            </a:r>
            <a:r>
              <a:rPr spc="-165" dirty="0"/>
              <a:t> </a:t>
            </a:r>
            <a:r>
              <a:rPr spc="-310" dirty="0"/>
              <a:t>TDM</a:t>
            </a:r>
          </a:p>
        </p:txBody>
      </p:sp>
      <p:sp>
        <p:nvSpPr>
          <p:cNvPr id="3" name="object 3"/>
          <p:cNvSpPr txBox="1"/>
          <p:nvPr/>
        </p:nvSpPr>
        <p:spPr>
          <a:xfrm>
            <a:off x="472541" y="1612849"/>
            <a:ext cx="521334"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FDM</a:t>
            </a:r>
            <a:endParaRPr sz="1800">
              <a:latin typeface="Arial"/>
              <a:cs typeface="Arial"/>
            </a:endParaRPr>
          </a:p>
        </p:txBody>
      </p:sp>
      <p:sp>
        <p:nvSpPr>
          <p:cNvPr id="4" name="object 4"/>
          <p:cNvSpPr/>
          <p:nvPr/>
        </p:nvSpPr>
        <p:spPr>
          <a:xfrm>
            <a:off x="2622804" y="2198370"/>
            <a:ext cx="114300" cy="1295400"/>
          </a:xfrm>
          <a:custGeom>
            <a:avLst/>
            <a:gdLst/>
            <a:ahLst/>
            <a:cxnLst/>
            <a:rect l="l" t="t" r="r" b="b"/>
            <a:pathLst>
              <a:path w="114300" h="1295400">
                <a:moveTo>
                  <a:pt x="76200" y="95250"/>
                </a:moveTo>
                <a:lnTo>
                  <a:pt x="38100" y="95250"/>
                </a:lnTo>
                <a:lnTo>
                  <a:pt x="38100" y="1295400"/>
                </a:lnTo>
                <a:lnTo>
                  <a:pt x="76200" y="1295400"/>
                </a:lnTo>
                <a:lnTo>
                  <a:pt x="76200" y="95250"/>
                </a:lnTo>
                <a:close/>
              </a:path>
              <a:path w="114300" h="1295400">
                <a:moveTo>
                  <a:pt x="57150" y="0"/>
                </a:moveTo>
                <a:lnTo>
                  <a:pt x="0" y="114300"/>
                </a:lnTo>
                <a:lnTo>
                  <a:pt x="38100" y="114300"/>
                </a:lnTo>
                <a:lnTo>
                  <a:pt x="38100" y="95250"/>
                </a:lnTo>
                <a:lnTo>
                  <a:pt x="104775" y="95250"/>
                </a:lnTo>
                <a:lnTo>
                  <a:pt x="57150" y="0"/>
                </a:lnTo>
                <a:close/>
              </a:path>
              <a:path w="114300" h="12954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 name="object 5"/>
          <p:cNvSpPr txBox="1"/>
          <p:nvPr/>
        </p:nvSpPr>
        <p:spPr>
          <a:xfrm>
            <a:off x="1158341" y="2681732"/>
            <a:ext cx="10274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fre</a:t>
            </a:r>
            <a:r>
              <a:rPr sz="1800" spc="-15" dirty="0">
                <a:latin typeface="Arial"/>
                <a:cs typeface="Arial"/>
              </a:rPr>
              <a:t>q</a:t>
            </a:r>
            <a:r>
              <a:rPr sz="1800" spc="-5" dirty="0">
                <a:latin typeface="Arial"/>
                <a:cs typeface="Arial"/>
              </a:rPr>
              <a:t>u</a:t>
            </a:r>
            <a:r>
              <a:rPr sz="1800" spc="-15" dirty="0">
                <a:latin typeface="Arial"/>
                <a:cs typeface="Arial"/>
              </a:rPr>
              <a:t>e</a:t>
            </a:r>
            <a:r>
              <a:rPr sz="1800" spc="-5" dirty="0">
                <a:latin typeface="Arial"/>
                <a:cs typeface="Arial"/>
              </a:rPr>
              <a:t>ncy</a:t>
            </a:r>
            <a:endParaRPr sz="1800">
              <a:latin typeface="Arial"/>
              <a:cs typeface="Arial"/>
            </a:endParaRPr>
          </a:p>
        </p:txBody>
      </p:sp>
      <p:sp>
        <p:nvSpPr>
          <p:cNvPr id="6" name="object 6"/>
          <p:cNvSpPr/>
          <p:nvPr/>
        </p:nvSpPr>
        <p:spPr>
          <a:xfrm>
            <a:off x="2679954" y="3436620"/>
            <a:ext cx="4953000" cy="114300"/>
          </a:xfrm>
          <a:custGeom>
            <a:avLst/>
            <a:gdLst/>
            <a:ahLst/>
            <a:cxnLst/>
            <a:rect l="l" t="t" r="r" b="b"/>
            <a:pathLst>
              <a:path w="4953000" h="114300">
                <a:moveTo>
                  <a:pt x="4838700" y="0"/>
                </a:moveTo>
                <a:lnTo>
                  <a:pt x="4838700" y="114300"/>
                </a:lnTo>
                <a:lnTo>
                  <a:pt x="4914900" y="76200"/>
                </a:lnTo>
                <a:lnTo>
                  <a:pt x="4857750" y="76200"/>
                </a:lnTo>
                <a:lnTo>
                  <a:pt x="4857750" y="38100"/>
                </a:lnTo>
                <a:lnTo>
                  <a:pt x="4914900" y="38100"/>
                </a:lnTo>
                <a:lnTo>
                  <a:pt x="4838700" y="0"/>
                </a:lnTo>
                <a:close/>
              </a:path>
              <a:path w="4953000" h="114300">
                <a:moveTo>
                  <a:pt x="4838700" y="38100"/>
                </a:moveTo>
                <a:lnTo>
                  <a:pt x="0" y="38100"/>
                </a:lnTo>
                <a:lnTo>
                  <a:pt x="0" y="76200"/>
                </a:lnTo>
                <a:lnTo>
                  <a:pt x="4838700" y="76200"/>
                </a:lnTo>
                <a:lnTo>
                  <a:pt x="4838700" y="38100"/>
                </a:lnTo>
                <a:close/>
              </a:path>
              <a:path w="4953000" h="114300">
                <a:moveTo>
                  <a:pt x="4914900" y="38100"/>
                </a:moveTo>
                <a:lnTo>
                  <a:pt x="4857750" y="38100"/>
                </a:lnTo>
                <a:lnTo>
                  <a:pt x="4857750" y="76200"/>
                </a:lnTo>
                <a:lnTo>
                  <a:pt x="4914900" y="76200"/>
                </a:lnTo>
                <a:lnTo>
                  <a:pt x="4953000" y="57150"/>
                </a:lnTo>
                <a:lnTo>
                  <a:pt x="4914900" y="38100"/>
                </a:lnTo>
                <a:close/>
              </a:path>
            </a:pathLst>
          </a:custGeom>
          <a:solidFill>
            <a:srgbClr val="000000"/>
          </a:solidFill>
        </p:spPr>
        <p:txBody>
          <a:bodyPr wrap="square" lIns="0" tIns="0" rIns="0" bIns="0" rtlCol="0"/>
          <a:lstStyle/>
          <a:p>
            <a:endParaRPr/>
          </a:p>
        </p:txBody>
      </p:sp>
      <p:sp>
        <p:nvSpPr>
          <p:cNvPr id="7" name="object 7"/>
          <p:cNvSpPr txBox="1"/>
          <p:nvPr/>
        </p:nvSpPr>
        <p:spPr>
          <a:xfrm>
            <a:off x="4854955" y="3594861"/>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time</a:t>
            </a:r>
            <a:endParaRPr sz="1800">
              <a:latin typeface="Arial"/>
              <a:cs typeface="Arial"/>
            </a:endParaRPr>
          </a:p>
        </p:txBody>
      </p:sp>
      <p:sp>
        <p:nvSpPr>
          <p:cNvPr id="8" name="object 8"/>
          <p:cNvSpPr txBox="1"/>
          <p:nvPr/>
        </p:nvSpPr>
        <p:spPr>
          <a:xfrm>
            <a:off x="459740" y="4064889"/>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T</a:t>
            </a:r>
            <a:r>
              <a:rPr sz="1800" spc="-5" dirty="0">
                <a:latin typeface="Arial"/>
                <a:cs typeface="Arial"/>
              </a:rPr>
              <a:t>DM</a:t>
            </a:r>
            <a:endParaRPr sz="1800">
              <a:latin typeface="Arial"/>
              <a:cs typeface="Arial"/>
            </a:endParaRPr>
          </a:p>
        </p:txBody>
      </p:sp>
      <p:sp>
        <p:nvSpPr>
          <p:cNvPr id="9" name="object 9"/>
          <p:cNvSpPr/>
          <p:nvPr/>
        </p:nvSpPr>
        <p:spPr>
          <a:xfrm>
            <a:off x="2610611" y="4726685"/>
            <a:ext cx="114300" cy="1295400"/>
          </a:xfrm>
          <a:custGeom>
            <a:avLst/>
            <a:gdLst/>
            <a:ahLst/>
            <a:cxnLst/>
            <a:rect l="l" t="t" r="r" b="b"/>
            <a:pathLst>
              <a:path w="114300" h="1295400">
                <a:moveTo>
                  <a:pt x="76200" y="95250"/>
                </a:moveTo>
                <a:lnTo>
                  <a:pt x="38100" y="95250"/>
                </a:lnTo>
                <a:lnTo>
                  <a:pt x="38100" y="1295400"/>
                </a:lnTo>
                <a:lnTo>
                  <a:pt x="76200" y="1295400"/>
                </a:lnTo>
                <a:lnTo>
                  <a:pt x="76200" y="95250"/>
                </a:lnTo>
                <a:close/>
              </a:path>
              <a:path w="114300" h="1295400">
                <a:moveTo>
                  <a:pt x="57150" y="0"/>
                </a:moveTo>
                <a:lnTo>
                  <a:pt x="0" y="114300"/>
                </a:lnTo>
                <a:lnTo>
                  <a:pt x="38100" y="114300"/>
                </a:lnTo>
                <a:lnTo>
                  <a:pt x="38100" y="95250"/>
                </a:lnTo>
                <a:lnTo>
                  <a:pt x="104775" y="95250"/>
                </a:lnTo>
                <a:lnTo>
                  <a:pt x="57150" y="0"/>
                </a:lnTo>
                <a:close/>
              </a:path>
              <a:path w="114300" h="12954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10" name="object 10"/>
          <p:cNvSpPr txBox="1"/>
          <p:nvPr/>
        </p:nvSpPr>
        <p:spPr>
          <a:xfrm>
            <a:off x="1145844" y="5211317"/>
            <a:ext cx="10274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fre</a:t>
            </a:r>
            <a:r>
              <a:rPr sz="1800" spc="-15" dirty="0">
                <a:latin typeface="Arial"/>
                <a:cs typeface="Arial"/>
              </a:rPr>
              <a:t>q</a:t>
            </a:r>
            <a:r>
              <a:rPr sz="1800" spc="-5" dirty="0">
                <a:latin typeface="Arial"/>
                <a:cs typeface="Arial"/>
              </a:rPr>
              <a:t>u</a:t>
            </a:r>
            <a:r>
              <a:rPr sz="1800" spc="-15" dirty="0">
                <a:latin typeface="Arial"/>
                <a:cs typeface="Arial"/>
              </a:rPr>
              <a:t>e</a:t>
            </a:r>
            <a:r>
              <a:rPr sz="1800" spc="-5" dirty="0">
                <a:latin typeface="Arial"/>
                <a:cs typeface="Arial"/>
              </a:rPr>
              <a:t>ncy</a:t>
            </a:r>
            <a:endParaRPr sz="1800">
              <a:latin typeface="Arial"/>
              <a:cs typeface="Arial"/>
            </a:endParaRPr>
          </a:p>
        </p:txBody>
      </p:sp>
      <p:sp>
        <p:nvSpPr>
          <p:cNvPr id="11" name="object 11"/>
          <p:cNvSpPr/>
          <p:nvPr/>
        </p:nvSpPr>
        <p:spPr>
          <a:xfrm>
            <a:off x="2667761" y="5964935"/>
            <a:ext cx="4953000" cy="114300"/>
          </a:xfrm>
          <a:custGeom>
            <a:avLst/>
            <a:gdLst/>
            <a:ahLst/>
            <a:cxnLst/>
            <a:rect l="l" t="t" r="r" b="b"/>
            <a:pathLst>
              <a:path w="4953000" h="114300">
                <a:moveTo>
                  <a:pt x="4838699" y="0"/>
                </a:moveTo>
                <a:lnTo>
                  <a:pt x="4838699" y="114299"/>
                </a:lnTo>
                <a:lnTo>
                  <a:pt x="4914899" y="76200"/>
                </a:lnTo>
                <a:lnTo>
                  <a:pt x="4857749" y="76200"/>
                </a:lnTo>
                <a:lnTo>
                  <a:pt x="4857749" y="38100"/>
                </a:lnTo>
                <a:lnTo>
                  <a:pt x="4914899" y="38100"/>
                </a:lnTo>
                <a:lnTo>
                  <a:pt x="4838699" y="0"/>
                </a:lnTo>
                <a:close/>
              </a:path>
              <a:path w="4953000" h="114300">
                <a:moveTo>
                  <a:pt x="4838699" y="38100"/>
                </a:moveTo>
                <a:lnTo>
                  <a:pt x="0" y="38100"/>
                </a:lnTo>
                <a:lnTo>
                  <a:pt x="0" y="76200"/>
                </a:lnTo>
                <a:lnTo>
                  <a:pt x="4838699" y="76200"/>
                </a:lnTo>
                <a:lnTo>
                  <a:pt x="4838699" y="38100"/>
                </a:lnTo>
                <a:close/>
              </a:path>
              <a:path w="4953000" h="114300">
                <a:moveTo>
                  <a:pt x="4914899" y="38100"/>
                </a:moveTo>
                <a:lnTo>
                  <a:pt x="4857749" y="38100"/>
                </a:lnTo>
                <a:lnTo>
                  <a:pt x="4857749" y="76200"/>
                </a:lnTo>
                <a:lnTo>
                  <a:pt x="4914899" y="76200"/>
                </a:lnTo>
                <a:lnTo>
                  <a:pt x="4952999" y="57150"/>
                </a:lnTo>
                <a:lnTo>
                  <a:pt x="4914899" y="38100"/>
                </a:lnTo>
                <a:close/>
              </a:path>
            </a:pathLst>
          </a:custGeom>
          <a:solidFill>
            <a:srgbClr val="000000"/>
          </a:solidFill>
        </p:spPr>
        <p:txBody>
          <a:bodyPr wrap="square" lIns="0" tIns="0" rIns="0" bIns="0" rtlCol="0"/>
          <a:lstStyle/>
          <a:p>
            <a:endParaRPr/>
          </a:p>
        </p:txBody>
      </p:sp>
      <p:sp>
        <p:nvSpPr>
          <p:cNvPr id="12" name="object 12"/>
          <p:cNvSpPr txBox="1"/>
          <p:nvPr/>
        </p:nvSpPr>
        <p:spPr>
          <a:xfrm>
            <a:off x="4842128" y="6124143"/>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time</a:t>
            </a:r>
            <a:endParaRPr sz="1800">
              <a:latin typeface="Arial"/>
              <a:cs typeface="Arial"/>
            </a:endParaRPr>
          </a:p>
        </p:txBody>
      </p:sp>
      <p:graphicFrame>
        <p:nvGraphicFramePr>
          <p:cNvPr id="13" name="object 13"/>
          <p:cNvGraphicFramePr>
            <a:graphicFrameLocks noGrp="1"/>
          </p:cNvGraphicFramePr>
          <p:nvPr/>
        </p:nvGraphicFramePr>
        <p:xfrm>
          <a:off x="2744723" y="2497835"/>
          <a:ext cx="4572000" cy="91376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xmlns="" val="20000"/>
                    </a:ext>
                  </a:extLst>
                </a:gridCol>
              </a:tblGrid>
              <a:tr h="120014">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28575">
                      <a:solidFill>
                        <a:srgbClr val="4F81BC"/>
                      </a:solidFill>
                      <a:prstDash val="solid"/>
                    </a:lnT>
                    <a:lnB w="9525">
                      <a:solidFill>
                        <a:srgbClr val="000000"/>
                      </a:solidFill>
                      <a:prstDash val="solid"/>
                    </a:lnB>
                    <a:solidFill>
                      <a:srgbClr val="3366FF"/>
                    </a:solidFill>
                  </a:tcPr>
                </a:tc>
                <a:extLst>
                  <a:ext uri="{0D108BD9-81ED-4DB2-BD59-A6C34878D82A}">
                    <a16:rowId xmlns:a16="http://schemas.microsoft.com/office/drawing/2014/main" xmlns="" val="10000"/>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extLst>
                  <a:ext uri="{0D108BD9-81ED-4DB2-BD59-A6C34878D82A}">
                    <a16:rowId xmlns:a16="http://schemas.microsoft.com/office/drawing/2014/main" xmlns="" val="10001"/>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xmlns="" val="10002"/>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xmlns="" val="10003"/>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extLst>
                  <a:ext uri="{0D108BD9-81ED-4DB2-BD59-A6C34878D82A}">
                    <a16:rowId xmlns:a16="http://schemas.microsoft.com/office/drawing/2014/main" xmlns="" val="10004"/>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extLst>
                  <a:ext uri="{0D108BD9-81ED-4DB2-BD59-A6C34878D82A}">
                    <a16:rowId xmlns:a16="http://schemas.microsoft.com/office/drawing/2014/main" xmlns="" val="10005"/>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xmlns="" val="10006"/>
                  </a:ext>
                </a:extLst>
              </a:tr>
              <a:tr h="107950">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xmlns="" val="10007"/>
                  </a:ext>
                </a:extLst>
              </a:tr>
            </a:tbl>
          </a:graphicData>
        </a:graphic>
      </p:graphicFrame>
      <p:graphicFrame>
        <p:nvGraphicFramePr>
          <p:cNvPr id="14" name="object 14"/>
          <p:cNvGraphicFramePr>
            <a:graphicFrameLocks noGrp="1"/>
          </p:cNvGraphicFramePr>
          <p:nvPr/>
        </p:nvGraphicFramePr>
        <p:xfrm>
          <a:off x="2738627" y="5024628"/>
          <a:ext cx="4572000" cy="914400"/>
        </p:xfrm>
        <a:graphic>
          <a:graphicData uri="http://schemas.openxmlformats.org/drawingml/2006/table">
            <a:tbl>
              <a:tblPr firstRow="1" bandRow="1">
                <a:tableStyleId>{2D5ABB26-0587-4C30-8999-92F81FD0307C}</a:tableStyleId>
              </a:tblPr>
              <a:tblGrid>
                <a:gridCol w="114300">
                  <a:extLst>
                    <a:ext uri="{9D8B030D-6E8A-4147-A177-3AD203B41FA5}">
                      <a16:colId xmlns:a16="http://schemas.microsoft.com/office/drawing/2014/main" xmlns="" val="20000"/>
                    </a:ext>
                  </a:extLst>
                </a:gridCol>
                <a:gridCol w="114300">
                  <a:extLst>
                    <a:ext uri="{9D8B030D-6E8A-4147-A177-3AD203B41FA5}">
                      <a16:colId xmlns:a16="http://schemas.microsoft.com/office/drawing/2014/main" xmlns="" val="20001"/>
                    </a:ext>
                  </a:extLst>
                </a:gridCol>
                <a:gridCol w="114300">
                  <a:extLst>
                    <a:ext uri="{9D8B030D-6E8A-4147-A177-3AD203B41FA5}">
                      <a16:colId xmlns:a16="http://schemas.microsoft.com/office/drawing/2014/main" xmlns="" val="20002"/>
                    </a:ext>
                  </a:extLst>
                </a:gridCol>
                <a:gridCol w="114300">
                  <a:extLst>
                    <a:ext uri="{9D8B030D-6E8A-4147-A177-3AD203B41FA5}">
                      <a16:colId xmlns:a16="http://schemas.microsoft.com/office/drawing/2014/main" xmlns="" val="20003"/>
                    </a:ext>
                  </a:extLst>
                </a:gridCol>
                <a:gridCol w="114300">
                  <a:extLst>
                    <a:ext uri="{9D8B030D-6E8A-4147-A177-3AD203B41FA5}">
                      <a16:colId xmlns:a16="http://schemas.microsoft.com/office/drawing/2014/main" xmlns="" val="20004"/>
                    </a:ext>
                  </a:extLst>
                </a:gridCol>
                <a:gridCol w="114300">
                  <a:extLst>
                    <a:ext uri="{9D8B030D-6E8A-4147-A177-3AD203B41FA5}">
                      <a16:colId xmlns:a16="http://schemas.microsoft.com/office/drawing/2014/main" xmlns="" val="20005"/>
                    </a:ext>
                  </a:extLst>
                </a:gridCol>
                <a:gridCol w="114300">
                  <a:extLst>
                    <a:ext uri="{9D8B030D-6E8A-4147-A177-3AD203B41FA5}">
                      <a16:colId xmlns:a16="http://schemas.microsoft.com/office/drawing/2014/main" xmlns="" val="20006"/>
                    </a:ext>
                  </a:extLst>
                </a:gridCol>
                <a:gridCol w="114300">
                  <a:extLst>
                    <a:ext uri="{9D8B030D-6E8A-4147-A177-3AD203B41FA5}">
                      <a16:colId xmlns:a16="http://schemas.microsoft.com/office/drawing/2014/main" xmlns="" val="20007"/>
                    </a:ext>
                  </a:extLst>
                </a:gridCol>
                <a:gridCol w="114300">
                  <a:extLst>
                    <a:ext uri="{9D8B030D-6E8A-4147-A177-3AD203B41FA5}">
                      <a16:colId xmlns:a16="http://schemas.microsoft.com/office/drawing/2014/main" xmlns="" val="20008"/>
                    </a:ext>
                  </a:extLst>
                </a:gridCol>
                <a:gridCol w="114300">
                  <a:extLst>
                    <a:ext uri="{9D8B030D-6E8A-4147-A177-3AD203B41FA5}">
                      <a16:colId xmlns:a16="http://schemas.microsoft.com/office/drawing/2014/main" xmlns="" val="20009"/>
                    </a:ext>
                  </a:extLst>
                </a:gridCol>
                <a:gridCol w="114300">
                  <a:extLst>
                    <a:ext uri="{9D8B030D-6E8A-4147-A177-3AD203B41FA5}">
                      <a16:colId xmlns:a16="http://schemas.microsoft.com/office/drawing/2014/main" xmlns="" val="20010"/>
                    </a:ext>
                  </a:extLst>
                </a:gridCol>
                <a:gridCol w="114300">
                  <a:extLst>
                    <a:ext uri="{9D8B030D-6E8A-4147-A177-3AD203B41FA5}">
                      <a16:colId xmlns:a16="http://schemas.microsoft.com/office/drawing/2014/main" xmlns="" val="20011"/>
                    </a:ext>
                  </a:extLst>
                </a:gridCol>
                <a:gridCol w="114300">
                  <a:extLst>
                    <a:ext uri="{9D8B030D-6E8A-4147-A177-3AD203B41FA5}">
                      <a16:colId xmlns:a16="http://schemas.microsoft.com/office/drawing/2014/main" xmlns="" val="20012"/>
                    </a:ext>
                  </a:extLst>
                </a:gridCol>
                <a:gridCol w="114300">
                  <a:extLst>
                    <a:ext uri="{9D8B030D-6E8A-4147-A177-3AD203B41FA5}">
                      <a16:colId xmlns:a16="http://schemas.microsoft.com/office/drawing/2014/main" xmlns="" val="20013"/>
                    </a:ext>
                  </a:extLst>
                </a:gridCol>
                <a:gridCol w="114300">
                  <a:extLst>
                    <a:ext uri="{9D8B030D-6E8A-4147-A177-3AD203B41FA5}">
                      <a16:colId xmlns:a16="http://schemas.microsoft.com/office/drawing/2014/main" xmlns="" val="20014"/>
                    </a:ext>
                  </a:extLst>
                </a:gridCol>
                <a:gridCol w="114300">
                  <a:extLst>
                    <a:ext uri="{9D8B030D-6E8A-4147-A177-3AD203B41FA5}">
                      <a16:colId xmlns:a16="http://schemas.microsoft.com/office/drawing/2014/main" xmlns="" val="20015"/>
                    </a:ext>
                  </a:extLst>
                </a:gridCol>
                <a:gridCol w="114300">
                  <a:extLst>
                    <a:ext uri="{9D8B030D-6E8A-4147-A177-3AD203B41FA5}">
                      <a16:colId xmlns:a16="http://schemas.microsoft.com/office/drawing/2014/main" xmlns="" val="20016"/>
                    </a:ext>
                  </a:extLst>
                </a:gridCol>
                <a:gridCol w="114300">
                  <a:extLst>
                    <a:ext uri="{9D8B030D-6E8A-4147-A177-3AD203B41FA5}">
                      <a16:colId xmlns:a16="http://schemas.microsoft.com/office/drawing/2014/main" xmlns="" val="20017"/>
                    </a:ext>
                  </a:extLst>
                </a:gridCol>
                <a:gridCol w="114300">
                  <a:extLst>
                    <a:ext uri="{9D8B030D-6E8A-4147-A177-3AD203B41FA5}">
                      <a16:colId xmlns:a16="http://schemas.microsoft.com/office/drawing/2014/main" xmlns="" val="20018"/>
                    </a:ext>
                  </a:extLst>
                </a:gridCol>
                <a:gridCol w="114300">
                  <a:extLst>
                    <a:ext uri="{9D8B030D-6E8A-4147-A177-3AD203B41FA5}">
                      <a16:colId xmlns:a16="http://schemas.microsoft.com/office/drawing/2014/main" xmlns="" val="20019"/>
                    </a:ext>
                  </a:extLst>
                </a:gridCol>
                <a:gridCol w="114300">
                  <a:extLst>
                    <a:ext uri="{9D8B030D-6E8A-4147-A177-3AD203B41FA5}">
                      <a16:colId xmlns:a16="http://schemas.microsoft.com/office/drawing/2014/main" xmlns="" val="20020"/>
                    </a:ext>
                  </a:extLst>
                </a:gridCol>
                <a:gridCol w="114300">
                  <a:extLst>
                    <a:ext uri="{9D8B030D-6E8A-4147-A177-3AD203B41FA5}">
                      <a16:colId xmlns:a16="http://schemas.microsoft.com/office/drawing/2014/main" xmlns="" val="20021"/>
                    </a:ext>
                  </a:extLst>
                </a:gridCol>
                <a:gridCol w="114300">
                  <a:extLst>
                    <a:ext uri="{9D8B030D-6E8A-4147-A177-3AD203B41FA5}">
                      <a16:colId xmlns:a16="http://schemas.microsoft.com/office/drawing/2014/main" xmlns="" val="20022"/>
                    </a:ext>
                  </a:extLst>
                </a:gridCol>
                <a:gridCol w="114300">
                  <a:extLst>
                    <a:ext uri="{9D8B030D-6E8A-4147-A177-3AD203B41FA5}">
                      <a16:colId xmlns:a16="http://schemas.microsoft.com/office/drawing/2014/main" xmlns="" val="20023"/>
                    </a:ext>
                  </a:extLst>
                </a:gridCol>
                <a:gridCol w="114300">
                  <a:extLst>
                    <a:ext uri="{9D8B030D-6E8A-4147-A177-3AD203B41FA5}">
                      <a16:colId xmlns:a16="http://schemas.microsoft.com/office/drawing/2014/main" xmlns="" val="20024"/>
                    </a:ext>
                  </a:extLst>
                </a:gridCol>
                <a:gridCol w="114300">
                  <a:extLst>
                    <a:ext uri="{9D8B030D-6E8A-4147-A177-3AD203B41FA5}">
                      <a16:colId xmlns:a16="http://schemas.microsoft.com/office/drawing/2014/main" xmlns="" val="20025"/>
                    </a:ext>
                  </a:extLst>
                </a:gridCol>
                <a:gridCol w="114300">
                  <a:extLst>
                    <a:ext uri="{9D8B030D-6E8A-4147-A177-3AD203B41FA5}">
                      <a16:colId xmlns:a16="http://schemas.microsoft.com/office/drawing/2014/main" xmlns="" val="20026"/>
                    </a:ext>
                  </a:extLst>
                </a:gridCol>
                <a:gridCol w="114300">
                  <a:extLst>
                    <a:ext uri="{9D8B030D-6E8A-4147-A177-3AD203B41FA5}">
                      <a16:colId xmlns:a16="http://schemas.microsoft.com/office/drawing/2014/main" xmlns="" val="20027"/>
                    </a:ext>
                  </a:extLst>
                </a:gridCol>
                <a:gridCol w="114300">
                  <a:extLst>
                    <a:ext uri="{9D8B030D-6E8A-4147-A177-3AD203B41FA5}">
                      <a16:colId xmlns:a16="http://schemas.microsoft.com/office/drawing/2014/main" xmlns="" val="20028"/>
                    </a:ext>
                  </a:extLst>
                </a:gridCol>
                <a:gridCol w="114300">
                  <a:extLst>
                    <a:ext uri="{9D8B030D-6E8A-4147-A177-3AD203B41FA5}">
                      <a16:colId xmlns:a16="http://schemas.microsoft.com/office/drawing/2014/main" xmlns="" val="20029"/>
                    </a:ext>
                  </a:extLst>
                </a:gridCol>
                <a:gridCol w="114300">
                  <a:extLst>
                    <a:ext uri="{9D8B030D-6E8A-4147-A177-3AD203B41FA5}">
                      <a16:colId xmlns:a16="http://schemas.microsoft.com/office/drawing/2014/main" xmlns="" val="20030"/>
                    </a:ext>
                  </a:extLst>
                </a:gridCol>
                <a:gridCol w="114300">
                  <a:extLst>
                    <a:ext uri="{9D8B030D-6E8A-4147-A177-3AD203B41FA5}">
                      <a16:colId xmlns:a16="http://schemas.microsoft.com/office/drawing/2014/main" xmlns="" val="20031"/>
                    </a:ext>
                  </a:extLst>
                </a:gridCol>
                <a:gridCol w="114300">
                  <a:extLst>
                    <a:ext uri="{9D8B030D-6E8A-4147-A177-3AD203B41FA5}">
                      <a16:colId xmlns:a16="http://schemas.microsoft.com/office/drawing/2014/main" xmlns="" val="20032"/>
                    </a:ext>
                  </a:extLst>
                </a:gridCol>
                <a:gridCol w="114300">
                  <a:extLst>
                    <a:ext uri="{9D8B030D-6E8A-4147-A177-3AD203B41FA5}">
                      <a16:colId xmlns:a16="http://schemas.microsoft.com/office/drawing/2014/main" xmlns="" val="20033"/>
                    </a:ext>
                  </a:extLst>
                </a:gridCol>
                <a:gridCol w="114300">
                  <a:extLst>
                    <a:ext uri="{9D8B030D-6E8A-4147-A177-3AD203B41FA5}">
                      <a16:colId xmlns:a16="http://schemas.microsoft.com/office/drawing/2014/main" xmlns="" val="20034"/>
                    </a:ext>
                  </a:extLst>
                </a:gridCol>
                <a:gridCol w="114300">
                  <a:extLst>
                    <a:ext uri="{9D8B030D-6E8A-4147-A177-3AD203B41FA5}">
                      <a16:colId xmlns:a16="http://schemas.microsoft.com/office/drawing/2014/main" xmlns="" val="20035"/>
                    </a:ext>
                  </a:extLst>
                </a:gridCol>
                <a:gridCol w="114300">
                  <a:extLst>
                    <a:ext uri="{9D8B030D-6E8A-4147-A177-3AD203B41FA5}">
                      <a16:colId xmlns:a16="http://schemas.microsoft.com/office/drawing/2014/main" xmlns="" val="20036"/>
                    </a:ext>
                  </a:extLst>
                </a:gridCol>
                <a:gridCol w="114300">
                  <a:extLst>
                    <a:ext uri="{9D8B030D-6E8A-4147-A177-3AD203B41FA5}">
                      <a16:colId xmlns:a16="http://schemas.microsoft.com/office/drawing/2014/main" xmlns="" val="20037"/>
                    </a:ext>
                  </a:extLst>
                </a:gridCol>
                <a:gridCol w="114300">
                  <a:extLst>
                    <a:ext uri="{9D8B030D-6E8A-4147-A177-3AD203B41FA5}">
                      <a16:colId xmlns:a16="http://schemas.microsoft.com/office/drawing/2014/main" xmlns="" val="20038"/>
                    </a:ext>
                  </a:extLst>
                </a:gridCol>
                <a:gridCol w="114300">
                  <a:extLst>
                    <a:ext uri="{9D8B030D-6E8A-4147-A177-3AD203B41FA5}">
                      <a16:colId xmlns:a16="http://schemas.microsoft.com/office/drawing/2014/main" xmlns="" val="20039"/>
                    </a:ext>
                  </a:extLst>
                </a:gridCol>
              </a:tblGrid>
              <a:tr h="914400">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xmlns="" val="10000"/>
                  </a:ext>
                </a:extLst>
              </a:tr>
            </a:tbl>
          </a:graphicData>
        </a:graphic>
      </p:graphicFrame>
      <p:sp>
        <p:nvSpPr>
          <p:cNvPr id="15" name="object 15"/>
          <p:cNvSpPr txBox="1"/>
          <p:nvPr/>
        </p:nvSpPr>
        <p:spPr>
          <a:xfrm>
            <a:off x="5448680" y="1779473"/>
            <a:ext cx="77406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4</a:t>
            </a:r>
            <a:r>
              <a:rPr sz="1800" spc="-75" dirty="0">
                <a:latin typeface="Arial"/>
                <a:cs typeface="Arial"/>
              </a:rPr>
              <a:t> </a:t>
            </a:r>
            <a:r>
              <a:rPr sz="1800" spc="-5" dirty="0">
                <a:latin typeface="Arial"/>
                <a:cs typeface="Arial"/>
              </a:rPr>
              <a:t>users</a:t>
            </a:r>
            <a:endParaRPr sz="1800">
              <a:latin typeface="Arial"/>
              <a:cs typeface="Arial"/>
            </a:endParaRPr>
          </a:p>
        </p:txBody>
      </p:sp>
      <p:sp>
        <p:nvSpPr>
          <p:cNvPr id="16" name="object 16"/>
          <p:cNvSpPr/>
          <p:nvPr/>
        </p:nvSpPr>
        <p:spPr>
          <a:xfrm>
            <a:off x="69357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3366FF"/>
          </a:solidFill>
        </p:spPr>
        <p:txBody>
          <a:bodyPr wrap="square" lIns="0" tIns="0" rIns="0" bIns="0" rtlCol="0"/>
          <a:lstStyle/>
          <a:p>
            <a:endParaRPr/>
          </a:p>
        </p:txBody>
      </p:sp>
      <p:sp>
        <p:nvSpPr>
          <p:cNvPr id="17" name="object 17"/>
          <p:cNvSpPr/>
          <p:nvPr/>
        </p:nvSpPr>
        <p:spPr>
          <a:xfrm>
            <a:off x="69357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18" name="object 18"/>
          <p:cNvSpPr/>
          <p:nvPr/>
        </p:nvSpPr>
        <p:spPr>
          <a:xfrm>
            <a:off x="72405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99CC00"/>
          </a:solidFill>
        </p:spPr>
        <p:txBody>
          <a:bodyPr wrap="square" lIns="0" tIns="0" rIns="0" bIns="0" rtlCol="0"/>
          <a:lstStyle/>
          <a:p>
            <a:endParaRPr/>
          </a:p>
        </p:txBody>
      </p:sp>
      <p:sp>
        <p:nvSpPr>
          <p:cNvPr id="19" name="object 19"/>
          <p:cNvSpPr/>
          <p:nvPr/>
        </p:nvSpPr>
        <p:spPr>
          <a:xfrm>
            <a:off x="72405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0" name="object 20"/>
          <p:cNvSpPr/>
          <p:nvPr/>
        </p:nvSpPr>
        <p:spPr>
          <a:xfrm>
            <a:off x="75453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FFCC00"/>
          </a:solidFill>
        </p:spPr>
        <p:txBody>
          <a:bodyPr wrap="square" lIns="0" tIns="0" rIns="0" bIns="0" rtlCol="0"/>
          <a:lstStyle/>
          <a:p>
            <a:endParaRPr/>
          </a:p>
        </p:txBody>
      </p:sp>
      <p:sp>
        <p:nvSpPr>
          <p:cNvPr id="21" name="object 21"/>
          <p:cNvSpPr/>
          <p:nvPr/>
        </p:nvSpPr>
        <p:spPr>
          <a:xfrm>
            <a:off x="75453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2" name="object 22"/>
          <p:cNvSpPr/>
          <p:nvPr/>
        </p:nvSpPr>
        <p:spPr>
          <a:xfrm>
            <a:off x="78501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FF00FF"/>
          </a:solidFill>
        </p:spPr>
        <p:txBody>
          <a:bodyPr wrap="square" lIns="0" tIns="0" rIns="0" bIns="0" rtlCol="0"/>
          <a:lstStyle/>
          <a:p>
            <a:endParaRPr/>
          </a:p>
        </p:txBody>
      </p:sp>
      <p:sp>
        <p:nvSpPr>
          <p:cNvPr id="23" name="object 23"/>
          <p:cNvSpPr/>
          <p:nvPr/>
        </p:nvSpPr>
        <p:spPr>
          <a:xfrm>
            <a:off x="78501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4" name="object 24"/>
          <p:cNvSpPr txBox="1"/>
          <p:nvPr/>
        </p:nvSpPr>
        <p:spPr>
          <a:xfrm>
            <a:off x="5453634" y="1284478"/>
            <a:ext cx="9747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am</a:t>
            </a:r>
            <a:r>
              <a:rPr sz="1800" spc="-15" dirty="0">
                <a:latin typeface="Arial"/>
                <a:cs typeface="Arial"/>
              </a:rPr>
              <a:t>p</a:t>
            </a:r>
            <a:r>
              <a:rPr sz="1800" spc="-5" dirty="0">
                <a:latin typeface="Arial"/>
                <a:cs typeface="Arial"/>
              </a:rPr>
              <a:t>l</a:t>
            </a:r>
            <a:r>
              <a:rPr sz="1800" spc="-15" dirty="0">
                <a:latin typeface="Arial"/>
                <a:cs typeface="Arial"/>
              </a:rPr>
              <a:t>e</a:t>
            </a:r>
            <a:r>
              <a:rPr sz="1800" dirty="0">
                <a:latin typeface="Arial"/>
                <a:cs typeface="Arial"/>
              </a:rPr>
              <a:t>:</a:t>
            </a:r>
            <a:endParaRPr sz="1800">
              <a:latin typeface="Arial"/>
              <a:cs typeface="Aria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8073" y="517906"/>
            <a:ext cx="3757295" cy="513715"/>
          </a:xfrm>
          <a:prstGeom prst="rect">
            <a:avLst/>
          </a:prstGeom>
        </p:spPr>
        <p:txBody>
          <a:bodyPr vert="horz" wrap="square" lIns="0" tIns="13335" rIns="0" bIns="0" rtlCol="0">
            <a:spAutoFit/>
          </a:bodyPr>
          <a:lstStyle/>
          <a:p>
            <a:pPr marL="12700">
              <a:lnSpc>
                <a:spcPct val="100000"/>
              </a:lnSpc>
              <a:spcBef>
                <a:spcPts val="105"/>
              </a:spcBef>
            </a:pPr>
            <a:r>
              <a:rPr sz="3200" spc="-120" dirty="0"/>
              <a:t>Statistical</a:t>
            </a:r>
            <a:r>
              <a:rPr sz="3200" spc="-200" dirty="0"/>
              <a:t> </a:t>
            </a:r>
            <a:r>
              <a:rPr sz="3200" spc="-60" dirty="0"/>
              <a:t>Multiplexing</a:t>
            </a:r>
            <a:endParaRPr sz="3200"/>
          </a:p>
        </p:txBody>
      </p:sp>
      <p:sp>
        <p:nvSpPr>
          <p:cNvPr id="3" name="object 3"/>
          <p:cNvSpPr/>
          <p:nvPr/>
        </p:nvSpPr>
        <p:spPr>
          <a:xfrm>
            <a:off x="3130930" y="5451347"/>
            <a:ext cx="393192" cy="40538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86892" y="5091176"/>
            <a:ext cx="8249920" cy="760095"/>
          </a:xfrm>
          <a:prstGeom prst="rect">
            <a:avLst/>
          </a:prstGeom>
        </p:spPr>
        <p:txBody>
          <a:bodyPr vert="horz" wrap="square" lIns="0" tIns="9525" rIns="0" bIns="0" rtlCol="0">
            <a:spAutoFit/>
          </a:bodyPr>
          <a:lstStyle/>
          <a:p>
            <a:pPr marL="355600" marR="5080" indent="-342900">
              <a:lnSpc>
                <a:spcPct val="100800"/>
              </a:lnSpc>
              <a:spcBef>
                <a:spcPts val="75"/>
              </a:spcBef>
              <a:tabLst>
                <a:tab pos="3009265" algn="l"/>
              </a:tabLst>
            </a:pPr>
            <a:r>
              <a:rPr sz="2400" spc="-170" dirty="0">
                <a:latin typeface="Arial"/>
                <a:cs typeface="Arial"/>
              </a:rPr>
              <a:t>Sequence </a:t>
            </a:r>
            <a:r>
              <a:rPr sz="2400" spc="-5" dirty="0">
                <a:latin typeface="Arial"/>
                <a:cs typeface="Arial"/>
              </a:rPr>
              <a:t>of </a:t>
            </a:r>
            <a:r>
              <a:rPr sz="2400" spc="-215" dirty="0">
                <a:latin typeface="Arial"/>
                <a:cs typeface="Arial"/>
              </a:rPr>
              <a:t>A </a:t>
            </a:r>
            <a:r>
              <a:rPr sz="2400" spc="35" dirty="0">
                <a:latin typeface="Arial"/>
                <a:cs typeface="Arial"/>
              </a:rPr>
              <a:t>&amp; </a:t>
            </a:r>
            <a:r>
              <a:rPr sz="2400" spc="-300" dirty="0">
                <a:latin typeface="Arial"/>
                <a:cs typeface="Arial"/>
              </a:rPr>
              <a:t>B </a:t>
            </a:r>
            <a:r>
              <a:rPr sz="2400" spc="-130" dirty="0">
                <a:latin typeface="Arial"/>
                <a:cs typeface="Arial"/>
              </a:rPr>
              <a:t>packets </a:t>
            </a:r>
            <a:r>
              <a:rPr sz="2400" spc="-140" dirty="0">
                <a:latin typeface="Arial"/>
                <a:cs typeface="Arial"/>
              </a:rPr>
              <a:t>does </a:t>
            </a:r>
            <a:r>
              <a:rPr sz="2400" spc="-10" dirty="0">
                <a:latin typeface="Arial"/>
                <a:cs typeface="Arial"/>
              </a:rPr>
              <a:t>not </a:t>
            </a:r>
            <a:r>
              <a:rPr sz="2400" spc="-150" dirty="0">
                <a:latin typeface="Arial"/>
                <a:cs typeface="Arial"/>
              </a:rPr>
              <a:t>have </a:t>
            </a:r>
            <a:r>
              <a:rPr sz="2400" spc="-75" dirty="0">
                <a:latin typeface="Arial"/>
                <a:cs typeface="Arial"/>
              </a:rPr>
              <a:t>fixed </a:t>
            </a:r>
            <a:r>
              <a:rPr sz="2400" spc="-45" dirty="0">
                <a:latin typeface="Arial"/>
                <a:cs typeface="Arial"/>
              </a:rPr>
              <a:t>pattern,</a:t>
            </a:r>
            <a:r>
              <a:rPr sz="2400" spc="-280" dirty="0">
                <a:latin typeface="Arial"/>
                <a:cs typeface="Arial"/>
              </a:rPr>
              <a:t> </a:t>
            </a:r>
            <a:r>
              <a:rPr sz="2400" spc="-55" dirty="0">
                <a:latin typeface="Arial"/>
                <a:cs typeface="Arial"/>
              </a:rPr>
              <a:t>bandwidth  </a:t>
            </a:r>
            <a:r>
              <a:rPr sz="2400" spc="-125" dirty="0">
                <a:latin typeface="Arial"/>
                <a:cs typeface="Arial"/>
              </a:rPr>
              <a:t>shared </a:t>
            </a:r>
            <a:r>
              <a:rPr sz="2400" spc="-75" dirty="0">
                <a:latin typeface="Arial"/>
                <a:cs typeface="Arial"/>
              </a:rPr>
              <a:t>on</a:t>
            </a:r>
            <a:r>
              <a:rPr sz="2400" spc="-130" dirty="0">
                <a:latin typeface="Arial"/>
                <a:cs typeface="Arial"/>
              </a:rPr>
              <a:t> </a:t>
            </a:r>
            <a:r>
              <a:rPr sz="2400" spc="-105" dirty="0">
                <a:latin typeface="Arial"/>
                <a:cs typeface="Arial"/>
              </a:rPr>
              <a:t>demand	</a:t>
            </a:r>
            <a:r>
              <a:rPr sz="2400" b="1" i="1" spc="-200" dirty="0">
                <a:solidFill>
                  <a:srgbClr val="FF0000"/>
                </a:solidFill>
                <a:latin typeface="Trebuchet MS"/>
                <a:cs typeface="Trebuchet MS"/>
              </a:rPr>
              <a:t>statistical</a:t>
            </a:r>
            <a:r>
              <a:rPr sz="2400" b="1" i="1" spc="-175" dirty="0">
                <a:solidFill>
                  <a:srgbClr val="FF0000"/>
                </a:solidFill>
                <a:latin typeface="Trebuchet MS"/>
                <a:cs typeface="Trebuchet MS"/>
              </a:rPr>
              <a:t> </a:t>
            </a:r>
            <a:r>
              <a:rPr sz="2400" b="1" i="1" spc="-150" dirty="0">
                <a:solidFill>
                  <a:srgbClr val="FF0000"/>
                </a:solidFill>
                <a:latin typeface="Trebuchet MS"/>
                <a:cs typeface="Trebuchet MS"/>
              </a:rPr>
              <a:t>multiplexing</a:t>
            </a:r>
            <a:r>
              <a:rPr sz="2400" spc="-150" dirty="0">
                <a:latin typeface="Arial"/>
                <a:cs typeface="Arial"/>
              </a:rPr>
              <a:t>.</a:t>
            </a:r>
            <a:endParaRPr sz="2400">
              <a:latin typeface="Arial"/>
              <a:cs typeface="Arial"/>
            </a:endParaRPr>
          </a:p>
        </p:txBody>
      </p:sp>
      <p:sp>
        <p:nvSpPr>
          <p:cNvPr id="5" name="object 5"/>
          <p:cNvSpPr/>
          <p:nvPr/>
        </p:nvSpPr>
        <p:spPr>
          <a:xfrm>
            <a:off x="1203474" y="2476381"/>
            <a:ext cx="888566" cy="52775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21051" y="2333244"/>
            <a:ext cx="1198245" cy="370840"/>
          </a:xfrm>
          <a:custGeom>
            <a:avLst/>
            <a:gdLst/>
            <a:ahLst/>
            <a:cxnLst/>
            <a:rect l="l" t="t" r="r" b="b"/>
            <a:pathLst>
              <a:path w="1198245" h="370839">
                <a:moveTo>
                  <a:pt x="598932" y="0"/>
                </a:moveTo>
                <a:lnTo>
                  <a:pt x="529073" y="1246"/>
                </a:lnTo>
                <a:lnTo>
                  <a:pt x="461585" y="4891"/>
                </a:lnTo>
                <a:lnTo>
                  <a:pt x="396915" y="10798"/>
                </a:lnTo>
                <a:lnTo>
                  <a:pt x="335513" y="18825"/>
                </a:lnTo>
                <a:lnTo>
                  <a:pt x="277827" y="28835"/>
                </a:lnTo>
                <a:lnTo>
                  <a:pt x="224307" y="40688"/>
                </a:lnTo>
                <a:lnTo>
                  <a:pt x="175402" y="54244"/>
                </a:lnTo>
                <a:lnTo>
                  <a:pt x="131561" y="69366"/>
                </a:lnTo>
                <a:lnTo>
                  <a:pt x="93233" y="85913"/>
                </a:lnTo>
                <a:lnTo>
                  <a:pt x="34911" y="122728"/>
                </a:lnTo>
                <a:lnTo>
                  <a:pt x="4028" y="163577"/>
                </a:lnTo>
                <a:lnTo>
                  <a:pt x="0" y="185165"/>
                </a:lnTo>
                <a:lnTo>
                  <a:pt x="4028" y="206754"/>
                </a:lnTo>
                <a:lnTo>
                  <a:pt x="34911" y="247603"/>
                </a:lnTo>
                <a:lnTo>
                  <a:pt x="93233" y="284418"/>
                </a:lnTo>
                <a:lnTo>
                  <a:pt x="131561" y="300965"/>
                </a:lnTo>
                <a:lnTo>
                  <a:pt x="175402" y="316087"/>
                </a:lnTo>
                <a:lnTo>
                  <a:pt x="224307" y="329643"/>
                </a:lnTo>
                <a:lnTo>
                  <a:pt x="277827" y="341496"/>
                </a:lnTo>
                <a:lnTo>
                  <a:pt x="335513" y="351506"/>
                </a:lnTo>
                <a:lnTo>
                  <a:pt x="396915" y="359533"/>
                </a:lnTo>
                <a:lnTo>
                  <a:pt x="461585" y="365440"/>
                </a:lnTo>
                <a:lnTo>
                  <a:pt x="529073" y="369085"/>
                </a:lnTo>
                <a:lnTo>
                  <a:pt x="598932" y="370331"/>
                </a:lnTo>
                <a:lnTo>
                  <a:pt x="668790" y="369085"/>
                </a:lnTo>
                <a:lnTo>
                  <a:pt x="736278" y="365440"/>
                </a:lnTo>
                <a:lnTo>
                  <a:pt x="800948" y="359533"/>
                </a:lnTo>
                <a:lnTo>
                  <a:pt x="862350" y="351506"/>
                </a:lnTo>
                <a:lnTo>
                  <a:pt x="920036" y="341496"/>
                </a:lnTo>
                <a:lnTo>
                  <a:pt x="973556" y="329643"/>
                </a:lnTo>
                <a:lnTo>
                  <a:pt x="1022461" y="316087"/>
                </a:lnTo>
                <a:lnTo>
                  <a:pt x="1066302" y="300965"/>
                </a:lnTo>
                <a:lnTo>
                  <a:pt x="1104630" y="284418"/>
                </a:lnTo>
                <a:lnTo>
                  <a:pt x="1162952" y="247603"/>
                </a:lnTo>
                <a:lnTo>
                  <a:pt x="1193835" y="206754"/>
                </a:lnTo>
                <a:lnTo>
                  <a:pt x="1197864" y="185165"/>
                </a:lnTo>
                <a:lnTo>
                  <a:pt x="1193835" y="163577"/>
                </a:lnTo>
                <a:lnTo>
                  <a:pt x="1162952" y="122728"/>
                </a:lnTo>
                <a:lnTo>
                  <a:pt x="1104630" y="85913"/>
                </a:lnTo>
                <a:lnTo>
                  <a:pt x="1066302" y="69366"/>
                </a:lnTo>
                <a:lnTo>
                  <a:pt x="1022461" y="54244"/>
                </a:lnTo>
                <a:lnTo>
                  <a:pt x="973556" y="40688"/>
                </a:lnTo>
                <a:lnTo>
                  <a:pt x="920036" y="28835"/>
                </a:lnTo>
                <a:lnTo>
                  <a:pt x="862350" y="18825"/>
                </a:lnTo>
                <a:lnTo>
                  <a:pt x="800948" y="10798"/>
                </a:lnTo>
                <a:lnTo>
                  <a:pt x="736278" y="4891"/>
                </a:lnTo>
                <a:lnTo>
                  <a:pt x="668790" y="1246"/>
                </a:lnTo>
                <a:lnTo>
                  <a:pt x="598932" y="0"/>
                </a:lnTo>
                <a:close/>
              </a:path>
            </a:pathLst>
          </a:custGeom>
          <a:solidFill>
            <a:srgbClr val="B1B1B1"/>
          </a:solidFill>
        </p:spPr>
        <p:txBody>
          <a:bodyPr wrap="square" lIns="0" tIns="0" rIns="0" bIns="0" rtlCol="0"/>
          <a:lstStyle/>
          <a:p>
            <a:endParaRPr/>
          </a:p>
        </p:txBody>
      </p:sp>
      <p:sp>
        <p:nvSpPr>
          <p:cNvPr id="7" name="object 7"/>
          <p:cNvSpPr/>
          <p:nvPr/>
        </p:nvSpPr>
        <p:spPr>
          <a:xfrm>
            <a:off x="2321051" y="2264664"/>
            <a:ext cx="1198245" cy="264160"/>
          </a:xfrm>
          <a:custGeom>
            <a:avLst/>
            <a:gdLst/>
            <a:ahLst/>
            <a:cxnLst/>
            <a:rect l="l" t="t" r="r" b="b"/>
            <a:pathLst>
              <a:path w="1198245" h="264160">
                <a:moveTo>
                  <a:pt x="0" y="263651"/>
                </a:moveTo>
                <a:lnTo>
                  <a:pt x="1197864" y="263651"/>
                </a:lnTo>
                <a:lnTo>
                  <a:pt x="1197864" y="0"/>
                </a:lnTo>
                <a:lnTo>
                  <a:pt x="0" y="0"/>
                </a:lnTo>
                <a:lnTo>
                  <a:pt x="0" y="263651"/>
                </a:lnTo>
                <a:close/>
              </a:path>
            </a:pathLst>
          </a:custGeom>
          <a:solidFill>
            <a:srgbClr val="B1B1B1"/>
          </a:solidFill>
        </p:spPr>
        <p:txBody>
          <a:bodyPr wrap="square" lIns="0" tIns="0" rIns="0" bIns="0" rtlCol="0"/>
          <a:lstStyle/>
          <a:p>
            <a:endParaRPr/>
          </a:p>
        </p:txBody>
      </p:sp>
      <p:sp>
        <p:nvSpPr>
          <p:cNvPr id="8" name="object 8"/>
          <p:cNvSpPr/>
          <p:nvPr/>
        </p:nvSpPr>
        <p:spPr>
          <a:xfrm>
            <a:off x="2330195" y="2036064"/>
            <a:ext cx="1199515" cy="431800"/>
          </a:xfrm>
          <a:custGeom>
            <a:avLst/>
            <a:gdLst/>
            <a:ahLst/>
            <a:cxn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1" y="368141"/>
                </a:lnTo>
                <a:lnTo>
                  <a:pt x="224610" y="383925"/>
                </a:lnTo>
                <a:lnTo>
                  <a:pt x="278198" y="397725"/>
                </a:lnTo>
                <a:lnTo>
                  <a:pt x="335957" y="409378"/>
                </a:lnTo>
                <a:lnTo>
                  <a:pt x="397436" y="418723"/>
                </a:lnTo>
                <a:lnTo>
                  <a:pt x="462185" y="425598"/>
                </a:lnTo>
                <a:lnTo>
                  <a:pt x="529754" y="429841"/>
                </a:lnTo>
                <a:lnTo>
                  <a:pt x="599694" y="431291"/>
                </a:lnTo>
                <a:lnTo>
                  <a:pt x="669633" y="429841"/>
                </a:lnTo>
                <a:lnTo>
                  <a:pt x="737202" y="425598"/>
                </a:lnTo>
                <a:lnTo>
                  <a:pt x="801951" y="418723"/>
                </a:lnTo>
                <a:lnTo>
                  <a:pt x="863430" y="409378"/>
                </a:lnTo>
                <a:lnTo>
                  <a:pt x="921189" y="397725"/>
                </a:lnTo>
                <a:lnTo>
                  <a:pt x="974777" y="383925"/>
                </a:lnTo>
                <a:lnTo>
                  <a:pt x="1023746"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B1B1B1"/>
          </a:solidFill>
        </p:spPr>
        <p:txBody>
          <a:bodyPr wrap="square" lIns="0" tIns="0" rIns="0" bIns="0" rtlCol="0"/>
          <a:lstStyle/>
          <a:p>
            <a:endParaRPr/>
          </a:p>
        </p:txBody>
      </p:sp>
      <p:sp>
        <p:nvSpPr>
          <p:cNvPr id="9" name="object 9"/>
          <p:cNvSpPr/>
          <p:nvPr/>
        </p:nvSpPr>
        <p:spPr>
          <a:xfrm>
            <a:off x="2676905" y="2068829"/>
            <a:ext cx="178435" cy="3175"/>
          </a:xfrm>
          <a:custGeom>
            <a:avLst/>
            <a:gdLst/>
            <a:ahLst/>
            <a:cxnLst/>
            <a:rect l="l" t="t" r="r" b="b"/>
            <a:pathLst>
              <a:path w="178435" h="3175">
                <a:moveTo>
                  <a:pt x="0" y="3048"/>
                </a:moveTo>
                <a:lnTo>
                  <a:pt x="178307" y="0"/>
                </a:lnTo>
              </a:path>
            </a:pathLst>
          </a:custGeom>
          <a:ln w="28956">
            <a:solidFill>
              <a:srgbClr val="000000"/>
            </a:solidFill>
          </a:ln>
        </p:spPr>
        <p:txBody>
          <a:bodyPr wrap="square" lIns="0" tIns="0" rIns="0" bIns="0" rtlCol="0"/>
          <a:lstStyle/>
          <a:p>
            <a:endParaRPr/>
          </a:p>
        </p:txBody>
      </p:sp>
      <p:sp>
        <p:nvSpPr>
          <p:cNvPr id="10" name="object 10"/>
          <p:cNvSpPr/>
          <p:nvPr/>
        </p:nvSpPr>
        <p:spPr>
          <a:xfrm>
            <a:off x="3019805" y="2186177"/>
            <a:ext cx="155575" cy="0"/>
          </a:xfrm>
          <a:custGeom>
            <a:avLst/>
            <a:gdLst/>
            <a:ahLst/>
            <a:cxnLst/>
            <a:rect l="l" t="t" r="r" b="b"/>
            <a:pathLst>
              <a:path w="155575">
                <a:moveTo>
                  <a:pt x="0" y="0"/>
                </a:moveTo>
                <a:lnTo>
                  <a:pt x="155448" y="0"/>
                </a:lnTo>
              </a:path>
            </a:pathLst>
          </a:custGeom>
          <a:ln w="28956">
            <a:solidFill>
              <a:srgbClr val="000000"/>
            </a:solidFill>
          </a:ln>
        </p:spPr>
        <p:txBody>
          <a:bodyPr wrap="square" lIns="0" tIns="0" rIns="0" bIns="0" rtlCol="0"/>
          <a:lstStyle/>
          <a:p>
            <a:endParaRPr/>
          </a:p>
        </p:txBody>
      </p:sp>
      <p:sp>
        <p:nvSpPr>
          <p:cNvPr id="11" name="object 11"/>
          <p:cNvSpPr/>
          <p:nvPr/>
        </p:nvSpPr>
        <p:spPr>
          <a:xfrm>
            <a:off x="2841498" y="2071877"/>
            <a:ext cx="184785" cy="114300"/>
          </a:xfrm>
          <a:custGeom>
            <a:avLst/>
            <a:gdLst/>
            <a:ahLst/>
            <a:cxnLst/>
            <a:rect l="l" t="t" r="r" b="b"/>
            <a:pathLst>
              <a:path w="184785" h="114300">
                <a:moveTo>
                  <a:pt x="0" y="0"/>
                </a:moveTo>
                <a:lnTo>
                  <a:pt x="184403" y="114300"/>
                </a:lnTo>
              </a:path>
            </a:pathLst>
          </a:custGeom>
          <a:ln w="28956">
            <a:solidFill>
              <a:srgbClr val="000000"/>
            </a:solidFill>
          </a:ln>
        </p:spPr>
        <p:txBody>
          <a:bodyPr wrap="square" lIns="0" tIns="0" rIns="0" bIns="0" rtlCol="0"/>
          <a:lstStyle/>
          <a:p>
            <a:endParaRPr/>
          </a:p>
        </p:txBody>
      </p:sp>
      <p:sp>
        <p:nvSpPr>
          <p:cNvPr id="12" name="object 12"/>
          <p:cNvSpPr/>
          <p:nvPr/>
        </p:nvSpPr>
        <p:spPr>
          <a:xfrm>
            <a:off x="2676905" y="2183129"/>
            <a:ext cx="178435" cy="1905"/>
          </a:xfrm>
          <a:custGeom>
            <a:avLst/>
            <a:gdLst/>
            <a:ahLst/>
            <a:cxnLst/>
            <a:rect l="l" t="t" r="r" b="b"/>
            <a:pathLst>
              <a:path w="178435" h="1905">
                <a:moveTo>
                  <a:pt x="-14477" y="762"/>
                </a:moveTo>
                <a:lnTo>
                  <a:pt x="192785" y="762"/>
                </a:lnTo>
              </a:path>
            </a:pathLst>
          </a:custGeom>
          <a:ln w="30479">
            <a:solidFill>
              <a:srgbClr val="000000"/>
            </a:solidFill>
          </a:ln>
        </p:spPr>
        <p:txBody>
          <a:bodyPr wrap="square" lIns="0" tIns="0" rIns="0" bIns="0" rtlCol="0"/>
          <a:lstStyle/>
          <a:p>
            <a:endParaRPr/>
          </a:p>
        </p:txBody>
      </p:sp>
      <p:sp>
        <p:nvSpPr>
          <p:cNvPr id="13" name="object 13"/>
          <p:cNvSpPr/>
          <p:nvPr/>
        </p:nvSpPr>
        <p:spPr>
          <a:xfrm>
            <a:off x="3019805" y="2067305"/>
            <a:ext cx="155575" cy="0"/>
          </a:xfrm>
          <a:custGeom>
            <a:avLst/>
            <a:gdLst/>
            <a:ahLst/>
            <a:cxnLst/>
            <a:rect l="l" t="t" r="r" b="b"/>
            <a:pathLst>
              <a:path w="155575">
                <a:moveTo>
                  <a:pt x="0" y="0"/>
                </a:moveTo>
                <a:lnTo>
                  <a:pt x="155448" y="0"/>
                </a:lnTo>
              </a:path>
            </a:pathLst>
          </a:custGeom>
          <a:ln w="28956">
            <a:solidFill>
              <a:srgbClr val="000000"/>
            </a:solidFill>
          </a:ln>
        </p:spPr>
        <p:txBody>
          <a:bodyPr wrap="square" lIns="0" tIns="0" rIns="0" bIns="0" rtlCol="0"/>
          <a:lstStyle/>
          <a:p>
            <a:endParaRPr/>
          </a:p>
        </p:txBody>
      </p:sp>
      <p:sp>
        <p:nvSpPr>
          <p:cNvPr id="14" name="object 14"/>
          <p:cNvSpPr/>
          <p:nvPr/>
        </p:nvSpPr>
        <p:spPr>
          <a:xfrm>
            <a:off x="2841498" y="2067305"/>
            <a:ext cx="184785" cy="116205"/>
          </a:xfrm>
          <a:custGeom>
            <a:avLst/>
            <a:gdLst/>
            <a:ahLst/>
            <a:cxnLst/>
            <a:rect l="l" t="t" r="r" b="b"/>
            <a:pathLst>
              <a:path w="184785" h="116205">
                <a:moveTo>
                  <a:pt x="0" y="115824"/>
                </a:moveTo>
                <a:lnTo>
                  <a:pt x="184403" y="0"/>
                </a:lnTo>
              </a:path>
            </a:pathLst>
          </a:custGeom>
          <a:ln w="28956">
            <a:solidFill>
              <a:srgbClr val="000000"/>
            </a:solidFill>
          </a:ln>
        </p:spPr>
        <p:txBody>
          <a:bodyPr wrap="square" lIns="0" tIns="0" rIns="0" bIns="0" rtlCol="0"/>
          <a:lstStyle/>
          <a:p>
            <a:endParaRPr/>
          </a:p>
        </p:txBody>
      </p:sp>
      <p:sp>
        <p:nvSpPr>
          <p:cNvPr id="15" name="object 15"/>
          <p:cNvSpPr/>
          <p:nvPr/>
        </p:nvSpPr>
        <p:spPr>
          <a:xfrm>
            <a:off x="5416296" y="2353055"/>
            <a:ext cx="1199515" cy="368935"/>
          </a:xfrm>
          <a:custGeom>
            <a:avLst/>
            <a:gdLst/>
            <a:ahLst/>
            <a:cxnLst/>
            <a:rect l="l" t="t" r="r" b="b"/>
            <a:pathLst>
              <a:path w="1199515" h="368935">
                <a:moveTo>
                  <a:pt x="599693"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11"/>
                </a:lnTo>
                <a:lnTo>
                  <a:pt x="34959" y="246600"/>
                </a:lnTo>
                <a:lnTo>
                  <a:pt x="93361" y="283265"/>
                </a:lnTo>
                <a:lnTo>
                  <a:pt x="131741" y="299743"/>
                </a:lnTo>
                <a:lnTo>
                  <a:pt x="175641" y="314801"/>
                </a:lnTo>
                <a:lnTo>
                  <a:pt x="224610" y="328299"/>
                </a:lnTo>
                <a:lnTo>
                  <a:pt x="278198" y="340101"/>
                </a:lnTo>
                <a:lnTo>
                  <a:pt x="335957" y="350066"/>
                </a:lnTo>
                <a:lnTo>
                  <a:pt x="397436" y="358058"/>
                </a:lnTo>
                <a:lnTo>
                  <a:pt x="462185" y="363938"/>
                </a:lnTo>
                <a:lnTo>
                  <a:pt x="529754" y="367567"/>
                </a:lnTo>
                <a:lnTo>
                  <a:pt x="599693" y="368808"/>
                </a:lnTo>
                <a:lnTo>
                  <a:pt x="669633" y="367567"/>
                </a:lnTo>
                <a:lnTo>
                  <a:pt x="737202" y="363938"/>
                </a:lnTo>
                <a:lnTo>
                  <a:pt x="801951" y="358058"/>
                </a:lnTo>
                <a:lnTo>
                  <a:pt x="863430" y="350066"/>
                </a:lnTo>
                <a:lnTo>
                  <a:pt x="921189" y="340101"/>
                </a:lnTo>
                <a:lnTo>
                  <a:pt x="974777" y="328299"/>
                </a:lnTo>
                <a:lnTo>
                  <a:pt x="1023746" y="314801"/>
                </a:lnTo>
                <a:lnTo>
                  <a:pt x="1067646" y="299743"/>
                </a:lnTo>
                <a:lnTo>
                  <a:pt x="1106026" y="283265"/>
                </a:lnTo>
                <a:lnTo>
                  <a:pt x="1164428" y="246600"/>
                </a:lnTo>
                <a:lnTo>
                  <a:pt x="1195353" y="205911"/>
                </a:lnTo>
                <a:lnTo>
                  <a:pt x="1199387"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3" y="0"/>
                </a:lnTo>
                <a:close/>
              </a:path>
            </a:pathLst>
          </a:custGeom>
          <a:solidFill>
            <a:srgbClr val="B1B1B1"/>
          </a:solidFill>
        </p:spPr>
        <p:txBody>
          <a:bodyPr wrap="square" lIns="0" tIns="0" rIns="0" bIns="0" rtlCol="0"/>
          <a:lstStyle/>
          <a:p>
            <a:endParaRPr/>
          </a:p>
        </p:txBody>
      </p:sp>
      <p:sp>
        <p:nvSpPr>
          <p:cNvPr id="16" name="object 16"/>
          <p:cNvSpPr/>
          <p:nvPr/>
        </p:nvSpPr>
        <p:spPr>
          <a:xfrm>
            <a:off x="5425440" y="2331720"/>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7" name="object 17"/>
          <p:cNvSpPr/>
          <p:nvPr/>
        </p:nvSpPr>
        <p:spPr>
          <a:xfrm>
            <a:off x="5425440" y="2293620"/>
            <a:ext cx="1199515" cy="264160"/>
          </a:xfrm>
          <a:custGeom>
            <a:avLst/>
            <a:gdLst/>
            <a:ahLst/>
            <a:cxnLst/>
            <a:rect l="l" t="t" r="r" b="b"/>
            <a:pathLst>
              <a:path w="1199515" h="264160">
                <a:moveTo>
                  <a:pt x="0" y="263651"/>
                </a:moveTo>
                <a:lnTo>
                  <a:pt x="1199388" y="263651"/>
                </a:lnTo>
                <a:lnTo>
                  <a:pt x="1199388" y="0"/>
                </a:lnTo>
                <a:lnTo>
                  <a:pt x="0" y="0"/>
                </a:lnTo>
                <a:lnTo>
                  <a:pt x="0" y="263651"/>
                </a:lnTo>
                <a:close/>
              </a:path>
            </a:pathLst>
          </a:custGeom>
          <a:solidFill>
            <a:srgbClr val="B1B1B1"/>
          </a:solidFill>
        </p:spPr>
        <p:txBody>
          <a:bodyPr wrap="square" lIns="0" tIns="0" rIns="0" bIns="0" rtlCol="0"/>
          <a:lstStyle/>
          <a:p>
            <a:endParaRPr/>
          </a:p>
        </p:txBody>
      </p:sp>
      <p:sp>
        <p:nvSpPr>
          <p:cNvPr id="18" name="object 18"/>
          <p:cNvSpPr/>
          <p:nvPr/>
        </p:nvSpPr>
        <p:spPr>
          <a:xfrm>
            <a:off x="5436108" y="2065020"/>
            <a:ext cx="1198245" cy="431800"/>
          </a:xfrm>
          <a:custGeom>
            <a:avLst/>
            <a:gdLst/>
            <a:ahLst/>
            <a:cxnLst/>
            <a:rect l="l" t="t" r="r" b="b"/>
            <a:pathLst>
              <a:path w="1198245" h="431800">
                <a:moveTo>
                  <a:pt x="598931"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1"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1" y="0"/>
                </a:lnTo>
                <a:close/>
              </a:path>
            </a:pathLst>
          </a:custGeom>
          <a:solidFill>
            <a:srgbClr val="B1B1B1"/>
          </a:solidFill>
        </p:spPr>
        <p:txBody>
          <a:bodyPr wrap="square" lIns="0" tIns="0" rIns="0" bIns="0" rtlCol="0"/>
          <a:lstStyle/>
          <a:p>
            <a:endParaRPr/>
          </a:p>
        </p:txBody>
      </p:sp>
      <p:sp>
        <p:nvSpPr>
          <p:cNvPr id="19" name="object 19"/>
          <p:cNvSpPr/>
          <p:nvPr/>
        </p:nvSpPr>
        <p:spPr>
          <a:xfrm>
            <a:off x="7003819" y="1552837"/>
            <a:ext cx="635162" cy="52775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964206" y="1571125"/>
            <a:ext cx="1132055" cy="527754"/>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15105" y="2391917"/>
            <a:ext cx="1934210" cy="9525"/>
          </a:xfrm>
          <a:custGeom>
            <a:avLst/>
            <a:gdLst/>
            <a:ahLst/>
            <a:cxnLst/>
            <a:rect l="l" t="t" r="r" b="b"/>
            <a:pathLst>
              <a:path w="1934210" h="9525">
                <a:moveTo>
                  <a:pt x="0" y="0"/>
                </a:moveTo>
                <a:lnTo>
                  <a:pt x="1933956" y="9144"/>
                </a:lnTo>
              </a:path>
            </a:pathLst>
          </a:custGeom>
          <a:ln w="19812">
            <a:solidFill>
              <a:srgbClr val="000000"/>
            </a:solidFill>
          </a:ln>
        </p:spPr>
        <p:txBody>
          <a:bodyPr wrap="square" lIns="0" tIns="0" rIns="0" bIns="0" rtlCol="0"/>
          <a:lstStyle/>
          <a:p>
            <a:endParaRPr/>
          </a:p>
        </p:txBody>
      </p:sp>
      <p:sp>
        <p:nvSpPr>
          <p:cNvPr id="22" name="object 22"/>
          <p:cNvSpPr/>
          <p:nvPr/>
        </p:nvSpPr>
        <p:spPr>
          <a:xfrm>
            <a:off x="4041162" y="2200655"/>
            <a:ext cx="2358806" cy="261246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592061" y="1953005"/>
            <a:ext cx="504825" cy="266700"/>
          </a:xfrm>
          <a:custGeom>
            <a:avLst/>
            <a:gdLst/>
            <a:ahLst/>
            <a:cxnLst/>
            <a:rect l="l" t="t" r="r" b="b"/>
            <a:pathLst>
              <a:path w="504825" h="266700">
                <a:moveTo>
                  <a:pt x="0" y="266700"/>
                </a:moveTo>
                <a:lnTo>
                  <a:pt x="504444" y="0"/>
                </a:lnTo>
              </a:path>
            </a:pathLst>
          </a:custGeom>
          <a:ln w="19812">
            <a:solidFill>
              <a:srgbClr val="000000"/>
            </a:solidFill>
          </a:ln>
        </p:spPr>
        <p:txBody>
          <a:bodyPr wrap="square" lIns="0" tIns="0" rIns="0" bIns="0" rtlCol="0"/>
          <a:lstStyle/>
          <a:p>
            <a:endParaRPr/>
          </a:p>
        </p:txBody>
      </p:sp>
      <p:sp>
        <p:nvSpPr>
          <p:cNvPr id="24" name="object 24"/>
          <p:cNvSpPr/>
          <p:nvPr/>
        </p:nvSpPr>
        <p:spPr>
          <a:xfrm>
            <a:off x="2096261" y="1963673"/>
            <a:ext cx="0" cy="1000125"/>
          </a:xfrm>
          <a:custGeom>
            <a:avLst/>
            <a:gdLst/>
            <a:ahLst/>
            <a:cxnLst/>
            <a:rect l="l" t="t" r="r" b="b"/>
            <a:pathLst>
              <a:path h="1000125">
                <a:moveTo>
                  <a:pt x="0" y="0"/>
                </a:moveTo>
                <a:lnTo>
                  <a:pt x="0" y="999743"/>
                </a:lnTo>
              </a:path>
            </a:pathLst>
          </a:custGeom>
          <a:ln w="19812">
            <a:solidFill>
              <a:srgbClr val="000000"/>
            </a:solidFill>
          </a:ln>
        </p:spPr>
        <p:txBody>
          <a:bodyPr wrap="square" lIns="0" tIns="0" rIns="0" bIns="0" rtlCol="0"/>
          <a:lstStyle/>
          <a:p>
            <a:endParaRPr/>
          </a:p>
        </p:txBody>
      </p:sp>
      <p:sp>
        <p:nvSpPr>
          <p:cNvPr id="25" name="object 25"/>
          <p:cNvSpPr/>
          <p:nvPr/>
        </p:nvSpPr>
        <p:spPr>
          <a:xfrm>
            <a:off x="2105405" y="2396489"/>
            <a:ext cx="201295" cy="0"/>
          </a:xfrm>
          <a:custGeom>
            <a:avLst/>
            <a:gdLst/>
            <a:ahLst/>
            <a:cxnLst/>
            <a:rect l="l" t="t" r="r" b="b"/>
            <a:pathLst>
              <a:path w="201294">
                <a:moveTo>
                  <a:pt x="0" y="0"/>
                </a:moveTo>
                <a:lnTo>
                  <a:pt x="201168" y="0"/>
                </a:lnTo>
              </a:path>
            </a:pathLst>
          </a:custGeom>
          <a:ln w="19812">
            <a:solidFill>
              <a:srgbClr val="000000"/>
            </a:solidFill>
          </a:ln>
        </p:spPr>
        <p:txBody>
          <a:bodyPr wrap="square" lIns="0" tIns="0" rIns="0" bIns="0" rtlCol="0"/>
          <a:lstStyle/>
          <a:p>
            <a:endParaRPr/>
          </a:p>
        </p:txBody>
      </p:sp>
      <p:sp>
        <p:nvSpPr>
          <p:cNvPr id="26" name="object 26"/>
          <p:cNvSpPr/>
          <p:nvPr/>
        </p:nvSpPr>
        <p:spPr>
          <a:xfrm>
            <a:off x="35478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27" name="object 27"/>
          <p:cNvSpPr/>
          <p:nvPr/>
        </p:nvSpPr>
        <p:spPr>
          <a:xfrm>
            <a:off x="35478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28" name="object 28"/>
          <p:cNvSpPr/>
          <p:nvPr/>
        </p:nvSpPr>
        <p:spPr>
          <a:xfrm>
            <a:off x="3709415"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29" name="object 29"/>
          <p:cNvSpPr/>
          <p:nvPr/>
        </p:nvSpPr>
        <p:spPr>
          <a:xfrm>
            <a:off x="3709415"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0" name="object 30"/>
          <p:cNvSpPr/>
          <p:nvPr/>
        </p:nvSpPr>
        <p:spPr>
          <a:xfrm>
            <a:off x="3872484"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1" name="object 31"/>
          <p:cNvSpPr/>
          <p:nvPr/>
        </p:nvSpPr>
        <p:spPr>
          <a:xfrm>
            <a:off x="3872484"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2" name="object 32"/>
          <p:cNvSpPr/>
          <p:nvPr/>
        </p:nvSpPr>
        <p:spPr>
          <a:xfrm>
            <a:off x="40340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3" name="object 33"/>
          <p:cNvSpPr/>
          <p:nvPr/>
        </p:nvSpPr>
        <p:spPr>
          <a:xfrm>
            <a:off x="40340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4" name="object 34"/>
          <p:cNvSpPr/>
          <p:nvPr/>
        </p:nvSpPr>
        <p:spPr>
          <a:xfrm>
            <a:off x="41955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35" name="object 35"/>
          <p:cNvSpPr/>
          <p:nvPr/>
        </p:nvSpPr>
        <p:spPr>
          <a:xfrm>
            <a:off x="41955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6" name="object 36"/>
          <p:cNvSpPr/>
          <p:nvPr/>
        </p:nvSpPr>
        <p:spPr>
          <a:xfrm>
            <a:off x="45674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37" name="object 37"/>
          <p:cNvSpPr/>
          <p:nvPr/>
        </p:nvSpPr>
        <p:spPr>
          <a:xfrm>
            <a:off x="45674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8" name="object 38"/>
          <p:cNvSpPr/>
          <p:nvPr/>
        </p:nvSpPr>
        <p:spPr>
          <a:xfrm>
            <a:off x="5004815" y="2180844"/>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9" name="object 39"/>
          <p:cNvSpPr/>
          <p:nvPr/>
        </p:nvSpPr>
        <p:spPr>
          <a:xfrm>
            <a:off x="5004815" y="2180844"/>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0" name="object 40"/>
          <p:cNvSpPr/>
          <p:nvPr/>
        </p:nvSpPr>
        <p:spPr>
          <a:xfrm>
            <a:off x="2857500" y="2261616"/>
            <a:ext cx="147955" cy="201295"/>
          </a:xfrm>
          <a:custGeom>
            <a:avLst/>
            <a:gdLst/>
            <a:ahLst/>
            <a:cxnLst/>
            <a:rect l="l" t="t" r="r" b="b"/>
            <a:pathLst>
              <a:path w="147955"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41" name="object 41"/>
          <p:cNvSpPr/>
          <p:nvPr/>
        </p:nvSpPr>
        <p:spPr>
          <a:xfrm>
            <a:off x="2857500" y="2261616"/>
            <a:ext cx="147955" cy="201295"/>
          </a:xfrm>
          <a:custGeom>
            <a:avLst/>
            <a:gdLst/>
            <a:ahLst/>
            <a:cxnLst/>
            <a:rect l="l" t="t" r="r" b="b"/>
            <a:pathLst>
              <a:path w="147955"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2" name="object 42"/>
          <p:cNvSpPr/>
          <p:nvPr/>
        </p:nvSpPr>
        <p:spPr>
          <a:xfrm>
            <a:off x="3019044" y="2261616"/>
            <a:ext cx="147955" cy="201295"/>
          </a:xfrm>
          <a:custGeom>
            <a:avLst/>
            <a:gdLst/>
            <a:ahLst/>
            <a:cxnLst/>
            <a:rect l="l" t="t" r="r" b="b"/>
            <a:pathLst>
              <a:path w="147955" h="201294">
                <a:moveTo>
                  <a:pt x="0" y="201167"/>
                </a:moveTo>
                <a:lnTo>
                  <a:pt x="147828" y="201167"/>
                </a:lnTo>
                <a:lnTo>
                  <a:pt x="147828" y="0"/>
                </a:lnTo>
                <a:lnTo>
                  <a:pt x="0" y="0"/>
                </a:lnTo>
                <a:lnTo>
                  <a:pt x="0" y="201167"/>
                </a:lnTo>
                <a:close/>
              </a:path>
            </a:pathLst>
          </a:custGeom>
          <a:solidFill>
            <a:srgbClr val="C0504D"/>
          </a:solidFill>
        </p:spPr>
        <p:txBody>
          <a:bodyPr wrap="square" lIns="0" tIns="0" rIns="0" bIns="0" rtlCol="0"/>
          <a:lstStyle/>
          <a:p>
            <a:endParaRPr/>
          </a:p>
        </p:txBody>
      </p:sp>
      <p:sp>
        <p:nvSpPr>
          <p:cNvPr id="43" name="object 43"/>
          <p:cNvSpPr/>
          <p:nvPr/>
        </p:nvSpPr>
        <p:spPr>
          <a:xfrm>
            <a:off x="3019044" y="2261616"/>
            <a:ext cx="147955" cy="201295"/>
          </a:xfrm>
          <a:custGeom>
            <a:avLst/>
            <a:gdLst/>
            <a:ahLst/>
            <a:cxnLst/>
            <a:rect l="l" t="t" r="r" b="b"/>
            <a:pathLst>
              <a:path w="147955" h="201294">
                <a:moveTo>
                  <a:pt x="0" y="201167"/>
                </a:moveTo>
                <a:lnTo>
                  <a:pt x="147828" y="201167"/>
                </a:lnTo>
                <a:lnTo>
                  <a:pt x="147828" y="0"/>
                </a:lnTo>
                <a:lnTo>
                  <a:pt x="0" y="0"/>
                </a:lnTo>
                <a:lnTo>
                  <a:pt x="0" y="201167"/>
                </a:lnTo>
                <a:close/>
              </a:path>
            </a:pathLst>
          </a:custGeom>
          <a:ln w="9144">
            <a:solidFill>
              <a:srgbClr val="000000"/>
            </a:solidFill>
          </a:ln>
        </p:spPr>
        <p:txBody>
          <a:bodyPr wrap="square" lIns="0" tIns="0" rIns="0" bIns="0" rtlCol="0"/>
          <a:lstStyle/>
          <a:p>
            <a:endParaRPr/>
          </a:p>
        </p:txBody>
      </p:sp>
      <p:sp>
        <p:nvSpPr>
          <p:cNvPr id="44" name="object 44"/>
          <p:cNvSpPr/>
          <p:nvPr/>
        </p:nvSpPr>
        <p:spPr>
          <a:xfrm>
            <a:off x="3182111" y="2261616"/>
            <a:ext cx="146685" cy="201295"/>
          </a:xfrm>
          <a:custGeom>
            <a:avLst/>
            <a:gdLst/>
            <a:ahLst/>
            <a:cxnLst/>
            <a:rect l="l" t="t" r="r" b="b"/>
            <a:pathLst>
              <a:path w="146685" h="201294">
                <a:moveTo>
                  <a:pt x="0" y="201167"/>
                </a:moveTo>
                <a:lnTo>
                  <a:pt x="146303" y="201167"/>
                </a:lnTo>
                <a:lnTo>
                  <a:pt x="146303" y="0"/>
                </a:lnTo>
                <a:lnTo>
                  <a:pt x="0" y="0"/>
                </a:lnTo>
                <a:lnTo>
                  <a:pt x="0" y="201167"/>
                </a:lnTo>
                <a:close/>
              </a:path>
            </a:pathLst>
          </a:custGeom>
          <a:solidFill>
            <a:srgbClr val="4F81BC"/>
          </a:solidFill>
        </p:spPr>
        <p:txBody>
          <a:bodyPr wrap="square" lIns="0" tIns="0" rIns="0" bIns="0" rtlCol="0"/>
          <a:lstStyle/>
          <a:p>
            <a:endParaRPr/>
          </a:p>
        </p:txBody>
      </p:sp>
      <p:sp>
        <p:nvSpPr>
          <p:cNvPr id="45" name="object 45"/>
          <p:cNvSpPr/>
          <p:nvPr/>
        </p:nvSpPr>
        <p:spPr>
          <a:xfrm>
            <a:off x="3182111" y="2261616"/>
            <a:ext cx="146685" cy="201295"/>
          </a:xfrm>
          <a:custGeom>
            <a:avLst/>
            <a:gdLst/>
            <a:ahLst/>
            <a:cxnLst/>
            <a:rect l="l" t="t" r="r" b="b"/>
            <a:pathLst>
              <a:path w="146685" h="201294">
                <a:moveTo>
                  <a:pt x="0" y="201167"/>
                </a:moveTo>
                <a:lnTo>
                  <a:pt x="146303" y="201167"/>
                </a:lnTo>
                <a:lnTo>
                  <a:pt x="146303" y="0"/>
                </a:lnTo>
                <a:lnTo>
                  <a:pt x="0" y="0"/>
                </a:lnTo>
                <a:lnTo>
                  <a:pt x="0" y="201167"/>
                </a:lnTo>
                <a:close/>
              </a:path>
            </a:pathLst>
          </a:custGeom>
          <a:ln w="9144">
            <a:solidFill>
              <a:srgbClr val="000000"/>
            </a:solidFill>
          </a:ln>
        </p:spPr>
        <p:txBody>
          <a:bodyPr wrap="square" lIns="0" tIns="0" rIns="0" bIns="0" rtlCol="0"/>
          <a:lstStyle/>
          <a:p>
            <a:endParaRPr/>
          </a:p>
        </p:txBody>
      </p:sp>
      <p:sp>
        <p:nvSpPr>
          <p:cNvPr id="46" name="object 46"/>
          <p:cNvSpPr/>
          <p:nvPr/>
        </p:nvSpPr>
        <p:spPr>
          <a:xfrm>
            <a:off x="3343655" y="22616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47" name="object 47"/>
          <p:cNvSpPr/>
          <p:nvPr/>
        </p:nvSpPr>
        <p:spPr>
          <a:xfrm>
            <a:off x="3343655" y="22616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8" name="object 48"/>
          <p:cNvSpPr/>
          <p:nvPr/>
        </p:nvSpPr>
        <p:spPr>
          <a:xfrm>
            <a:off x="2129027" y="2162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49" name="object 49"/>
          <p:cNvSpPr/>
          <p:nvPr/>
        </p:nvSpPr>
        <p:spPr>
          <a:xfrm>
            <a:off x="2129027" y="2162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50" name="object 50"/>
          <p:cNvSpPr/>
          <p:nvPr/>
        </p:nvSpPr>
        <p:spPr>
          <a:xfrm>
            <a:off x="1909572" y="27340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C0504D"/>
          </a:solidFill>
        </p:spPr>
        <p:txBody>
          <a:bodyPr wrap="square" lIns="0" tIns="0" rIns="0" bIns="0" rtlCol="0"/>
          <a:lstStyle/>
          <a:p>
            <a:endParaRPr/>
          </a:p>
        </p:txBody>
      </p:sp>
      <p:sp>
        <p:nvSpPr>
          <p:cNvPr id="51" name="object 51"/>
          <p:cNvSpPr/>
          <p:nvPr/>
        </p:nvSpPr>
        <p:spPr>
          <a:xfrm>
            <a:off x="1909572" y="27340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52" name="object 52"/>
          <p:cNvSpPr/>
          <p:nvPr/>
        </p:nvSpPr>
        <p:spPr>
          <a:xfrm>
            <a:off x="2305685" y="2232786"/>
            <a:ext cx="242442" cy="76200"/>
          </a:xfrm>
          <a:prstGeom prst="rect">
            <a:avLst/>
          </a:prstGeom>
          <a:blipFill>
            <a:blip r:embed="rId7" cstate="print"/>
            <a:stretch>
              <a:fillRect/>
            </a:stretch>
          </a:blipFill>
        </p:spPr>
        <p:txBody>
          <a:bodyPr wrap="square" lIns="0" tIns="0" rIns="0" bIns="0" rtlCol="0"/>
          <a:lstStyle/>
          <a:p>
            <a:endParaRPr/>
          </a:p>
        </p:txBody>
      </p:sp>
      <p:sp>
        <p:nvSpPr>
          <p:cNvPr id="53" name="object 53"/>
          <p:cNvSpPr/>
          <p:nvPr/>
        </p:nvSpPr>
        <p:spPr>
          <a:xfrm>
            <a:off x="1933955" y="2543555"/>
            <a:ext cx="76200" cy="175260"/>
          </a:xfrm>
          <a:custGeom>
            <a:avLst/>
            <a:gdLst/>
            <a:ahLst/>
            <a:cxnLst/>
            <a:rect l="l" t="t" r="r" b="b"/>
            <a:pathLst>
              <a:path w="76200" h="175260">
                <a:moveTo>
                  <a:pt x="44450" y="63500"/>
                </a:moveTo>
                <a:lnTo>
                  <a:pt x="31750" y="63500"/>
                </a:lnTo>
                <a:lnTo>
                  <a:pt x="31750" y="175260"/>
                </a:lnTo>
                <a:lnTo>
                  <a:pt x="44450" y="175260"/>
                </a:lnTo>
                <a:lnTo>
                  <a:pt x="44450" y="63500"/>
                </a:lnTo>
                <a:close/>
              </a:path>
              <a:path w="76200" h="175260">
                <a:moveTo>
                  <a:pt x="38100" y="0"/>
                </a:moveTo>
                <a:lnTo>
                  <a:pt x="0" y="76200"/>
                </a:lnTo>
                <a:lnTo>
                  <a:pt x="31750" y="76200"/>
                </a:lnTo>
                <a:lnTo>
                  <a:pt x="31750" y="63500"/>
                </a:lnTo>
                <a:lnTo>
                  <a:pt x="69850" y="63500"/>
                </a:lnTo>
                <a:lnTo>
                  <a:pt x="38100" y="0"/>
                </a:lnTo>
                <a:close/>
              </a:path>
              <a:path w="76200" h="17526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54" name="object 54"/>
          <p:cNvSpPr/>
          <p:nvPr/>
        </p:nvSpPr>
        <p:spPr>
          <a:xfrm>
            <a:off x="3928871" y="2039111"/>
            <a:ext cx="1062355" cy="76200"/>
          </a:xfrm>
          <a:custGeom>
            <a:avLst/>
            <a:gdLst/>
            <a:ahLst/>
            <a:cxnLst/>
            <a:rect l="l" t="t" r="r" b="b"/>
            <a:pathLst>
              <a:path w="1062354" h="76200">
                <a:moveTo>
                  <a:pt x="986027" y="0"/>
                </a:moveTo>
                <a:lnTo>
                  <a:pt x="986027" y="76200"/>
                </a:lnTo>
                <a:lnTo>
                  <a:pt x="1049527" y="44450"/>
                </a:lnTo>
                <a:lnTo>
                  <a:pt x="998727" y="44450"/>
                </a:lnTo>
                <a:lnTo>
                  <a:pt x="998727" y="31750"/>
                </a:lnTo>
                <a:lnTo>
                  <a:pt x="1049527" y="31750"/>
                </a:lnTo>
                <a:lnTo>
                  <a:pt x="986027" y="0"/>
                </a:lnTo>
                <a:close/>
              </a:path>
              <a:path w="1062354" h="76200">
                <a:moveTo>
                  <a:pt x="986027" y="31750"/>
                </a:moveTo>
                <a:lnTo>
                  <a:pt x="0" y="31750"/>
                </a:lnTo>
                <a:lnTo>
                  <a:pt x="0" y="44450"/>
                </a:lnTo>
                <a:lnTo>
                  <a:pt x="986027" y="44450"/>
                </a:lnTo>
                <a:lnTo>
                  <a:pt x="986027" y="31750"/>
                </a:lnTo>
                <a:close/>
              </a:path>
              <a:path w="1062354" h="76200">
                <a:moveTo>
                  <a:pt x="1049527" y="31750"/>
                </a:moveTo>
                <a:lnTo>
                  <a:pt x="998727" y="31750"/>
                </a:lnTo>
                <a:lnTo>
                  <a:pt x="998727" y="44450"/>
                </a:lnTo>
                <a:lnTo>
                  <a:pt x="1049527" y="44450"/>
                </a:lnTo>
                <a:lnTo>
                  <a:pt x="1062227" y="38100"/>
                </a:lnTo>
                <a:lnTo>
                  <a:pt x="1049527" y="31750"/>
                </a:lnTo>
                <a:close/>
              </a:path>
            </a:pathLst>
          </a:custGeom>
          <a:solidFill>
            <a:srgbClr val="000000"/>
          </a:solidFill>
        </p:spPr>
        <p:txBody>
          <a:bodyPr wrap="square" lIns="0" tIns="0" rIns="0" bIns="0" rtlCol="0"/>
          <a:lstStyle/>
          <a:p>
            <a:endParaRPr/>
          </a:p>
        </p:txBody>
      </p:sp>
      <p:sp>
        <p:nvSpPr>
          <p:cNvPr id="55" name="object 55"/>
          <p:cNvSpPr txBox="1"/>
          <p:nvPr/>
        </p:nvSpPr>
        <p:spPr>
          <a:xfrm>
            <a:off x="691692" y="1608835"/>
            <a:ext cx="1930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F81BC"/>
                </a:solidFill>
                <a:latin typeface="Comic Sans MS"/>
                <a:cs typeface="Comic Sans MS"/>
              </a:rPr>
              <a:t>A</a:t>
            </a:r>
            <a:endParaRPr sz="1800">
              <a:latin typeface="Comic Sans MS"/>
              <a:cs typeface="Comic Sans MS"/>
            </a:endParaRPr>
          </a:p>
        </p:txBody>
      </p:sp>
      <p:sp>
        <p:nvSpPr>
          <p:cNvPr id="56" name="object 56"/>
          <p:cNvSpPr txBox="1"/>
          <p:nvPr/>
        </p:nvSpPr>
        <p:spPr>
          <a:xfrm>
            <a:off x="967841" y="2628138"/>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57" name="object 57"/>
          <p:cNvSpPr txBox="1"/>
          <p:nvPr/>
        </p:nvSpPr>
        <p:spPr>
          <a:xfrm>
            <a:off x="6684009" y="1484452"/>
            <a:ext cx="16383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C</a:t>
            </a:r>
            <a:endParaRPr sz="1800">
              <a:latin typeface="Comic Sans MS"/>
              <a:cs typeface="Comic Sans MS"/>
            </a:endParaRPr>
          </a:p>
        </p:txBody>
      </p:sp>
      <p:sp>
        <p:nvSpPr>
          <p:cNvPr id="58" name="object 58"/>
          <p:cNvSpPr txBox="1"/>
          <p:nvPr/>
        </p:nvSpPr>
        <p:spPr>
          <a:xfrm>
            <a:off x="1692020" y="1332052"/>
            <a:ext cx="1102995" cy="633730"/>
          </a:xfrm>
          <a:prstGeom prst="rect">
            <a:avLst/>
          </a:prstGeom>
        </p:spPr>
        <p:txBody>
          <a:bodyPr vert="horz" wrap="square" lIns="0" tIns="13335" rIns="0" bIns="0" rtlCol="0">
            <a:spAutoFit/>
          </a:bodyPr>
          <a:lstStyle/>
          <a:p>
            <a:pPr marL="12700">
              <a:lnSpc>
                <a:spcPts val="2390"/>
              </a:lnSpc>
              <a:spcBef>
                <a:spcPts val="105"/>
              </a:spcBef>
            </a:pPr>
            <a:r>
              <a:rPr sz="2000" dirty="0">
                <a:latin typeface="Comic Sans MS"/>
                <a:cs typeface="Comic Sans MS"/>
              </a:rPr>
              <a:t>10</a:t>
            </a:r>
            <a:r>
              <a:rPr sz="2000" spc="-40" dirty="0">
                <a:latin typeface="Comic Sans MS"/>
                <a:cs typeface="Comic Sans MS"/>
              </a:rPr>
              <a:t> </a:t>
            </a:r>
            <a:r>
              <a:rPr sz="2000" spc="-5" dirty="0">
                <a:latin typeface="Comic Sans MS"/>
                <a:cs typeface="Comic Sans MS"/>
              </a:rPr>
              <a:t>Mbps</a:t>
            </a:r>
            <a:endParaRPr sz="2000">
              <a:latin typeface="Comic Sans MS"/>
              <a:cs typeface="Comic Sans MS"/>
            </a:endParaRPr>
          </a:p>
          <a:p>
            <a:pPr marL="12700">
              <a:lnSpc>
                <a:spcPts val="2390"/>
              </a:lnSpc>
            </a:pPr>
            <a:r>
              <a:rPr sz="2000" dirty="0">
                <a:latin typeface="Comic Sans MS"/>
                <a:cs typeface="Comic Sans MS"/>
              </a:rPr>
              <a:t>Et</a:t>
            </a:r>
            <a:r>
              <a:rPr sz="2000" spc="-5" dirty="0">
                <a:latin typeface="Comic Sans MS"/>
                <a:cs typeface="Comic Sans MS"/>
              </a:rPr>
              <a:t>h</a:t>
            </a:r>
            <a:r>
              <a:rPr sz="2000" spc="-10" dirty="0">
                <a:latin typeface="Comic Sans MS"/>
                <a:cs typeface="Comic Sans MS"/>
              </a:rPr>
              <a:t>e</a:t>
            </a:r>
            <a:r>
              <a:rPr sz="2000" spc="-5" dirty="0">
                <a:latin typeface="Comic Sans MS"/>
                <a:cs typeface="Comic Sans MS"/>
              </a:rPr>
              <a:t>r</a:t>
            </a:r>
            <a:r>
              <a:rPr sz="2000" spc="-10" dirty="0">
                <a:latin typeface="Comic Sans MS"/>
                <a:cs typeface="Comic Sans MS"/>
              </a:rPr>
              <a:t>ne</a:t>
            </a:r>
            <a:r>
              <a:rPr sz="2000" dirty="0">
                <a:latin typeface="Comic Sans MS"/>
                <a:cs typeface="Comic Sans MS"/>
              </a:rPr>
              <a:t>t</a:t>
            </a:r>
            <a:endParaRPr sz="2000">
              <a:latin typeface="Comic Sans MS"/>
              <a:cs typeface="Comic Sans MS"/>
            </a:endParaRPr>
          </a:p>
        </p:txBody>
      </p:sp>
      <p:sp>
        <p:nvSpPr>
          <p:cNvPr id="59" name="object 59"/>
          <p:cNvSpPr txBox="1"/>
          <p:nvPr/>
        </p:nvSpPr>
        <p:spPr>
          <a:xfrm>
            <a:off x="3835400" y="2443683"/>
            <a:ext cx="1064260" cy="331470"/>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1.5</a:t>
            </a:r>
            <a:r>
              <a:rPr sz="2000" spc="-60" dirty="0">
                <a:latin typeface="Comic Sans MS"/>
                <a:cs typeface="Comic Sans MS"/>
              </a:rPr>
              <a:t> </a:t>
            </a:r>
            <a:r>
              <a:rPr sz="2000" spc="-5" dirty="0">
                <a:latin typeface="Comic Sans MS"/>
                <a:cs typeface="Comic Sans MS"/>
              </a:rPr>
              <a:t>Mb/s</a:t>
            </a:r>
            <a:endParaRPr sz="2000">
              <a:latin typeface="Comic Sans MS"/>
              <a:cs typeface="Comic Sans MS"/>
            </a:endParaRPr>
          </a:p>
        </p:txBody>
      </p:sp>
      <p:sp>
        <p:nvSpPr>
          <p:cNvPr id="60" name="object 60"/>
          <p:cNvSpPr/>
          <p:nvPr/>
        </p:nvSpPr>
        <p:spPr>
          <a:xfrm>
            <a:off x="5468111" y="2205227"/>
            <a:ext cx="146685" cy="200025"/>
          </a:xfrm>
          <a:custGeom>
            <a:avLst/>
            <a:gdLst/>
            <a:ahLst/>
            <a:cxnLst/>
            <a:rect l="l" t="t" r="r" b="b"/>
            <a:pathLst>
              <a:path w="146685" h="200025">
                <a:moveTo>
                  <a:pt x="0" y="199644"/>
                </a:moveTo>
                <a:lnTo>
                  <a:pt x="146303" y="199644"/>
                </a:lnTo>
                <a:lnTo>
                  <a:pt x="146303" y="0"/>
                </a:lnTo>
                <a:lnTo>
                  <a:pt x="0" y="0"/>
                </a:lnTo>
                <a:lnTo>
                  <a:pt x="0" y="199644"/>
                </a:lnTo>
                <a:close/>
              </a:path>
            </a:pathLst>
          </a:custGeom>
          <a:ln w="9144">
            <a:solidFill>
              <a:srgbClr val="000000"/>
            </a:solidFill>
          </a:ln>
        </p:spPr>
        <p:txBody>
          <a:bodyPr wrap="square" lIns="0" tIns="0" rIns="0" bIns="0" rtlCol="0"/>
          <a:lstStyle/>
          <a:p>
            <a:endParaRPr/>
          </a:p>
        </p:txBody>
      </p:sp>
      <p:sp>
        <p:nvSpPr>
          <p:cNvPr id="61" name="object 61"/>
          <p:cNvSpPr txBox="1"/>
          <p:nvPr/>
        </p:nvSpPr>
        <p:spPr>
          <a:xfrm>
            <a:off x="3759200" y="4219194"/>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D</a:t>
            </a:r>
            <a:endParaRPr sz="1800">
              <a:latin typeface="Comic Sans MS"/>
              <a:cs typeface="Comic Sans MS"/>
            </a:endParaRPr>
          </a:p>
        </p:txBody>
      </p:sp>
      <p:sp>
        <p:nvSpPr>
          <p:cNvPr id="62" name="object 62"/>
          <p:cNvSpPr txBox="1"/>
          <p:nvPr/>
        </p:nvSpPr>
        <p:spPr>
          <a:xfrm>
            <a:off x="6503034" y="4285869"/>
            <a:ext cx="1682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E</a:t>
            </a:r>
            <a:endParaRPr sz="1800">
              <a:latin typeface="Comic Sans MS"/>
              <a:cs typeface="Comic Sans MS"/>
            </a:endParaRPr>
          </a:p>
        </p:txBody>
      </p:sp>
      <p:sp>
        <p:nvSpPr>
          <p:cNvPr id="63" name="object 63"/>
          <p:cNvSpPr txBox="1"/>
          <p:nvPr/>
        </p:nvSpPr>
        <p:spPr>
          <a:xfrm>
            <a:off x="3320922" y="1653286"/>
            <a:ext cx="2798445" cy="330835"/>
          </a:xfrm>
          <a:prstGeom prst="rect">
            <a:avLst/>
          </a:prstGeom>
        </p:spPr>
        <p:txBody>
          <a:bodyPr vert="horz" wrap="square" lIns="0" tIns="13335" rIns="0" bIns="0" rtlCol="0">
            <a:spAutoFit/>
          </a:bodyPr>
          <a:lstStyle/>
          <a:p>
            <a:pPr marL="12700">
              <a:lnSpc>
                <a:spcPct val="100000"/>
              </a:lnSpc>
              <a:spcBef>
                <a:spcPts val="105"/>
              </a:spcBef>
            </a:pPr>
            <a:r>
              <a:rPr sz="2000" b="1" i="1" dirty="0">
                <a:solidFill>
                  <a:srgbClr val="FF0000"/>
                </a:solidFill>
                <a:latin typeface="Comic Sans MS"/>
                <a:cs typeface="Comic Sans MS"/>
              </a:rPr>
              <a:t>statistical</a:t>
            </a:r>
            <a:r>
              <a:rPr sz="2000" b="1" i="1" spc="-110" dirty="0">
                <a:solidFill>
                  <a:srgbClr val="FF0000"/>
                </a:solidFill>
                <a:latin typeface="Comic Sans MS"/>
                <a:cs typeface="Comic Sans MS"/>
              </a:rPr>
              <a:t> </a:t>
            </a:r>
            <a:r>
              <a:rPr sz="2000" b="1" i="1" dirty="0">
                <a:solidFill>
                  <a:srgbClr val="FF0000"/>
                </a:solidFill>
                <a:latin typeface="Comic Sans MS"/>
                <a:cs typeface="Comic Sans MS"/>
              </a:rPr>
              <a:t>multiplexing</a:t>
            </a:r>
            <a:endParaRPr sz="2000">
              <a:latin typeface="Comic Sans MS"/>
              <a:cs typeface="Comic Sans MS"/>
            </a:endParaRPr>
          </a:p>
        </p:txBody>
      </p:sp>
      <p:sp>
        <p:nvSpPr>
          <p:cNvPr id="64" name="object 64"/>
          <p:cNvSpPr txBox="1"/>
          <p:nvPr/>
        </p:nvSpPr>
        <p:spPr>
          <a:xfrm>
            <a:off x="2037079" y="3006090"/>
            <a:ext cx="1952625" cy="847090"/>
          </a:xfrm>
          <a:prstGeom prst="rect">
            <a:avLst/>
          </a:prstGeom>
        </p:spPr>
        <p:txBody>
          <a:bodyPr vert="horz" wrap="square" lIns="0" tIns="13335" rIns="0" bIns="0" rtlCol="0">
            <a:spAutoFit/>
          </a:bodyPr>
          <a:lstStyle/>
          <a:p>
            <a:pPr marL="12700" marR="5080" indent="635" algn="ctr">
              <a:lnSpc>
                <a:spcPct val="99700"/>
              </a:lnSpc>
              <a:spcBef>
                <a:spcPts val="105"/>
              </a:spcBef>
            </a:pPr>
            <a:r>
              <a:rPr sz="1800" spc="-5" dirty="0">
                <a:latin typeface="Comic Sans MS"/>
                <a:cs typeface="Comic Sans MS"/>
              </a:rPr>
              <a:t>queue </a:t>
            </a:r>
            <a:r>
              <a:rPr sz="1800" dirty="0">
                <a:latin typeface="Comic Sans MS"/>
                <a:cs typeface="Comic Sans MS"/>
              </a:rPr>
              <a:t>of packets  </a:t>
            </a:r>
            <a:r>
              <a:rPr sz="1800" spc="-5" dirty="0">
                <a:latin typeface="Comic Sans MS"/>
                <a:cs typeface="Comic Sans MS"/>
              </a:rPr>
              <a:t>waiting for</a:t>
            </a:r>
            <a:r>
              <a:rPr sz="1800" spc="-100" dirty="0">
                <a:latin typeface="Comic Sans MS"/>
                <a:cs typeface="Comic Sans MS"/>
              </a:rPr>
              <a:t> </a:t>
            </a:r>
            <a:r>
              <a:rPr sz="1800" dirty="0">
                <a:latin typeface="Comic Sans MS"/>
                <a:cs typeface="Comic Sans MS"/>
              </a:rPr>
              <a:t>output  link</a:t>
            </a:r>
            <a:endParaRPr sz="1800">
              <a:latin typeface="Comic Sans MS"/>
              <a:cs typeface="Comic Sans MS"/>
            </a:endParaRPr>
          </a:p>
        </p:txBody>
      </p:sp>
      <p:sp>
        <p:nvSpPr>
          <p:cNvPr id="65" name="object 65"/>
          <p:cNvSpPr/>
          <p:nvPr/>
        </p:nvSpPr>
        <p:spPr>
          <a:xfrm>
            <a:off x="2884932" y="2514600"/>
            <a:ext cx="186055" cy="526415"/>
          </a:xfrm>
          <a:custGeom>
            <a:avLst/>
            <a:gdLst/>
            <a:ahLst/>
            <a:cxnLst/>
            <a:rect l="l" t="t" r="r" b="b"/>
            <a:pathLst>
              <a:path w="186055" h="526414">
                <a:moveTo>
                  <a:pt x="143126" y="70703"/>
                </a:moveTo>
                <a:lnTo>
                  <a:pt x="0" y="522350"/>
                </a:lnTo>
                <a:lnTo>
                  <a:pt x="12192" y="526161"/>
                </a:lnTo>
                <a:lnTo>
                  <a:pt x="155298" y="74576"/>
                </a:lnTo>
                <a:lnTo>
                  <a:pt x="143126" y="70703"/>
                </a:lnTo>
                <a:close/>
              </a:path>
              <a:path w="186055" h="526414">
                <a:moveTo>
                  <a:pt x="181504" y="58674"/>
                </a:moveTo>
                <a:lnTo>
                  <a:pt x="146938" y="58674"/>
                </a:lnTo>
                <a:lnTo>
                  <a:pt x="159131" y="62484"/>
                </a:lnTo>
                <a:lnTo>
                  <a:pt x="155298" y="74576"/>
                </a:lnTo>
                <a:lnTo>
                  <a:pt x="185547" y="84200"/>
                </a:lnTo>
                <a:lnTo>
                  <a:pt x="181504" y="58674"/>
                </a:lnTo>
                <a:close/>
              </a:path>
              <a:path w="186055" h="526414">
                <a:moveTo>
                  <a:pt x="146938" y="58674"/>
                </a:moveTo>
                <a:lnTo>
                  <a:pt x="143126" y="70703"/>
                </a:lnTo>
                <a:lnTo>
                  <a:pt x="155298" y="74576"/>
                </a:lnTo>
                <a:lnTo>
                  <a:pt x="159131" y="62484"/>
                </a:lnTo>
                <a:lnTo>
                  <a:pt x="146938" y="58674"/>
                </a:lnTo>
                <a:close/>
              </a:path>
              <a:path w="186055" h="526414">
                <a:moveTo>
                  <a:pt x="172212" y="0"/>
                </a:moveTo>
                <a:lnTo>
                  <a:pt x="112903" y="61087"/>
                </a:lnTo>
                <a:lnTo>
                  <a:pt x="143126" y="70703"/>
                </a:lnTo>
                <a:lnTo>
                  <a:pt x="146938" y="58674"/>
                </a:lnTo>
                <a:lnTo>
                  <a:pt x="181504" y="58674"/>
                </a:lnTo>
                <a:lnTo>
                  <a:pt x="172212" y="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6353175" cy="566822"/>
          </a:xfrm>
          <a:prstGeom prst="rect">
            <a:avLst/>
          </a:prstGeom>
        </p:spPr>
        <p:txBody>
          <a:bodyPr vert="horz" wrap="square" lIns="0" tIns="12700" rIns="0" bIns="0" rtlCol="0">
            <a:spAutoFit/>
          </a:bodyPr>
          <a:lstStyle/>
          <a:p>
            <a:pPr marL="12700">
              <a:lnSpc>
                <a:spcPct val="100000"/>
              </a:lnSpc>
              <a:spcBef>
                <a:spcPts val="100"/>
              </a:spcBef>
            </a:pPr>
            <a:r>
              <a:rPr sz="3600" b="1" spc="-90" dirty="0">
                <a:latin typeface="Times New Roman" panose="02020603050405020304" pitchFamily="18" charset="0"/>
                <a:cs typeface="Times New Roman" panose="02020603050405020304" pitchFamily="18" charset="0"/>
              </a:rPr>
              <a:t>Network </a:t>
            </a:r>
            <a:r>
              <a:rPr sz="3600" b="1" spc="-210" dirty="0">
                <a:latin typeface="Times New Roman" panose="02020603050405020304" pitchFamily="18" charset="0"/>
                <a:cs typeface="Times New Roman" panose="02020603050405020304" pitchFamily="18" charset="0"/>
              </a:rPr>
              <a:t>Core: </a:t>
            </a:r>
            <a:r>
              <a:rPr sz="3600" b="1" spc="-120" dirty="0">
                <a:latin typeface="Times New Roman" panose="02020603050405020304" pitchFamily="18" charset="0"/>
                <a:cs typeface="Times New Roman" panose="02020603050405020304" pitchFamily="18" charset="0"/>
              </a:rPr>
              <a:t>Circuit</a:t>
            </a:r>
            <a:r>
              <a:rPr sz="3600" b="1" spc="-290" dirty="0">
                <a:latin typeface="Times New Roman" panose="02020603050405020304" pitchFamily="18" charset="0"/>
                <a:cs typeface="Times New Roman" panose="02020603050405020304" pitchFamily="18" charset="0"/>
              </a:rPr>
              <a:t> </a:t>
            </a:r>
            <a:r>
              <a:rPr sz="3600" b="1" spc="-160" dirty="0">
                <a:latin typeface="Times New Roman" panose="02020603050405020304" pitchFamily="18" charset="0"/>
                <a:cs typeface="Times New Roman" panose="02020603050405020304" pitchFamily="18" charset="0"/>
              </a:rPr>
              <a:t>Switching</a:t>
            </a:r>
            <a:endParaRPr sz="36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371600"/>
            <a:ext cx="9144000" cy="2743700"/>
          </a:xfrm>
          <a:prstGeom prst="rect">
            <a:avLst/>
          </a:prstGeom>
        </p:spPr>
        <p:txBody>
          <a:bodyPr vert="horz" wrap="square" lIns="0" tIns="12065" rIns="0" bIns="0" rtlCol="0">
            <a:spAutoFit/>
          </a:bodyPr>
          <a:lstStyle/>
          <a:p>
            <a:pPr marL="355600" indent="-342900">
              <a:lnSpc>
                <a:spcPct val="100000"/>
              </a:lnSpc>
              <a:spcBef>
                <a:spcPts val="95"/>
              </a:spcBef>
              <a:buChar char="•"/>
              <a:tabLst>
                <a:tab pos="355600" algn="l"/>
                <a:tab pos="356235" algn="l"/>
              </a:tabLst>
            </a:pPr>
            <a:r>
              <a:rPr sz="3200" spc="-100" dirty="0">
                <a:latin typeface="Times New Roman" panose="02020603050405020304" pitchFamily="18" charset="0"/>
                <a:cs typeface="Times New Roman" panose="02020603050405020304" pitchFamily="18" charset="0"/>
              </a:rPr>
              <a:t>Circuit </a:t>
            </a:r>
            <a:r>
              <a:rPr sz="3200" spc="-95" dirty="0">
                <a:latin typeface="Times New Roman" panose="02020603050405020304" pitchFamily="18" charset="0"/>
                <a:cs typeface="Times New Roman" panose="02020603050405020304" pitchFamily="18" charset="0"/>
              </a:rPr>
              <a:t>switching </a:t>
            </a:r>
            <a:r>
              <a:rPr sz="3200" spc="-225" dirty="0">
                <a:latin typeface="Times New Roman" panose="02020603050405020304" pitchFamily="18" charset="0"/>
                <a:cs typeface="Times New Roman" panose="02020603050405020304" pitchFamily="18" charset="0"/>
              </a:rPr>
              <a:t>uses FDM </a:t>
            </a:r>
            <a:r>
              <a:rPr sz="3200" spc="-135" dirty="0">
                <a:latin typeface="Times New Roman" panose="02020603050405020304" pitchFamily="18" charset="0"/>
                <a:cs typeface="Times New Roman" panose="02020603050405020304" pitchFamily="18" charset="0"/>
              </a:rPr>
              <a:t>and</a:t>
            </a:r>
            <a:r>
              <a:rPr sz="3200" spc="-10" dirty="0">
                <a:latin typeface="Times New Roman" panose="02020603050405020304" pitchFamily="18" charset="0"/>
                <a:cs typeface="Times New Roman" panose="02020603050405020304" pitchFamily="18" charset="0"/>
              </a:rPr>
              <a:t> </a:t>
            </a:r>
            <a:r>
              <a:rPr sz="3200" spc="-204" dirty="0">
                <a:latin typeface="Times New Roman" panose="02020603050405020304" pitchFamily="18" charset="0"/>
                <a:cs typeface="Times New Roman" panose="02020603050405020304" pitchFamily="18" charset="0"/>
              </a:rPr>
              <a:t>TDM</a:t>
            </a:r>
            <a:endParaRPr sz="3200" dirty="0">
              <a:latin typeface="Times New Roman" panose="02020603050405020304" pitchFamily="18" charset="0"/>
              <a:cs typeface="Times New Roman" panose="02020603050405020304" pitchFamily="18" charset="0"/>
            </a:endParaRPr>
          </a:p>
          <a:p>
            <a:pPr marL="55244">
              <a:lnSpc>
                <a:spcPct val="100000"/>
              </a:lnSpc>
              <a:spcBef>
                <a:spcPts val="2075"/>
              </a:spcBef>
            </a:pPr>
            <a:r>
              <a:rPr sz="3200" spc="-15" dirty="0">
                <a:latin typeface="Times New Roman" panose="02020603050405020304" pitchFamily="18" charset="0"/>
                <a:cs typeface="Times New Roman" panose="02020603050405020304" pitchFamily="18" charset="0"/>
              </a:rPr>
              <a:t>With </a:t>
            </a:r>
            <a:r>
              <a:rPr sz="3200" spc="-165" dirty="0">
                <a:latin typeface="Times New Roman" panose="02020603050405020304" pitchFamily="18" charset="0"/>
                <a:cs typeface="Times New Roman" panose="02020603050405020304" pitchFamily="18" charset="0"/>
              </a:rPr>
              <a:t>FDM, </a:t>
            </a:r>
            <a:r>
              <a:rPr sz="3200" spc="-145" dirty="0">
                <a:latin typeface="Times New Roman" panose="02020603050405020304" pitchFamily="18" charset="0"/>
                <a:cs typeface="Times New Roman" panose="02020603050405020304" pitchFamily="18" charset="0"/>
              </a:rPr>
              <a:t>each </a:t>
            </a:r>
            <a:r>
              <a:rPr sz="3200" spc="-40" dirty="0">
                <a:latin typeface="Times New Roman" panose="02020603050405020304" pitchFamily="18" charset="0"/>
                <a:cs typeface="Times New Roman" panose="02020603050405020304" pitchFamily="18" charset="0"/>
              </a:rPr>
              <a:t>circuit </a:t>
            </a:r>
            <a:r>
              <a:rPr sz="3200" spc="-75" dirty="0">
                <a:latin typeface="Times New Roman" panose="02020603050405020304" pitchFamily="18" charset="0"/>
                <a:cs typeface="Times New Roman" panose="02020603050405020304" pitchFamily="18" charset="0"/>
              </a:rPr>
              <a:t>continuously </a:t>
            </a:r>
            <a:r>
              <a:rPr sz="3200" spc="-125" dirty="0">
                <a:latin typeface="Times New Roman" panose="02020603050405020304" pitchFamily="18" charset="0"/>
                <a:cs typeface="Times New Roman" panose="02020603050405020304" pitchFamily="18" charset="0"/>
              </a:rPr>
              <a:t>gets </a:t>
            </a:r>
            <a:r>
              <a:rPr sz="3200" spc="-190" dirty="0">
                <a:latin typeface="Times New Roman" panose="02020603050405020304" pitchFamily="18" charset="0"/>
                <a:cs typeface="Times New Roman" panose="02020603050405020304" pitchFamily="18" charset="0"/>
              </a:rPr>
              <a:t>a</a:t>
            </a:r>
            <a:r>
              <a:rPr sz="3200" spc="-395" dirty="0">
                <a:latin typeface="Times New Roman" panose="02020603050405020304" pitchFamily="18" charset="0"/>
                <a:cs typeface="Times New Roman" panose="02020603050405020304" pitchFamily="18" charset="0"/>
              </a:rPr>
              <a:t> </a:t>
            </a:r>
            <a:r>
              <a:rPr sz="3200" spc="-95" dirty="0">
                <a:latin typeface="Times New Roman" panose="02020603050405020304" pitchFamily="18" charset="0"/>
                <a:cs typeface="Times New Roman" panose="02020603050405020304" pitchFamily="18" charset="0"/>
              </a:rPr>
              <a:t>Fraction</a:t>
            </a:r>
            <a:endParaRPr sz="3200" dirty="0">
              <a:latin typeface="Times New Roman" panose="02020603050405020304" pitchFamily="18" charset="0"/>
              <a:cs typeface="Times New Roman" panose="02020603050405020304" pitchFamily="18" charset="0"/>
            </a:endParaRPr>
          </a:p>
          <a:p>
            <a:pPr marL="55244" marR="5080">
              <a:lnSpc>
                <a:spcPct val="100000"/>
              </a:lnSpc>
            </a:pPr>
            <a:r>
              <a:rPr sz="3200" spc="-5" dirty="0">
                <a:latin typeface="Times New Roman" panose="02020603050405020304" pitchFamily="18" charset="0"/>
                <a:cs typeface="Times New Roman" panose="02020603050405020304" pitchFamily="18" charset="0"/>
              </a:rPr>
              <a:t>of </a:t>
            </a:r>
            <a:r>
              <a:rPr sz="3200" spc="-30" dirty="0">
                <a:latin typeface="Times New Roman" panose="02020603050405020304" pitchFamily="18" charset="0"/>
                <a:cs typeface="Times New Roman" panose="02020603050405020304" pitchFamily="18" charset="0"/>
              </a:rPr>
              <a:t>the </a:t>
            </a:r>
            <a:r>
              <a:rPr sz="3200" spc="-55" dirty="0">
                <a:latin typeface="Times New Roman" panose="02020603050405020304" pitchFamily="18" charset="0"/>
                <a:cs typeface="Times New Roman" panose="02020603050405020304" pitchFamily="18" charset="0"/>
              </a:rPr>
              <a:t>bandwidth. </a:t>
            </a:r>
            <a:r>
              <a:rPr sz="3200" spc="-15" dirty="0">
                <a:latin typeface="Times New Roman" panose="02020603050405020304" pitchFamily="18" charset="0"/>
                <a:cs typeface="Times New Roman" panose="02020603050405020304" pitchFamily="18" charset="0"/>
              </a:rPr>
              <a:t>With </a:t>
            </a:r>
            <a:r>
              <a:rPr sz="3200" spc="-150" dirty="0">
                <a:latin typeface="Times New Roman" panose="02020603050405020304" pitchFamily="18" charset="0"/>
                <a:cs typeface="Times New Roman" panose="02020603050405020304" pitchFamily="18" charset="0"/>
              </a:rPr>
              <a:t>TDM, </a:t>
            </a:r>
            <a:r>
              <a:rPr sz="3200" spc="-145" dirty="0">
                <a:latin typeface="Times New Roman" panose="02020603050405020304" pitchFamily="18" charset="0"/>
                <a:cs typeface="Times New Roman" panose="02020603050405020304" pitchFamily="18" charset="0"/>
              </a:rPr>
              <a:t>each </a:t>
            </a:r>
            <a:r>
              <a:rPr sz="3200" spc="-40" dirty="0">
                <a:latin typeface="Times New Roman" panose="02020603050405020304" pitchFamily="18" charset="0"/>
                <a:cs typeface="Times New Roman" panose="02020603050405020304" pitchFamily="18" charset="0"/>
              </a:rPr>
              <a:t>circuit </a:t>
            </a:r>
            <a:r>
              <a:rPr sz="3200" spc="-125" dirty="0">
                <a:latin typeface="Times New Roman" panose="02020603050405020304" pitchFamily="18" charset="0"/>
                <a:cs typeface="Times New Roman" panose="02020603050405020304" pitchFamily="18" charset="0"/>
              </a:rPr>
              <a:t>gets </a:t>
            </a:r>
            <a:r>
              <a:rPr sz="3200" spc="-50" dirty="0">
                <a:latin typeface="Times New Roman" panose="02020603050405020304" pitchFamily="18" charset="0"/>
                <a:cs typeface="Times New Roman" panose="02020603050405020304" pitchFamily="18" charset="0"/>
              </a:rPr>
              <a:t>all </a:t>
            </a:r>
            <a:r>
              <a:rPr sz="3200" spc="-5" dirty="0">
                <a:latin typeface="Times New Roman" panose="02020603050405020304" pitchFamily="18" charset="0"/>
                <a:cs typeface="Times New Roman" panose="02020603050405020304" pitchFamily="18" charset="0"/>
              </a:rPr>
              <a:t>of </a:t>
            </a:r>
            <a:r>
              <a:rPr sz="3200" spc="-30" dirty="0">
                <a:latin typeface="Times New Roman" panose="02020603050405020304" pitchFamily="18" charset="0"/>
                <a:cs typeface="Times New Roman" panose="02020603050405020304" pitchFamily="18" charset="0"/>
              </a:rPr>
              <a:t>the  </a:t>
            </a:r>
            <a:r>
              <a:rPr sz="3200" spc="-55" dirty="0">
                <a:latin typeface="Times New Roman" panose="02020603050405020304" pitchFamily="18" charset="0"/>
                <a:cs typeface="Times New Roman" panose="02020603050405020304" pitchFamily="18" charset="0"/>
              </a:rPr>
              <a:t>bandwidth</a:t>
            </a:r>
            <a:r>
              <a:rPr sz="3200" spc="-12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periodically</a:t>
            </a:r>
            <a:r>
              <a:rPr sz="3200" spc="-125"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during</a:t>
            </a:r>
            <a:r>
              <a:rPr sz="3200" spc="-130" dirty="0">
                <a:latin typeface="Times New Roman" panose="02020603050405020304" pitchFamily="18" charset="0"/>
                <a:cs typeface="Times New Roman" panose="02020603050405020304" pitchFamily="18" charset="0"/>
              </a:rPr>
              <a:t> </a:t>
            </a:r>
            <a:r>
              <a:rPr sz="3200" spc="-30" dirty="0">
                <a:latin typeface="Times New Roman" panose="02020603050405020304" pitchFamily="18" charset="0"/>
                <a:cs typeface="Times New Roman" panose="02020603050405020304" pitchFamily="18" charset="0"/>
              </a:rPr>
              <a:t>brief</a:t>
            </a:r>
            <a:r>
              <a:rPr sz="3200" spc="-110"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intervals</a:t>
            </a:r>
            <a:r>
              <a:rPr sz="3200" spc="-125"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of</a:t>
            </a:r>
            <a:r>
              <a:rPr sz="3200" spc="-120" dirty="0">
                <a:latin typeface="Times New Roman" panose="02020603050405020304" pitchFamily="18" charset="0"/>
                <a:cs typeface="Times New Roman" panose="02020603050405020304" pitchFamily="18" charset="0"/>
              </a:rPr>
              <a:t> </a:t>
            </a:r>
            <a:r>
              <a:rPr sz="3200" spc="-20" dirty="0">
                <a:latin typeface="Times New Roman" panose="02020603050405020304" pitchFamily="18" charset="0"/>
                <a:cs typeface="Times New Roman" panose="02020603050405020304" pitchFamily="18" charset="0"/>
              </a:rPr>
              <a:t>time</a:t>
            </a:r>
            <a:r>
              <a:rPr sz="3200" spc="-130" dirty="0">
                <a:latin typeface="Times New Roman" panose="02020603050405020304" pitchFamily="18" charset="0"/>
                <a:cs typeface="Times New Roman" panose="02020603050405020304" pitchFamily="18" charset="0"/>
              </a:rPr>
              <a:t> </a:t>
            </a:r>
            <a:r>
              <a:rPr sz="3200" spc="-20" dirty="0">
                <a:latin typeface="Times New Roman" panose="02020603050405020304" pitchFamily="18" charset="0"/>
                <a:cs typeface="Times New Roman" panose="02020603050405020304" pitchFamily="18" charset="0"/>
              </a:rPr>
              <a:t>(that</a:t>
            </a:r>
            <a:r>
              <a:rPr sz="3200" spc="-130" dirty="0">
                <a:latin typeface="Times New Roman" panose="02020603050405020304" pitchFamily="18" charset="0"/>
                <a:cs typeface="Times New Roman" panose="02020603050405020304" pitchFamily="18" charset="0"/>
              </a:rPr>
              <a:t> </a:t>
            </a:r>
            <a:r>
              <a:rPr sz="3200" spc="-105" dirty="0">
                <a:latin typeface="Times New Roman" panose="02020603050405020304" pitchFamily="18" charset="0"/>
                <a:cs typeface="Times New Roman" panose="02020603050405020304" pitchFamily="18" charset="0"/>
              </a:rPr>
              <a:t>is,  </a:t>
            </a:r>
            <a:r>
              <a:rPr sz="3200" spc="-70" dirty="0">
                <a:latin typeface="Times New Roman" panose="02020603050405020304" pitchFamily="18" charset="0"/>
                <a:cs typeface="Times New Roman" panose="02020603050405020304" pitchFamily="18" charset="0"/>
              </a:rPr>
              <a:t>during</a:t>
            </a:r>
            <a:r>
              <a:rPr sz="3200" spc="-135" dirty="0">
                <a:latin typeface="Times New Roman" panose="02020603050405020304" pitchFamily="18" charset="0"/>
                <a:cs typeface="Times New Roman" panose="02020603050405020304" pitchFamily="18" charset="0"/>
              </a:rPr>
              <a:t> </a:t>
            </a:r>
            <a:r>
              <a:rPr sz="3200" spc="-85" dirty="0">
                <a:latin typeface="Times New Roman" panose="02020603050405020304" pitchFamily="18" charset="0"/>
                <a:cs typeface="Times New Roman" panose="02020603050405020304" pitchFamily="18" charset="0"/>
              </a:rPr>
              <a:t>slots).</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0462" y="517906"/>
            <a:ext cx="6646545" cy="513715"/>
          </a:xfrm>
          <a:prstGeom prst="rect">
            <a:avLst/>
          </a:prstGeom>
        </p:spPr>
        <p:txBody>
          <a:bodyPr vert="horz" wrap="square" lIns="0" tIns="13335" rIns="0" bIns="0" rtlCol="0">
            <a:spAutoFit/>
          </a:bodyPr>
          <a:lstStyle/>
          <a:p>
            <a:pPr marL="12700">
              <a:lnSpc>
                <a:spcPct val="100000"/>
              </a:lnSpc>
              <a:spcBef>
                <a:spcPts val="105"/>
              </a:spcBef>
            </a:pPr>
            <a:r>
              <a:rPr sz="3200" spc="-220" dirty="0"/>
              <a:t>Packet </a:t>
            </a:r>
            <a:r>
              <a:rPr sz="3200" spc="-105" dirty="0"/>
              <a:t>switching </a:t>
            </a:r>
            <a:r>
              <a:rPr sz="3200" spc="-200" dirty="0"/>
              <a:t>versus </a:t>
            </a:r>
            <a:r>
              <a:rPr sz="3200" spc="-55" dirty="0"/>
              <a:t>circuit</a:t>
            </a:r>
            <a:r>
              <a:rPr sz="3200" spc="-155" dirty="0"/>
              <a:t> </a:t>
            </a:r>
            <a:r>
              <a:rPr sz="3200" spc="-105" dirty="0"/>
              <a:t>switching</a:t>
            </a:r>
            <a:endParaRPr sz="3200"/>
          </a:p>
        </p:txBody>
      </p:sp>
      <p:sp>
        <p:nvSpPr>
          <p:cNvPr id="3" name="object 3"/>
          <p:cNvSpPr txBox="1"/>
          <p:nvPr/>
        </p:nvSpPr>
        <p:spPr>
          <a:xfrm>
            <a:off x="612140" y="1497330"/>
            <a:ext cx="7461884" cy="3025140"/>
          </a:xfrm>
          <a:prstGeom prst="rect">
            <a:avLst/>
          </a:prstGeom>
        </p:spPr>
        <p:txBody>
          <a:bodyPr vert="horz" wrap="square" lIns="0" tIns="85725" rIns="0" bIns="0" rtlCol="0">
            <a:spAutoFit/>
          </a:bodyPr>
          <a:lstStyle/>
          <a:p>
            <a:pPr marL="355600" indent="-342900">
              <a:lnSpc>
                <a:spcPct val="100000"/>
              </a:lnSpc>
              <a:spcBef>
                <a:spcPts val="675"/>
              </a:spcBef>
              <a:buChar char="•"/>
              <a:tabLst>
                <a:tab pos="355600" algn="l"/>
                <a:tab pos="356235" algn="l"/>
              </a:tabLst>
            </a:pPr>
            <a:r>
              <a:rPr sz="2400" spc="-165" dirty="0">
                <a:latin typeface="Arial"/>
                <a:cs typeface="Arial"/>
              </a:rPr>
              <a:t>Packet </a:t>
            </a:r>
            <a:r>
              <a:rPr sz="2400" spc="-80" dirty="0">
                <a:latin typeface="Arial"/>
                <a:cs typeface="Arial"/>
              </a:rPr>
              <a:t>switching </a:t>
            </a:r>
            <a:r>
              <a:rPr sz="2400" spc="-125" dirty="0">
                <a:latin typeface="Arial"/>
                <a:cs typeface="Arial"/>
              </a:rPr>
              <a:t>is </a:t>
            </a:r>
            <a:r>
              <a:rPr sz="2400" spc="-85" dirty="0">
                <a:latin typeface="Arial"/>
                <a:cs typeface="Arial"/>
              </a:rPr>
              <a:t>great </a:t>
            </a:r>
            <a:r>
              <a:rPr sz="2400" spc="-10" dirty="0">
                <a:latin typeface="Arial"/>
                <a:cs typeface="Arial"/>
              </a:rPr>
              <a:t>for </a:t>
            </a:r>
            <a:r>
              <a:rPr sz="2400" spc="-75" dirty="0">
                <a:latin typeface="Arial"/>
                <a:cs typeface="Arial"/>
              </a:rPr>
              <a:t>bursty </a:t>
            </a:r>
            <a:r>
              <a:rPr sz="2400" spc="-95" dirty="0">
                <a:latin typeface="Arial"/>
                <a:cs typeface="Arial"/>
              </a:rPr>
              <a:t>data</a:t>
            </a:r>
            <a:r>
              <a:rPr sz="2400" spc="-425" dirty="0">
                <a:latin typeface="Arial"/>
                <a:cs typeface="Arial"/>
              </a:rPr>
              <a:t> </a:t>
            </a:r>
            <a:r>
              <a:rPr sz="2400" spc="-35" dirty="0">
                <a:latin typeface="Arial"/>
                <a:cs typeface="Arial"/>
              </a:rPr>
              <a:t>(internet)</a:t>
            </a:r>
            <a:endParaRPr sz="2400">
              <a:latin typeface="Arial"/>
              <a:cs typeface="Arial"/>
            </a:endParaRPr>
          </a:p>
          <a:p>
            <a:pPr marL="756285" lvl="1" indent="-286385">
              <a:lnSpc>
                <a:spcPct val="100000"/>
              </a:lnSpc>
              <a:spcBef>
                <a:spcPts val="575"/>
              </a:spcBef>
              <a:buChar char="–"/>
              <a:tabLst>
                <a:tab pos="756920" algn="l"/>
              </a:tabLst>
            </a:pPr>
            <a:r>
              <a:rPr sz="2400" spc="-110" dirty="0">
                <a:latin typeface="Arial"/>
                <a:cs typeface="Arial"/>
              </a:rPr>
              <a:t>resource</a:t>
            </a:r>
            <a:r>
              <a:rPr sz="2400" spc="-125" dirty="0">
                <a:latin typeface="Arial"/>
                <a:cs typeface="Arial"/>
              </a:rPr>
              <a:t> </a:t>
            </a:r>
            <a:r>
              <a:rPr sz="2400" spc="-114" dirty="0">
                <a:latin typeface="Arial"/>
                <a:cs typeface="Arial"/>
              </a:rPr>
              <a:t>sharing</a:t>
            </a:r>
            <a:endParaRPr sz="2400">
              <a:latin typeface="Arial"/>
              <a:cs typeface="Arial"/>
            </a:endParaRPr>
          </a:p>
          <a:p>
            <a:pPr marL="756285" lvl="1" indent="-286385">
              <a:lnSpc>
                <a:spcPct val="100000"/>
              </a:lnSpc>
              <a:spcBef>
                <a:spcPts val="575"/>
              </a:spcBef>
              <a:buChar char="–"/>
              <a:tabLst>
                <a:tab pos="756920" algn="l"/>
              </a:tabLst>
            </a:pPr>
            <a:r>
              <a:rPr sz="2400" spc="-100" dirty="0">
                <a:latin typeface="Arial"/>
                <a:cs typeface="Arial"/>
              </a:rPr>
              <a:t>simpler, </a:t>
            </a:r>
            <a:r>
              <a:rPr sz="2400" spc="-75" dirty="0">
                <a:latin typeface="Arial"/>
                <a:cs typeface="Arial"/>
              </a:rPr>
              <a:t>no </a:t>
            </a:r>
            <a:r>
              <a:rPr sz="2400" spc="-90" dirty="0">
                <a:latin typeface="Arial"/>
                <a:cs typeface="Arial"/>
              </a:rPr>
              <a:t>call</a:t>
            </a:r>
            <a:r>
              <a:rPr sz="2400" spc="-245" dirty="0">
                <a:latin typeface="Arial"/>
                <a:cs typeface="Arial"/>
              </a:rPr>
              <a:t> </a:t>
            </a:r>
            <a:r>
              <a:rPr sz="2400" spc="-90" dirty="0">
                <a:latin typeface="Arial"/>
                <a:cs typeface="Arial"/>
              </a:rPr>
              <a:t>setup</a:t>
            </a:r>
            <a:endParaRPr sz="2400">
              <a:latin typeface="Arial"/>
              <a:cs typeface="Arial"/>
            </a:endParaRPr>
          </a:p>
          <a:p>
            <a:pPr marL="355600" indent="-342900">
              <a:lnSpc>
                <a:spcPct val="100000"/>
              </a:lnSpc>
              <a:spcBef>
                <a:spcPts val="580"/>
              </a:spcBef>
              <a:buChar char="•"/>
              <a:tabLst>
                <a:tab pos="355600" algn="l"/>
                <a:tab pos="356235" algn="l"/>
              </a:tabLst>
            </a:pPr>
            <a:r>
              <a:rPr sz="2400" spc="-80" dirty="0">
                <a:solidFill>
                  <a:srgbClr val="FF0000"/>
                </a:solidFill>
                <a:latin typeface="Arial"/>
                <a:cs typeface="Arial"/>
              </a:rPr>
              <a:t>But </a:t>
            </a:r>
            <a:r>
              <a:rPr sz="2400" spc="-30" dirty="0">
                <a:solidFill>
                  <a:srgbClr val="FF0000"/>
                </a:solidFill>
                <a:latin typeface="Arial"/>
                <a:cs typeface="Arial"/>
              </a:rPr>
              <a:t>in </a:t>
            </a:r>
            <a:r>
              <a:rPr sz="2400" spc="-200" dirty="0">
                <a:solidFill>
                  <a:srgbClr val="FF0000"/>
                </a:solidFill>
                <a:latin typeface="Arial"/>
                <a:cs typeface="Arial"/>
              </a:rPr>
              <a:t>case </a:t>
            </a:r>
            <a:r>
              <a:rPr sz="2400" spc="-5" dirty="0">
                <a:solidFill>
                  <a:srgbClr val="FF0000"/>
                </a:solidFill>
                <a:latin typeface="Arial"/>
                <a:cs typeface="Arial"/>
              </a:rPr>
              <a:t>of </a:t>
            </a:r>
            <a:r>
              <a:rPr sz="2400" spc="-170" dirty="0">
                <a:solidFill>
                  <a:srgbClr val="FF0000"/>
                </a:solidFill>
                <a:latin typeface="Arial"/>
                <a:cs typeface="Arial"/>
              </a:rPr>
              <a:t>excessive </a:t>
            </a:r>
            <a:r>
              <a:rPr sz="2400" spc="-95" dirty="0">
                <a:solidFill>
                  <a:srgbClr val="FF0000"/>
                </a:solidFill>
                <a:latin typeface="Arial"/>
                <a:cs typeface="Arial"/>
              </a:rPr>
              <a:t>congestion: </a:t>
            </a:r>
            <a:r>
              <a:rPr sz="2400" spc="-110" dirty="0">
                <a:latin typeface="Arial"/>
                <a:cs typeface="Arial"/>
              </a:rPr>
              <a:t>packet </a:t>
            </a:r>
            <a:r>
              <a:rPr sz="2400" spc="-114" dirty="0">
                <a:latin typeface="Arial"/>
                <a:cs typeface="Arial"/>
              </a:rPr>
              <a:t>delay and</a:t>
            </a:r>
            <a:r>
              <a:rPr sz="2400" spc="-420" dirty="0">
                <a:latin typeface="Arial"/>
                <a:cs typeface="Arial"/>
              </a:rPr>
              <a:t> </a:t>
            </a:r>
            <a:r>
              <a:rPr sz="2400" spc="-145" dirty="0">
                <a:latin typeface="Arial"/>
                <a:cs typeface="Arial"/>
              </a:rPr>
              <a:t>loss</a:t>
            </a:r>
            <a:endParaRPr sz="2400">
              <a:latin typeface="Arial"/>
              <a:cs typeface="Arial"/>
            </a:endParaRPr>
          </a:p>
          <a:p>
            <a:pPr marL="756285" marR="5080" lvl="1" indent="-286385">
              <a:lnSpc>
                <a:spcPct val="100000"/>
              </a:lnSpc>
              <a:spcBef>
                <a:spcPts val="575"/>
              </a:spcBef>
              <a:buChar char="–"/>
              <a:tabLst>
                <a:tab pos="756920" algn="l"/>
              </a:tabLst>
            </a:pPr>
            <a:r>
              <a:rPr sz="2400" spc="-75" dirty="0">
                <a:latin typeface="Arial"/>
                <a:cs typeface="Arial"/>
              </a:rPr>
              <a:t>protocols </a:t>
            </a:r>
            <a:r>
              <a:rPr sz="2400" spc="-114" dirty="0">
                <a:latin typeface="Arial"/>
                <a:cs typeface="Arial"/>
              </a:rPr>
              <a:t>needed </a:t>
            </a:r>
            <a:r>
              <a:rPr sz="2400" spc="-10" dirty="0">
                <a:latin typeface="Arial"/>
                <a:cs typeface="Arial"/>
              </a:rPr>
              <a:t>for </a:t>
            </a:r>
            <a:r>
              <a:rPr sz="2400" spc="-65" dirty="0">
                <a:latin typeface="Arial"/>
                <a:cs typeface="Arial"/>
              </a:rPr>
              <a:t>reliable </a:t>
            </a:r>
            <a:r>
              <a:rPr sz="2400" spc="-95" dirty="0">
                <a:latin typeface="Arial"/>
                <a:cs typeface="Arial"/>
              </a:rPr>
              <a:t>data </a:t>
            </a:r>
            <a:r>
              <a:rPr sz="2400" spc="-90" dirty="0">
                <a:latin typeface="Arial"/>
                <a:cs typeface="Arial"/>
              </a:rPr>
              <a:t>transfer,</a:t>
            </a:r>
            <a:r>
              <a:rPr sz="2400" spc="-390" dirty="0">
                <a:latin typeface="Arial"/>
                <a:cs typeface="Arial"/>
              </a:rPr>
              <a:t> </a:t>
            </a:r>
            <a:r>
              <a:rPr sz="2400" spc="-105" dirty="0">
                <a:latin typeface="Arial"/>
                <a:cs typeface="Arial"/>
              </a:rPr>
              <a:t>congestion  </a:t>
            </a:r>
            <a:r>
              <a:rPr sz="2400" spc="-45" dirty="0">
                <a:latin typeface="Arial"/>
                <a:cs typeface="Arial"/>
              </a:rPr>
              <a:t>control</a:t>
            </a:r>
            <a:endParaRPr sz="2400">
              <a:latin typeface="Arial"/>
              <a:cs typeface="Arial"/>
            </a:endParaRPr>
          </a:p>
          <a:p>
            <a:pPr marL="355600" indent="-342900">
              <a:lnSpc>
                <a:spcPct val="100000"/>
              </a:lnSpc>
              <a:spcBef>
                <a:spcPts val="580"/>
              </a:spcBef>
              <a:buFont typeface="Arial"/>
              <a:buChar char="•"/>
              <a:tabLst>
                <a:tab pos="355600" algn="l"/>
                <a:tab pos="356235" algn="l"/>
              </a:tabLst>
            </a:pPr>
            <a:r>
              <a:rPr sz="2400" i="1" spc="-140" dirty="0">
                <a:solidFill>
                  <a:srgbClr val="FF3300"/>
                </a:solidFill>
                <a:latin typeface="Trebuchet MS"/>
                <a:cs typeface="Trebuchet MS"/>
              </a:rPr>
              <a:t>Packet </a:t>
            </a:r>
            <a:r>
              <a:rPr sz="2400" i="1" spc="-114" dirty="0">
                <a:solidFill>
                  <a:srgbClr val="FF3300"/>
                </a:solidFill>
                <a:latin typeface="Trebuchet MS"/>
                <a:cs typeface="Trebuchet MS"/>
              </a:rPr>
              <a:t>switching </a:t>
            </a:r>
            <a:r>
              <a:rPr sz="2400" b="1" i="1" spc="-145" dirty="0">
                <a:solidFill>
                  <a:srgbClr val="FF3300"/>
                </a:solidFill>
                <a:latin typeface="Trebuchet MS"/>
                <a:cs typeface="Trebuchet MS"/>
              </a:rPr>
              <a:t>allows </a:t>
            </a:r>
            <a:r>
              <a:rPr sz="2400" b="1" i="1" spc="-135" dirty="0">
                <a:solidFill>
                  <a:srgbClr val="FF3300"/>
                </a:solidFill>
                <a:latin typeface="Trebuchet MS"/>
                <a:cs typeface="Trebuchet MS"/>
              </a:rPr>
              <a:t>more </a:t>
            </a:r>
            <a:r>
              <a:rPr sz="2400" b="1" i="1" spc="-160" dirty="0">
                <a:solidFill>
                  <a:srgbClr val="FF3300"/>
                </a:solidFill>
                <a:latin typeface="Trebuchet MS"/>
                <a:cs typeface="Trebuchet MS"/>
              </a:rPr>
              <a:t>users </a:t>
            </a:r>
            <a:r>
              <a:rPr sz="2400" i="1" spc="-145" dirty="0">
                <a:solidFill>
                  <a:srgbClr val="FF3300"/>
                </a:solidFill>
                <a:latin typeface="Trebuchet MS"/>
                <a:cs typeface="Trebuchet MS"/>
              </a:rPr>
              <a:t>to </a:t>
            </a:r>
            <a:r>
              <a:rPr sz="2400" i="1" spc="-100" dirty="0">
                <a:solidFill>
                  <a:srgbClr val="FF3300"/>
                </a:solidFill>
                <a:latin typeface="Trebuchet MS"/>
                <a:cs typeface="Trebuchet MS"/>
              </a:rPr>
              <a:t>use</a:t>
            </a:r>
            <a:r>
              <a:rPr sz="2400" i="1" spc="-455" dirty="0">
                <a:solidFill>
                  <a:srgbClr val="FF3300"/>
                </a:solidFill>
                <a:latin typeface="Trebuchet MS"/>
                <a:cs typeface="Trebuchet MS"/>
              </a:rPr>
              <a:t> </a:t>
            </a:r>
            <a:r>
              <a:rPr sz="2400" i="1" spc="-125" dirty="0">
                <a:solidFill>
                  <a:srgbClr val="FF3300"/>
                </a:solidFill>
                <a:latin typeface="Trebuchet MS"/>
                <a:cs typeface="Trebuchet MS"/>
              </a:rPr>
              <a:t>network!</a:t>
            </a:r>
            <a:endParaRPr sz="2400">
              <a:latin typeface="Trebuchet MS"/>
              <a:cs typeface="Trebuchet M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663" y="453897"/>
            <a:ext cx="6734175" cy="696595"/>
          </a:xfrm>
          <a:prstGeom prst="rect">
            <a:avLst/>
          </a:prstGeom>
        </p:spPr>
        <p:txBody>
          <a:bodyPr vert="horz" wrap="square" lIns="0" tIns="13335" rIns="0" bIns="0" rtlCol="0">
            <a:spAutoFit/>
          </a:bodyPr>
          <a:lstStyle/>
          <a:p>
            <a:pPr marL="12700">
              <a:lnSpc>
                <a:spcPct val="100000"/>
              </a:lnSpc>
              <a:spcBef>
                <a:spcPts val="105"/>
              </a:spcBef>
            </a:pPr>
            <a:r>
              <a:rPr spc="-200" dirty="0"/>
              <a:t>How </a:t>
            </a:r>
            <a:r>
              <a:rPr spc="-135" dirty="0"/>
              <a:t>do </a:t>
            </a:r>
            <a:r>
              <a:rPr spc="-265" dirty="0"/>
              <a:t>loss </a:t>
            </a:r>
            <a:r>
              <a:rPr spc="-204" dirty="0"/>
              <a:t>and </a:t>
            </a:r>
            <a:r>
              <a:rPr spc="-195" dirty="0"/>
              <a:t>delay</a:t>
            </a:r>
            <a:r>
              <a:rPr spc="-395" dirty="0"/>
              <a:t> </a:t>
            </a:r>
            <a:r>
              <a:rPr spc="-220" dirty="0"/>
              <a:t>occur?</a:t>
            </a:r>
          </a:p>
        </p:txBody>
      </p:sp>
      <p:sp>
        <p:nvSpPr>
          <p:cNvPr id="3" name="object 3"/>
          <p:cNvSpPr/>
          <p:nvPr/>
        </p:nvSpPr>
        <p:spPr>
          <a:xfrm>
            <a:off x="1297962" y="5161669"/>
            <a:ext cx="812363" cy="52775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39339" y="4914900"/>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5" name="object 5"/>
          <p:cNvSpPr/>
          <p:nvPr/>
        </p:nvSpPr>
        <p:spPr>
          <a:xfrm>
            <a:off x="2339339" y="4846320"/>
            <a:ext cx="1199515" cy="264160"/>
          </a:xfrm>
          <a:custGeom>
            <a:avLst/>
            <a:gdLst/>
            <a:ahLst/>
            <a:cxnLst/>
            <a:rect l="l" t="t" r="r" b="b"/>
            <a:pathLst>
              <a:path w="1199514" h="264160">
                <a:moveTo>
                  <a:pt x="0" y="263651"/>
                </a:moveTo>
                <a:lnTo>
                  <a:pt x="1199388" y="263651"/>
                </a:lnTo>
                <a:lnTo>
                  <a:pt x="1199388" y="0"/>
                </a:lnTo>
                <a:lnTo>
                  <a:pt x="0" y="0"/>
                </a:lnTo>
                <a:lnTo>
                  <a:pt x="0" y="263651"/>
                </a:lnTo>
                <a:close/>
              </a:path>
            </a:pathLst>
          </a:custGeom>
          <a:solidFill>
            <a:srgbClr val="0000FF"/>
          </a:solidFill>
        </p:spPr>
        <p:txBody>
          <a:bodyPr wrap="square" lIns="0" tIns="0" rIns="0" bIns="0" rtlCol="0"/>
          <a:lstStyle/>
          <a:p>
            <a:endParaRPr/>
          </a:p>
        </p:txBody>
      </p:sp>
      <p:sp>
        <p:nvSpPr>
          <p:cNvPr id="6" name="object 6"/>
          <p:cNvSpPr/>
          <p:nvPr/>
        </p:nvSpPr>
        <p:spPr>
          <a:xfrm>
            <a:off x="2350007" y="46177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7" name="object 7"/>
          <p:cNvSpPr/>
          <p:nvPr/>
        </p:nvSpPr>
        <p:spPr>
          <a:xfrm>
            <a:off x="2696717" y="4650485"/>
            <a:ext cx="178435" cy="3175"/>
          </a:xfrm>
          <a:custGeom>
            <a:avLst/>
            <a:gdLst/>
            <a:ahLst/>
            <a:cxnLst/>
            <a:rect l="l" t="t" r="r" b="b"/>
            <a:pathLst>
              <a:path w="178435" h="3175">
                <a:moveTo>
                  <a:pt x="0" y="3047"/>
                </a:moveTo>
                <a:lnTo>
                  <a:pt x="178307" y="0"/>
                </a:lnTo>
              </a:path>
            </a:pathLst>
          </a:custGeom>
          <a:ln w="28956">
            <a:solidFill>
              <a:srgbClr val="000000"/>
            </a:solidFill>
          </a:ln>
        </p:spPr>
        <p:txBody>
          <a:bodyPr wrap="square" lIns="0" tIns="0" rIns="0" bIns="0" rtlCol="0"/>
          <a:lstStyle/>
          <a:p>
            <a:endParaRPr/>
          </a:p>
        </p:txBody>
      </p:sp>
      <p:sp>
        <p:nvSpPr>
          <p:cNvPr id="8" name="object 8"/>
          <p:cNvSpPr/>
          <p:nvPr/>
        </p:nvSpPr>
        <p:spPr>
          <a:xfrm>
            <a:off x="3038094" y="4767834"/>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9" name="object 9"/>
          <p:cNvSpPr/>
          <p:nvPr/>
        </p:nvSpPr>
        <p:spPr>
          <a:xfrm>
            <a:off x="2859785" y="4653534"/>
            <a:ext cx="186055" cy="114300"/>
          </a:xfrm>
          <a:custGeom>
            <a:avLst/>
            <a:gdLst/>
            <a:ahLst/>
            <a:cxnLst/>
            <a:rect l="l" t="t" r="r" b="b"/>
            <a:pathLst>
              <a:path w="186055" h="114300">
                <a:moveTo>
                  <a:pt x="0" y="0"/>
                </a:moveTo>
                <a:lnTo>
                  <a:pt x="185927" y="114300"/>
                </a:lnTo>
              </a:path>
            </a:pathLst>
          </a:custGeom>
          <a:ln w="28956">
            <a:solidFill>
              <a:srgbClr val="000000"/>
            </a:solidFill>
          </a:ln>
        </p:spPr>
        <p:txBody>
          <a:bodyPr wrap="square" lIns="0" tIns="0" rIns="0" bIns="0" rtlCol="0"/>
          <a:lstStyle/>
          <a:p>
            <a:endParaRPr/>
          </a:p>
        </p:txBody>
      </p:sp>
      <p:sp>
        <p:nvSpPr>
          <p:cNvPr id="10" name="object 10"/>
          <p:cNvSpPr/>
          <p:nvPr/>
        </p:nvSpPr>
        <p:spPr>
          <a:xfrm>
            <a:off x="2696717" y="4763261"/>
            <a:ext cx="178435" cy="3175"/>
          </a:xfrm>
          <a:custGeom>
            <a:avLst/>
            <a:gdLst/>
            <a:ahLst/>
            <a:cxnLst/>
            <a:rect l="l" t="t" r="r" b="b"/>
            <a:pathLst>
              <a:path w="178435" h="3175">
                <a:moveTo>
                  <a:pt x="0" y="0"/>
                </a:moveTo>
                <a:lnTo>
                  <a:pt x="178307" y="3048"/>
                </a:lnTo>
              </a:path>
            </a:pathLst>
          </a:custGeom>
          <a:ln w="28956">
            <a:solidFill>
              <a:srgbClr val="000000"/>
            </a:solidFill>
          </a:ln>
        </p:spPr>
        <p:txBody>
          <a:bodyPr wrap="square" lIns="0" tIns="0" rIns="0" bIns="0" rtlCol="0"/>
          <a:lstStyle/>
          <a:p>
            <a:endParaRPr/>
          </a:p>
        </p:txBody>
      </p:sp>
      <p:sp>
        <p:nvSpPr>
          <p:cNvPr id="11" name="object 11"/>
          <p:cNvSpPr/>
          <p:nvPr/>
        </p:nvSpPr>
        <p:spPr>
          <a:xfrm>
            <a:off x="3038094" y="4648961"/>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2" name="object 12"/>
          <p:cNvSpPr/>
          <p:nvPr/>
        </p:nvSpPr>
        <p:spPr>
          <a:xfrm>
            <a:off x="2859785" y="4648961"/>
            <a:ext cx="186055" cy="114300"/>
          </a:xfrm>
          <a:custGeom>
            <a:avLst/>
            <a:gdLst/>
            <a:ahLst/>
            <a:cxnLst/>
            <a:rect l="l" t="t" r="r" b="b"/>
            <a:pathLst>
              <a:path w="186055" h="114300">
                <a:moveTo>
                  <a:pt x="0" y="114300"/>
                </a:moveTo>
                <a:lnTo>
                  <a:pt x="185927" y="0"/>
                </a:lnTo>
              </a:path>
            </a:pathLst>
          </a:custGeom>
          <a:ln w="28956">
            <a:solidFill>
              <a:srgbClr val="000000"/>
            </a:solidFill>
          </a:ln>
        </p:spPr>
        <p:txBody>
          <a:bodyPr wrap="square" lIns="0" tIns="0" rIns="0" bIns="0" rtlCol="0"/>
          <a:lstStyle/>
          <a:p>
            <a:endParaRPr/>
          </a:p>
        </p:txBody>
      </p:sp>
      <p:sp>
        <p:nvSpPr>
          <p:cNvPr id="13" name="object 13"/>
          <p:cNvSpPr/>
          <p:nvPr/>
        </p:nvSpPr>
        <p:spPr>
          <a:xfrm>
            <a:off x="5436108" y="4934711"/>
            <a:ext cx="1198245" cy="368935"/>
          </a:xfrm>
          <a:custGeom>
            <a:avLst/>
            <a:gdLst/>
            <a:ahLst/>
            <a:cxn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p:spPr>
        <p:txBody>
          <a:bodyPr wrap="square" lIns="0" tIns="0" rIns="0" bIns="0" rtlCol="0"/>
          <a:lstStyle/>
          <a:p>
            <a:endParaRPr/>
          </a:p>
        </p:txBody>
      </p:sp>
      <p:sp>
        <p:nvSpPr>
          <p:cNvPr id="14" name="object 14"/>
          <p:cNvSpPr/>
          <p:nvPr/>
        </p:nvSpPr>
        <p:spPr>
          <a:xfrm>
            <a:off x="5445252" y="4913376"/>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5" name="object 15"/>
          <p:cNvSpPr/>
          <p:nvPr/>
        </p:nvSpPr>
        <p:spPr>
          <a:xfrm>
            <a:off x="5445252" y="4875276"/>
            <a:ext cx="1198245" cy="264160"/>
          </a:xfrm>
          <a:custGeom>
            <a:avLst/>
            <a:gdLst/>
            <a:ahLst/>
            <a:cxnLst/>
            <a:rect l="l" t="t" r="r" b="b"/>
            <a:pathLst>
              <a:path w="1198245" h="264160">
                <a:moveTo>
                  <a:pt x="0" y="263651"/>
                </a:moveTo>
                <a:lnTo>
                  <a:pt x="1197863" y="263651"/>
                </a:lnTo>
                <a:lnTo>
                  <a:pt x="1197863" y="0"/>
                </a:lnTo>
                <a:lnTo>
                  <a:pt x="0" y="0"/>
                </a:lnTo>
                <a:lnTo>
                  <a:pt x="0" y="263651"/>
                </a:lnTo>
                <a:close/>
              </a:path>
            </a:pathLst>
          </a:custGeom>
          <a:solidFill>
            <a:srgbClr val="0000FF"/>
          </a:solidFill>
        </p:spPr>
        <p:txBody>
          <a:bodyPr wrap="square" lIns="0" tIns="0" rIns="0" bIns="0" rtlCol="0"/>
          <a:lstStyle/>
          <a:p>
            <a:endParaRPr/>
          </a:p>
        </p:txBody>
      </p:sp>
      <p:sp>
        <p:nvSpPr>
          <p:cNvPr id="16" name="object 16"/>
          <p:cNvSpPr/>
          <p:nvPr/>
        </p:nvSpPr>
        <p:spPr>
          <a:xfrm>
            <a:off x="5454396" y="4646676"/>
            <a:ext cx="1199515" cy="429895"/>
          </a:xfrm>
          <a:custGeom>
            <a:avLst/>
            <a:gdLst/>
            <a:ahLst/>
            <a:cxn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p:spPr>
        <p:txBody>
          <a:bodyPr wrap="square" lIns="0" tIns="0" rIns="0" bIns="0" rtlCol="0"/>
          <a:lstStyle/>
          <a:p>
            <a:endParaRPr/>
          </a:p>
        </p:txBody>
      </p:sp>
      <p:sp>
        <p:nvSpPr>
          <p:cNvPr id="17" name="object 17"/>
          <p:cNvSpPr/>
          <p:nvPr/>
        </p:nvSpPr>
        <p:spPr>
          <a:xfrm>
            <a:off x="984018" y="4152781"/>
            <a:ext cx="1132055" cy="527754"/>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3534917" y="4973573"/>
            <a:ext cx="1934210" cy="9525"/>
          </a:xfrm>
          <a:custGeom>
            <a:avLst/>
            <a:gdLst/>
            <a:ahLst/>
            <a:cxnLst/>
            <a:rect l="l" t="t" r="r" b="b"/>
            <a:pathLst>
              <a:path w="1934210" h="9525">
                <a:moveTo>
                  <a:pt x="0" y="0"/>
                </a:moveTo>
                <a:lnTo>
                  <a:pt x="1933956" y="9143"/>
                </a:lnTo>
              </a:path>
            </a:pathLst>
          </a:custGeom>
          <a:ln w="19812">
            <a:solidFill>
              <a:srgbClr val="000000"/>
            </a:solidFill>
          </a:ln>
        </p:spPr>
        <p:txBody>
          <a:bodyPr wrap="square" lIns="0" tIns="0" rIns="0" bIns="0" rtlCol="0"/>
          <a:lstStyle/>
          <a:p>
            <a:endParaRPr/>
          </a:p>
        </p:txBody>
      </p:sp>
      <p:sp>
        <p:nvSpPr>
          <p:cNvPr id="19" name="object 19"/>
          <p:cNvSpPr/>
          <p:nvPr/>
        </p:nvSpPr>
        <p:spPr>
          <a:xfrm>
            <a:off x="2116073" y="4543805"/>
            <a:ext cx="0" cy="1001394"/>
          </a:xfrm>
          <a:custGeom>
            <a:avLst/>
            <a:gdLst/>
            <a:ahLst/>
            <a:cxnLst/>
            <a:rect l="l" t="t" r="r" b="b"/>
            <a:pathLst>
              <a:path h="1001395">
                <a:moveTo>
                  <a:pt x="0" y="0"/>
                </a:moveTo>
                <a:lnTo>
                  <a:pt x="0" y="1001268"/>
                </a:lnTo>
              </a:path>
            </a:pathLst>
          </a:custGeom>
          <a:ln w="19812">
            <a:solidFill>
              <a:srgbClr val="000000"/>
            </a:solidFill>
          </a:ln>
        </p:spPr>
        <p:txBody>
          <a:bodyPr wrap="square" lIns="0" tIns="0" rIns="0" bIns="0" rtlCol="0"/>
          <a:lstStyle/>
          <a:p>
            <a:endParaRPr/>
          </a:p>
        </p:txBody>
      </p:sp>
      <p:sp>
        <p:nvSpPr>
          <p:cNvPr id="20" name="object 20"/>
          <p:cNvSpPr/>
          <p:nvPr/>
        </p:nvSpPr>
        <p:spPr>
          <a:xfrm>
            <a:off x="2125217" y="4978146"/>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1" name="object 21"/>
          <p:cNvSpPr/>
          <p:nvPr/>
        </p:nvSpPr>
        <p:spPr>
          <a:xfrm>
            <a:off x="3208020" y="4843271"/>
            <a:ext cx="140335" cy="200025"/>
          </a:xfrm>
          <a:custGeom>
            <a:avLst/>
            <a:gdLst/>
            <a:ahLst/>
            <a:cxnLst/>
            <a:rect l="l" t="t" r="r" b="b"/>
            <a:pathLst>
              <a:path w="140335" h="200025">
                <a:moveTo>
                  <a:pt x="0" y="199644"/>
                </a:moveTo>
                <a:lnTo>
                  <a:pt x="140207" y="199644"/>
                </a:lnTo>
                <a:lnTo>
                  <a:pt x="140207" y="0"/>
                </a:lnTo>
                <a:lnTo>
                  <a:pt x="0" y="0"/>
                </a:lnTo>
                <a:lnTo>
                  <a:pt x="0" y="199644"/>
                </a:lnTo>
                <a:close/>
              </a:path>
            </a:pathLst>
          </a:custGeom>
          <a:solidFill>
            <a:srgbClr val="4F81BC"/>
          </a:solidFill>
        </p:spPr>
        <p:txBody>
          <a:bodyPr wrap="square" lIns="0" tIns="0" rIns="0" bIns="0" rtlCol="0"/>
          <a:lstStyle/>
          <a:p>
            <a:endParaRPr/>
          </a:p>
        </p:txBody>
      </p:sp>
      <p:sp>
        <p:nvSpPr>
          <p:cNvPr id="22" name="object 22"/>
          <p:cNvSpPr/>
          <p:nvPr/>
        </p:nvSpPr>
        <p:spPr>
          <a:xfrm>
            <a:off x="3200400"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3" name="object 23"/>
          <p:cNvSpPr/>
          <p:nvPr/>
        </p:nvSpPr>
        <p:spPr>
          <a:xfrm>
            <a:off x="3361944"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C0504D"/>
          </a:solidFill>
        </p:spPr>
        <p:txBody>
          <a:bodyPr wrap="square" lIns="0" tIns="0" rIns="0" bIns="0" rtlCol="0"/>
          <a:lstStyle/>
          <a:p>
            <a:endParaRPr/>
          </a:p>
        </p:txBody>
      </p:sp>
      <p:sp>
        <p:nvSpPr>
          <p:cNvPr id="24" name="object 24"/>
          <p:cNvSpPr/>
          <p:nvPr/>
        </p:nvSpPr>
        <p:spPr>
          <a:xfrm>
            <a:off x="3361944"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5" name="object 25"/>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2323973" y="4812919"/>
            <a:ext cx="242443" cy="76200"/>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1952244" y="5125211"/>
            <a:ext cx="76200" cy="175259"/>
          </a:xfrm>
          <a:prstGeom prst="rect">
            <a:avLst/>
          </a:prstGeom>
          <a:blipFill>
            <a:blip r:embed="rId5" cstate="print"/>
            <a:stretch>
              <a:fillRect/>
            </a:stretch>
          </a:blipFill>
        </p:spPr>
        <p:txBody>
          <a:bodyPr wrap="square" lIns="0" tIns="0" rIns="0" bIns="0" rtlCol="0"/>
          <a:lstStyle/>
          <a:p>
            <a:endParaRPr/>
          </a:p>
        </p:txBody>
      </p:sp>
      <p:sp>
        <p:nvSpPr>
          <p:cNvPr id="29" name="object 29"/>
          <p:cNvSpPr txBox="1"/>
          <p:nvPr/>
        </p:nvSpPr>
        <p:spPr>
          <a:xfrm>
            <a:off x="987044" y="5210047"/>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30" name="object 30"/>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1" name="object 31"/>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2" name="object 32"/>
          <p:cNvSpPr txBox="1"/>
          <p:nvPr/>
        </p:nvSpPr>
        <p:spPr>
          <a:xfrm>
            <a:off x="658164" y="1292086"/>
            <a:ext cx="7069455" cy="3198495"/>
          </a:xfrm>
          <a:prstGeom prst="rect">
            <a:avLst/>
          </a:prstGeom>
        </p:spPr>
        <p:txBody>
          <a:bodyPr vert="horz" wrap="square" lIns="0" tIns="102235" rIns="0" bIns="0" rtlCol="0">
            <a:spAutoFit/>
          </a:bodyPr>
          <a:lstStyle/>
          <a:p>
            <a:pPr marL="12700">
              <a:lnSpc>
                <a:spcPct val="100000"/>
              </a:lnSpc>
              <a:spcBef>
                <a:spcPts val="805"/>
              </a:spcBef>
            </a:pPr>
            <a:r>
              <a:rPr sz="2800" spc="-155" dirty="0">
                <a:latin typeface="Arial"/>
                <a:cs typeface="Arial"/>
              </a:rPr>
              <a:t>packets </a:t>
            </a:r>
            <a:r>
              <a:rPr sz="2800" i="1" spc="-145" dirty="0">
                <a:latin typeface="Trebuchet MS"/>
                <a:cs typeface="Trebuchet MS"/>
              </a:rPr>
              <a:t>queue </a:t>
            </a:r>
            <a:r>
              <a:rPr sz="2800" spc="-35" dirty="0">
                <a:latin typeface="Arial"/>
                <a:cs typeface="Arial"/>
              </a:rPr>
              <a:t>in router</a:t>
            </a:r>
            <a:r>
              <a:rPr sz="2800" spc="-300" dirty="0">
                <a:latin typeface="Arial"/>
                <a:cs typeface="Arial"/>
              </a:rPr>
              <a:t> </a:t>
            </a:r>
            <a:r>
              <a:rPr sz="2800" spc="-95" dirty="0">
                <a:latin typeface="Arial"/>
                <a:cs typeface="Arial"/>
              </a:rPr>
              <a:t>buffers</a:t>
            </a:r>
            <a:endParaRPr sz="2800">
              <a:latin typeface="Arial"/>
              <a:cs typeface="Arial"/>
            </a:endParaRPr>
          </a:p>
          <a:p>
            <a:pPr marL="355600" indent="-342900">
              <a:lnSpc>
                <a:spcPct val="100000"/>
              </a:lnSpc>
              <a:spcBef>
                <a:spcPts val="605"/>
              </a:spcBef>
              <a:buChar char="•"/>
              <a:tabLst>
                <a:tab pos="355600" algn="l"/>
                <a:tab pos="356235" algn="l"/>
              </a:tabLst>
            </a:pPr>
            <a:r>
              <a:rPr sz="2400" spc="-110" dirty="0">
                <a:solidFill>
                  <a:srgbClr val="FF0000"/>
                </a:solidFill>
                <a:latin typeface="Arial"/>
                <a:cs typeface="Arial"/>
              </a:rPr>
              <a:t>packet</a:t>
            </a:r>
            <a:r>
              <a:rPr sz="2400" spc="-160" dirty="0">
                <a:solidFill>
                  <a:srgbClr val="FF0000"/>
                </a:solidFill>
                <a:latin typeface="Arial"/>
                <a:cs typeface="Arial"/>
              </a:rPr>
              <a:t> </a:t>
            </a:r>
            <a:r>
              <a:rPr sz="2400" spc="-60" dirty="0">
                <a:solidFill>
                  <a:srgbClr val="FF0000"/>
                </a:solidFill>
                <a:latin typeface="Arial"/>
                <a:cs typeface="Arial"/>
              </a:rPr>
              <a:t>arrival</a:t>
            </a:r>
            <a:r>
              <a:rPr sz="2400" spc="-140" dirty="0">
                <a:solidFill>
                  <a:srgbClr val="FF0000"/>
                </a:solidFill>
                <a:latin typeface="Arial"/>
                <a:cs typeface="Arial"/>
              </a:rPr>
              <a:t> </a:t>
            </a:r>
            <a:r>
              <a:rPr sz="2400" spc="-65" dirty="0">
                <a:solidFill>
                  <a:srgbClr val="FF0000"/>
                </a:solidFill>
                <a:latin typeface="Arial"/>
                <a:cs typeface="Arial"/>
              </a:rPr>
              <a:t>rate</a:t>
            </a:r>
            <a:r>
              <a:rPr sz="2400" spc="-135" dirty="0">
                <a:solidFill>
                  <a:srgbClr val="FF0000"/>
                </a:solidFill>
                <a:latin typeface="Arial"/>
                <a:cs typeface="Arial"/>
              </a:rPr>
              <a:t> </a:t>
            </a:r>
            <a:r>
              <a:rPr sz="2400" spc="20" dirty="0">
                <a:solidFill>
                  <a:srgbClr val="FF0000"/>
                </a:solidFill>
                <a:latin typeface="Arial"/>
                <a:cs typeface="Arial"/>
              </a:rPr>
              <a:t>to</a:t>
            </a:r>
            <a:r>
              <a:rPr sz="2400" spc="-135" dirty="0">
                <a:solidFill>
                  <a:srgbClr val="FF0000"/>
                </a:solidFill>
                <a:latin typeface="Arial"/>
                <a:cs typeface="Arial"/>
              </a:rPr>
              <a:t> </a:t>
            </a:r>
            <a:r>
              <a:rPr sz="2400" spc="-40" dirty="0">
                <a:solidFill>
                  <a:srgbClr val="FF0000"/>
                </a:solidFill>
                <a:latin typeface="Arial"/>
                <a:cs typeface="Arial"/>
              </a:rPr>
              <a:t>link</a:t>
            </a:r>
            <a:r>
              <a:rPr sz="2400" spc="-135" dirty="0">
                <a:solidFill>
                  <a:srgbClr val="FF0000"/>
                </a:solidFill>
                <a:latin typeface="Arial"/>
                <a:cs typeface="Arial"/>
              </a:rPr>
              <a:t> </a:t>
            </a:r>
            <a:r>
              <a:rPr sz="2400" spc="-170" dirty="0">
                <a:solidFill>
                  <a:srgbClr val="FF0000"/>
                </a:solidFill>
                <a:latin typeface="Arial"/>
                <a:cs typeface="Arial"/>
              </a:rPr>
              <a:t>exceeds</a:t>
            </a:r>
            <a:r>
              <a:rPr sz="2400" spc="-135" dirty="0">
                <a:solidFill>
                  <a:srgbClr val="FF0000"/>
                </a:solidFill>
                <a:latin typeface="Arial"/>
                <a:cs typeface="Arial"/>
              </a:rPr>
              <a:t> </a:t>
            </a:r>
            <a:r>
              <a:rPr sz="2400" spc="-10" dirty="0">
                <a:solidFill>
                  <a:srgbClr val="FF0000"/>
                </a:solidFill>
                <a:latin typeface="Arial"/>
                <a:cs typeface="Arial"/>
              </a:rPr>
              <a:t>output</a:t>
            </a:r>
            <a:r>
              <a:rPr sz="2400" spc="-135" dirty="0">
                <a:solidFill>
                  <a:srgbClr val="FF0000"/>
                </a:solidFill>
                <a:latin typeface="Arial"/>
                <a:cs typeface="Arial"/>
              </a:rPr>
              <a:t> </a:t>
            </a:r>
            <a:r>
              <a:rPr sz="2400" spc="-40" dirty="0">
                <a:solidFill>
                  <a:srgbClr val="FF0000"/>
                </a:solidFill>
                <a:latin typeface="Arial"/>
                <a:cs typeface="Arial"/>
              </a:rPr>
              <a:t>link</a:t>
            </a:r>
            <a:r>
              <a:rPr sz="2400" spc="-140" dirty="0">
                <a:solidFill>
                  <a:srgbClr val="FF0000"/>
                </a:solidFill>
                <a:latin typeface="Arial"/>
                <a:cs typeface="Arial"/>
              </a:rPr>
              <a:t> </a:t>
            </a:r>
            <a:r>
              <a:rPr sz="2400" spc="-100" dirty="0">
                <a:solidFill>
                  <a:srgbClr val="FF0000"/>
                </a:solidFill>
                <a:latin typeface="Arial"/>
                <a:cs typeface="Arial"/>
              </a:rPr>
              <a:t>capacity</a:t>
            </a:r>
            <a:endParaRPr sz="2400">
              <a:latin typeface="Arial"/>
              <a:cs typeface="Arial"/>
            </a:endParaRPr>
          </a:p>
          <a:p>
            <a:pPr marL="355600" indent="-342900">
              <a:lnSpc>
                <a:spcPct val="100000"/>
              </a:lnSpc>
              <a:spcBef>
                <a:spcPts val="575"/>
              </a:spcBef>
              <a:buChar char="•"/>
              <a:tabLst>
                <a:tab pos="355600" algn="l"/>
                <a:tab pos="356235" algn="l"/>
              </a:tabLst>
            </a:pPr>
            <a:r>
              <a:rPr sz="2400" spc="-130" dirty="0">
                <a:latin typeface="Arial"/>
                <a:cs typeface="Arial"/>
              </a:rPr>
              <a:t>packets </a:t>
            </a:r>
            <a:r>
              <a:rPr sz="2400" spc="-100" dirty="0">
                <a:latin typeface="Arial"/>
                <a:cs typeface="Arial"/>
              </a:rPr>
              <a:t>queue, </a:t>
            </a:r>
            <a:r>
              <a:rPr sz="2400" spc="-20" dirty="0">
                <a:latin typeface="Arial"/>
                <a:cs typeface="Arial"/>
              </a:rPr>
              <a:t>wait </a:t>
            </a:r>
            <a:r>
              <a:rPr sz="2400" spc="-10" dirty="0">
                <a:latin typeface="Arial"/>
                <a:cs typeface="Arial"/>
              </a:rPr>
              <a:t>for</a:t>
            </a:r>
            <a:r>
              <a:rPr sz="2400" spc="-310" dirty="0">
                <a:latin typeface="Arial"/>
                <a:cs typeface="Arial"/>
              </a:rPr>
              <a:t> </a:t>
            </a:r>
            <a:r>
              <a:rPr sz="2400" spc="5" dirty="0">
                <a:latin typeface="Arial"/>
                <a:cs typeface="Arial"/>
              </a:rPr>
              <a:t>turn</a:t>
            </a:r>
            <a:endParaRPr sz="2400">
              <a:latin typeface="Arial"/>
              <a:cs typeface="Arial"/>
            </a:endParaRPr>
          </a:p>
          <a:p>
            <a:pPr>
              <a:lnSpc>
                <a:spcPct val="100000"/>
              </a:lnSpc>
            </a:pPr>
            <a:endParaRPr sz="2700">
              <a:latin typeface="Times New Roman"/>
              <a:cs typeface="Times New Roman"/>
            </a:endParaRPr>
          </a:p>
          <a:p>
            <a:pPr marL="3564254">
              <a:lnSpc>
                <a:spcPct val="100000"/>
              </a:lnSpc>
              <a:spcBef>
                <a:spcPts val="2010"/>
              </a:spcBef>
            </a:pPr>
            <a:r>
              <a:rPr sz="1800" dirty="0">
                <a:latin typeface="Comic Sans MS"/>
                <a:cs typeface="Comic Sans MS"/>
              </a:rPr>
              <a:t>packet </a:t>
            </a:r>
            <a:r>
              <a:rPr sz="1800" spc="-5" dirty="0">
                <a:latin typeface="Comic Sans MS"/>
                <a:cs typeface="Comic Sans MS"/>
              </a:rPr>
              <a:t>being transmitted</a:t>
            </a:r>
            <a:r>
              <a:rPr sz="1800" spc="-65" dirty="0">
                <a:latin typeface="Comic Sans MS"/>
                <a:cs typeface="Comic Sans MS"/>
              </a:rPr>
              <a:t> </a:t>
            </a:r>
            <a:r>
              <a:rPr sz="1800" spc="-5" dirty="0">
                <a:solidFill>
                  <a:srgbClr val="FF0000"/>
                </a:solidFill>
                <a:latin typeface="Comic Sans MS"/>
                <a:cs typeface="Comic Sans MS"/>
              </a:rPr>
              <a:t>(delay)</a:t>
            </a:r>
            <a:endParaRPr sz="1800">
              <a:latin typeface="Comic Sans MS"/>
              <a:cs typeface="Comic Sans MS"/>
            </a:endParaRPr>
          </a:p>
          <a:p>
            <a:pPr>
              <a:lnSpc>
                <a:spcPct val="100000"/>
              </a:lnSpc>
            </a:pPr>
            <a:endParaRPr sz="2500">
              <a:latin typeface="Times New Roman"/>
              <a:cs typeface="Times New Roman"/>
            </a:endParaRPr>
          </a:p>
          <a:p>
            <a:pPr marL="64769">
              <a:lnSpc>
                <a:spcPct val="100000"/>
              </a:lnSpc>
              <a:spcBef>
                <a:spcPts val="1664"/>
              </a:spcBef>
            </a:pPr>
            <a:r>
              <a:rPr sz="1800" dirty="0">
                <a:solidFill>
                  <a:srgbClr val="00CC66"/>
                </a:solidFill>
                <a:latin typeface="Comic Sans MS"/>
                <a:cs typeface="Comic Sans MS"/>
              </a:rPr>
              <a:t>A</a:t>
            </a:r>
            <a:endParaRPr sz="1800">
              <a:latin typeface="Comic Sans MS"/>
              <a:cs typeface="Comic Sans MS"/>
            </a:endParaRPr>
          </a:p>
        </p:txBody>
      </p:sp>
      <p:sp>
        <p:nvSpPr>
          <p:cNvPr id="33" name="object 33"/>
          <p:cNvSpPr/>
          <p:nvPr/>
        </p:nvSpPr>
        <p:spPr>
          <a:xfrm>
            <a:off x="3585971" y="3637026"/>
            <a:ext cx="1684655" cy="1134745"/>
          </a:xfrm>
          <a:custGeom>
            <a:avLst/>
            <a:gdLst/>
            <a:ahLst/>
            <a:cxnLst/>
            <a:rect l="l" t="t" r="r" b="b"/>
            <a:pathLst>
              <a:path w="1684654" h="1134745">
                <a:moveTo>
                  <a:pt x="42037" y="1060450"/>
                </a:moveTo>
                <a:lnTo>
                  <a:pt x="0" y="1134618"/>
                </a:lnTo>
                <a:lnTo>
                  <a:pt x="84454" y="1123696"/>
                </a:lnTo>
                <a:lnTo>
                  <a:pt x="71593" y="1104519"/>
                </a:lnTo>
                <a:lnTo>
                  <a:pt x="56261" y="1104519"/>
                </a:lnTo>
                <a:lnTo>
                  <a:pt x="49149" y="1093978"/>
                </a:lnTo>
                <a:lnTo>
                  <a:pt x="59747" y="1086857"/>
                </a:lnTo>
                <a:lnTo>
                  <a:pt x="42037" y="1060450"/>
                </a:lnTo>
                <a:close/>
              </a:path>
              <a:path w="1684654" h="1134745">
                <a:moveTo>
                  <a:pt x="59747" y="1086857"/>
                </a:moveTo>
                <a:lnTo>
                  <a:pt x="49149" y="1093978"/>
                </a:lnTo>
                <a:lnTo>
                  <a:pt x="56261" y="1104519"/>
                </a:lnTo>
                <a:lnTo>
                  <a:pt x="66830" y="1097417"/>
                </a:lnTo>
                <a:lnTo>
                  <a:pt x="59747" y="1086857"/>
                </a:lnTo>
                <a:close/>
              </a:path>
              <a:path w="1684654" h="1134745">
                <a:moveTo>
                  <a:pt x="66830" y="1097417"/>
                </a:moveTo>
                <a:lnTo>
                  <a:pt x="56261" y="1104519"/>
                </a:lnTo>
                <a:lnTo>
                  <a:pt x="71593" y="1104519"/>
                </a:lnTo>
                <a:lnTo>
                  <a:pt x="66830" y="1097417"/>
                </a:lnTo>
                <a:close/>
              </a:path>
              <a:path w="1684654" h="1134745">
                <a:moveTo>
                  <a:pt x="1677415" y="0"/>
                </a:moveTo>
                <a:lnTo>
                  <a:pt x="59747" y="1086857"/>
                </a:lnTo>
                <a:lnTo>
                  <a:pt x="66830" y="1097417"/>
                </a:lnTo>
                <a:lnTo>
                  <a:pt x="1684527" y="10541"/>
                </a:lnTo>
                <a:lnTo>
                  <a:pt x="1677415" y="0"/>
                </a:lnTo>
                <a:close/>
              </a:path>
            </a:pathLst>
          </a:custGeom>
          <a:solidFill>
            <a:srgbClr val="000000"/>
          </a:solidFill>
        </p:spPr>
        <p:txBody>
          <a:bodyPr wrap="square" lIns="0" tIns="0" rIns="0" bIns="0" rtlCol="0"/>
          <a:lstStyle/>
          <a:p>
            <a:endParaRPr/>
          </a:p>
        </p:txBody>
      </p:sp>
      <p:sp>
        <p:nvSpPr>
          <p:cNvPr id="34" name="object 34"/>
          <p:cNvSpPr/>
          <p:nvPr/>
        </p:nvSpPr>
        <p:spPr>
          <a:xfrm>
            <a:off x="3339084" y="5102352"/>
            <a:ext cx="751205" cy="646430"/>
          </a:xfrm>
          <a:custGeom>
            <a:avLst/>
            <a:gdLst/>
            <a:ahLst/>
            <a:cxnLst/>
            <a:rect l="l" t="t" r="r" b="b"/>
            <a:pathLst>
              <a:path w="751204" h="646429">
                <a:moveTo>
                  <a:pt x="61963" y="44857"/>
                </a:moveTo>
                <a:lnTo>
                  <a:pt x="53695" y="54499"/>
                </a:lnTo>
                <a:lnTo>
                  <a:pt x="742568" y="646417"/>
                </a:lnTo>
                <a:lnTo>
                  <a:pt x="750951" y="636790"/>
                </a:lnTo>
                <a:lnTo>
                  <a:pt x="61963" y="44857"/>
                </a:lnTo>
                <a:close/>
              </a:path>
              <a:path w="751204" h="646429">
                <a:moveTo>
                  <a:pt x="0" y="0"/>
                </a:moveTo>
                <a:lnTo>
                  <a:pt x="33019" y="78612"/>
                </a:lnTo>
                <a:lnTo>
                  <a:pt x="53695" y="54499"/>
                </a:lnTo>
                <a:lnTo>
                  <a:pt x="44068" y="46228"/>
                </a:lnTo>
                <a:lnTo>
                  <a:pt x="52324" y="36575"/>
                </a:lnTo>
                <a:lnTo>
                  <a:pt x="69064" y="36575"/>
                </a:lnTo>
                <a:lnTo>
                  <a:pt x="82676" y="20700"/>
                </a:lnTo>
                <a:lnTo>
                  <a:pt x="0" y="0"/>
                </a:lnTo>
                <a:close/>
              </a:path>
              <a:path w="751204" h="646429">
                <a:moveTo>
                  <a:pt x="52324" y="36575"/>
                </a:moveTo>
                <a:lnTo>
                  <a:pt x="44068" y="46228"/>
                </a:lnTo>
                <a:lnTo>
                  <a:pt x="53695" y="54499"/>
                </a:lnTo>
                <a:lnTo>
                  <a:pt x="61963" y="44857"/>
                </a:lnTo>
                <a:lnTo>
                  <a:pt x="52324" y="36575"/>
                </a:lnTo>
                <a:close/>
              </a:path>
              <a:path w="751204" h="646429">
                <a:moveTo>
                  <a:pt x="69064" y="36575"/>
                </a:moveTo>
                <a:lnTo>
                  <a:pt x="52324" y="36575"/>
                </a:lnTo>
                <a:lnTo>
                  <a:pt x="61963" y="44857"/>
                </a:lnTo>
                <a:lnTo>
                  <a:pt x="69064" y="36575"/>
                </a:lnTo>
                <a:close/>
              </a:path>
            </a:pathLst>
          </a:custGeom>
          <a:solidFill>
            <a:srgbClr val="000000"/>
          </a:solidFill>
        </p:spPr>
        <p:txBody>
          <a:bodyPr wrap="square" lIns="0" tIns="0" rIns="0" bIns="0" rtlCol="0"/>
          <a:lstStyle/>
          <a:p>
            <a:endParaRPr/>
          </a:p>
        </p:txBody>
      </p:sp>
      <p:sp>
        <p:nvSpPr>
          <p:cNvPr id="35" name="object 35"/>
          <p:cNvSpPr/>
          <p:nvPr/>
        </p:nvSpPr>
        <p:spPr>
          <a:xfrm>
            <a:off x="5782817" y="4708397"/>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36" name="object 36"/>
          <p:cNvSpPr/>
          <p:nvPr/>
        </p:nvSpPr>
        <p:spPr>
          <a:xfrm>
            <a:off x="6124194" y="4825746"/>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37" name="object 37"/>
          <p:cNvSpPr/>
          <p:nvPr/>
        </p:nvSpPr>
        <p:spPr>
          <a:xfrm>
            <a:off x="5945885" y="4709921"/>
            <a:ext cx="186055" cy="116205"/>
          </a:xfrm>
          <a:custGeom>
            <a:avLst/>
            <a:gdLst/>
            <a:ahLst/>
            <a:cxnLst/>
            <a:rect l="l" t="t" r="r" b="b"/>
            <a:pathLst>
              <a:path w="186054" h="116204">
                <a:moveTo>
                  <a:pt x="0" y="0"/>
                </a:moveTo>
                <a:lnTo>
                  <a:pt x="185927" y="115823"/>
                </a:lnTo>
              </a:path>
            </a:pathLst>
          </a:custGeom>
          <a:ln w="28956">
            <a:solidFill>
              <a:srgbClr val="000000"/>
            </a:solidFill>
          </a:ln>
        </p:spPr>
        <p:txBody>
          <a:bodyPr wrap="square" lIns="0" tIns="0" rIns="0" bIns="0" rtlCol="0"/>
          <a:lstStyle/>
          <a:p>
            <a:endParaRPr/>
          </a:p>
        </p:txBody>
      </p:sp>
      <p:sp>
        <p:nvSpPr>
          <p:cNvPr id="38" name="object 38"/>
          <p:cNvSpPr/>
          <p:nvPr/>
        </p:nvSpPr>
        <p:spPr>
          <a:xfrm>
            <a:off x="5782817" y="4821173"/>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39" name="object 39"/>
          <p:cNvSpPr/>
          <p:nvPr/>
        </p:nvSpPr>
        <p:spPr>
          <a:xfrm>
            <a:off x="6124194" y="4706873"/>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0" name="object 40"/>
          <p:cNvSpPr/>
          <p:nvPr/>
        </p:nvSpPr>
        <p:spPr>
          <a:xfrm>
            <a:off x="5945885" y="4706873"/>
            <a:ext cx="186055" cy="114300"/>
          </a:xfrm>
          <a:custGeom>
            <a:avLst/>
            <a:gdLst/>
            <a:ahLst/>
            <a:cxnLst/>
            <a:rect l="l" t="t" r="r" b="b"/>
            <a:pathLst>
              <a:path w="186054" h="114300">
                <a:moveTo>
                  <a:pt x="0" y="114300"/>
                </a:moveTo>
                <a:lnTo>
                  <a:pt x="185927" y="0"/>
                </a:lnTo>
              </a:path>
            </a:pathLst>
          </a:custGeom>
          <a:ln w="28956">
            <a:solidFill>
              <a:srgbClr val="000000"/>
            </a:solidFill>
          </a:ln>
        </p:spPr>
        <p:txBody>
          <a:bodyPr wrap="square" lIns="0" tIns="0" rIns="0" bIns="0" rtlCol="0"/>
          <a:lstStyle/>
          <a:p>
            <a:endParaRPr/>
          </a:p>
        </p:txBody>
      </p:sp>
      <p:sp>
        <p:nvSpPr>
          <p:cNvPr id="41" name="object 41"/>
          <p:cNvSpPr/>
          <p:nvPr/>
        </p:nvSpPr>
        <p:spPr>
          <a:xfrm>
            <a:off x="1668779" y="4267200"/>
            <a:ext cx="377952" cy="208788"/>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1944623" y="5301996"/>
            <a:ext cx="147955" cy="200025"/>
          </a:xfrm>
          <a:custGeom>
            <a:avLst/>
            <a:gdLst/>
            <a:ahLst/>
            <a:cxnLst/>
            <a:rect l="l" t="t" r="r" b="b"/>
            <a:pathLst>
              <a:path w="147955" h="200025">
                <a:moveTo>
                  <a:pt x="0" y="199643"/>
                </a:moveTo>
                <a:lnTo>
                  <a:pt x="147827" y="199643"/>
                </a:lnTo>
                <a:lnTo>
                  <a:pt x="147827" y="0"/>
                </a:lnTo>
                <a:lnTo>
                  <a:pt x="0" y="0"/>
                </a:lnTo>
                <a:lnTo>
                  <a:pt x="0" y="199643"/>
                </a:lnTo>
                <a:close/>
              </a:path>
            </a:pathLst>
          </a:custGeom>
          <a:solidFill>
            <a:srgbClr val="4F81BC"/>
          </a:solidFill>
        </p:spPr>
        <p:txBody>
          <a:bodyPr wrap="square" lIns="0" tIns="0" rIns="0" bIns="0" rtlCol="0"/>
          <a:lstStyle/>
          <a:p>
            <a:endParaRPr/>
          </a:p>
        </p:txBody>
      </p:sp>
      <p:sp>
        <p:nvSpPr>
          <p:cNvPr id="43" name="object 43"/>
          <p:cNvSpPr/>
          <p:nvPr/>
        </p:nvSpPr>
        <p:spPr>
          <a:xfrm>
            <a:off x="1944623" y="5301996"/>
            <a:ext cx="147955" cy="200025"/>
          </a:xfrm>
          <a:custGeom>
            <a:avLst/>
            <a:gdLst/>
            <a:ahLst/>
            <a:cxnLst/>
            <a:rect l="l" t="t" r="r" b="b"/>
            <a:pathLst>
              <a:path w="147955" h="200025">
                <a:moveTo>
                  <a:pt x="0" y="199643"/>
                </a:moveTo>
                <a:lnTo>
                  <a:pt x="147827" y="199643"/>
                </a:lnTo>
                <a:lnTo>
                  <a:pt x="147827" y="0"/>
                </a:lnTo>
                <a:lnTo>
                  <a:pt x="0" y="0"/>
                </a:lnTo>
                <a:lnTo>
                  <a:pt x="0" y="199643"/>
                </a:lnTo>
                <a:close/>
              </a:path>
            </a:pathLst>
          </a:custGeom>
          <a:ln w="9144">
            <a:solidFill>
              <a:srgbClr val="000000"/>
            </a:solidFill>
          </a:ln>
        </p:spPr>
        <p:txBody>
          <a:bodyPr wrap="square" lIns="0" tIns="0" rIns="0" bIns="0" rtlCol="0"/>
          <a:lstStyle/>
          <a:p>
            <a:endParaRPr/>
          </a:p>
        </p:txBody>
      </p:sp>
      <p:sp>
        <p:nvSpPr>
          <p:cNvPr id="44" name="object 44"/>
          <p:cNvSpPr/>
          <p:nvPr/>
        </p:nvSpPr>
        <p:spPr>
          <a:xfrm>
            <a:off x="2776727" y="4838700"/>
            <a:ext cx="435864" cy="208788"/>
          </a:xfrm>
          <a:prstGeom prst="rect">
            <a:avLst/>
          </a:prstGeom>
          <a:blipFill>
            <a:blip r:embed="rId7" cstate="print"/>
            <a:stretch>
              <a:fillRect/>
            </a:stretch>
          </a:blipFill>
        </p:spPr>
        <p:txBody>
          <a:bodyPr wrap="square" lIns="0" tIns="0" rIns="0" bIns="0" rtlCol="0"/>
          <a:lstStyle/>
          <a:p>
            <a:endParaRPr/>
          </a:p>
        </p:txBody>
      </p:sp>
      <p:sp>
        <p:nvSpPr>
          <p:cNvPr id="45" name="object 45"/>
          <p:cNvSpPr/>
          <p:nvPr/>
        </p:nvSpPr>
        <p:spPr>
          <a:xfrm>
            <a:off x="2848229" y="5064252"/>
            <a:ext cx="196850" cy="934085"/>
          </a:xfrm>
          <a:custGeom>
            <a:avLst/>
            <a:gdLst/>
            <a:ahLst/>
            <a:cxnLst/>
            <a:rect l="l" t="t" r="r" b="b"/>
            <a:pathLst>
              <a:path w="196850" h="934085">
                <a:moveTo>
                  <a:pt x="152706" y="73885"/>
                </a:moveTo>
                <a:lnTo>
                  <a:pt x="0" y="931570"/>
                </a:lnTo>
                <a:lnTo>
                  <a:pt x="12445" y="933805"/>
                </a:lnTo>
                <a:lnTo>
                  <a:pt x="165286" y="76120"/>
                </a:lnTo>
                <a:lnTo>
                  <a:pt x="152706" y="73885"/>
                </a:lnTo>
                <a:close/>
              </a:path>
              <a:path w="196850" h="934085">
                <a:moveTo>
                  <a:pt x="190464" y="61341"/>
                </a:moveTo>
                <a:lnTo>
                  <a:pt x="154939" y="61341"/>
                </a:lnTo>
                <a:lnTo>
                  <a:pt x="167512" y="63627"/>
                </a:lnTo>
                <a:lnTo>
                  <a:pt x="165286" y="76120"/>
                </a:lnTo>
                <a:lnTo>
                  <a:pt x="196469" y="81661"/>
                </a:lnTo>
                <a:lnTo>
                  <a:pt x="190464" y="61341"/>
                </a:lnTo>
                <a:close/>
              </a:path>
              <a:path w="196850" h="934085">
                <a:moveTo>
                  <a:pt x="154939" y="61341"/>
                </a:moveTo>
                <a:lnTo>
                  <a:pt x="152706" y="73885"/>
                </a:lnTo>
                <a:lnTo>
                  <a:pt x="165286" y="76120"/>
                </a:lnTo>
                <a:lnTo>
                  <a:pt x="167512" y="63627"/>
                </a:lnTo>
                <a:lnTo>
                  <a:pt x="154939" y="61341"/>
                </a:lnTo>
                <a:close/>
              </a:path>
              <a:path w="196850" h="934085">
                <a:moveTo>
                  <a:pt x="172338" y="0"/>
                </a:moveTo>
                <a:lnTo>
                  <a:pt x="121412" y="68325"/>
                </a:lnTo>
                <a:lnTo>
                  <a:pt x="152706" y="73885"/>
                </a:lnTo>
                <a:lnTo>
                  <a:pt x="154939" y="61341"/>
                </a:lnTo>
                <a:lnTo>
                  <a:pt x="190464" y="61341"/>
                </a:lnTo>
                <a:lnTo>
                  <a:pt x="172338" y="0"/>
                </a:lnTo>
                <a:close/>
              </a:path>
            </a:pathLst>
          </a:custGeom>
          <a:solidFill>
            <a:srgbClr val="000000"/>
          </a:solidFill>
        </p:spPr>
        <p:txBody>
          <a:bodyPr wrap="square" lIns="0" tIns="0" rIns="0" bIns="0" rtlCol="0"/>
          <a:lstStyle/>
          <a:p>
            <a:endParaRPr/>
          </a:p>
        </p:txBody>
      </p:sp>
      <p:sp>
        <p:nvSpPr>
          <p:cNvPr id="46" name="object 46"/>
          <p:cNvSpPr txBox="1"/>
          <p:nvPr/>
        </p:nvSpPr>
        <p:spPr>
          <a:xfrm>
            <a:off x="2597023" y="5439867"/>
            <a:ext cx="4392295" cy="1089025"/>
          </a:xfrm>
          <a:prstGeom prst="rect">
            <a:avLst/>
          </a:prstGeom>
        </p:spPr>
        <p:txBody>
          <a:bodyPr vert="horz" wrap="square" lIns="0" tIns="133350" rIns="0" bIns="0" rtlCol="0">
            <a:spAutoFit/>
          </a:bodyPr>
          <a:lstStyle/>
          <a:p>
            <a:pPr marL="1511300">
              <a:lnSpc>
                <a:spcPct val="100000"/>
              </a:lnSpc>
              <a:spcBef>
                <a:spcPts val="1050"/>
              </a:spcBef>
            </a:pPr>
            <a:r>
              <a:rPr sz="1800" dirty="0">
                <a:latin typeface="Comic Sans MS"/>
                <a:cs typeface="Comic Sans MS"/>
              </a:rPr>
              <a:t>packets queueing</a:t>
            </a:r>
            <a:r>
              <a:rPr sz="1800" spc="-45" dirty="0">
                <a:latin typeface="Comic Sans MS"/>
                <a:cs typeface="Comic Sans MS"/>
              </a:rPr>
              <a:t> </a:t>
            </a:r>
            <a:r>
              <a:rPr sz="1800" spc="-5" dirty="0">
                <a:solidFill>
                  <a:srgbClr val="FF0000"/>
                </a:solidFill>
                <a:latin typeface="Comic Sans MS"/>
                <a:cs typeface="Comic Sans MS"/>
              </a:rPr>
              <a:t>(delay)</a:t>
            </a:r>
            <a:endParaRPr sz="1800">
              <a:latin typeface="Comic Sans MS"/>
              <a:cs typeface="Comic Sans MS"/>
            </a:endParaRPr>
          </a:p>
          <a:p>
            <a:pPr marL="12700" marR="5080">
              <a:lnSpc>
                <a:spcPts val="2150"/>
              </a:lnSpc>
              <a:spcBef>
                <a:spcPts val="1035"/>
              </a:spcBef>
            </a:pPr>
            <a:r>
              <a:rPr sz="1800" spc="-5" dirty="0">
                <a:latin typeface="Comic Sans MS"/>
                <a:cs typeface="Comic Sans MS"/>
              </a:rPr>
              <a:t>free (available) buffers: </a:t>
            </a:r>
            <a:r>
              <a:rPr sz="1800" dirty="0">
                <a:latin typeface="Comic Sans MS"/>
                <a:cs typeface="Comic Sans MS"/>
              </a:rPr>
              <a:t>arriving</a:t>
            </a:r>
            <a:r>
              <a:rPr sz="1800" spc="-125" dirty="0">
                <a:latin typeface="Comic Sans MS"/>
                <a:cs typeface="Comic Sans MS"/>
              </a:rPr>
              <a:t> </a:t>
            </a:r>
            <a:r>
              <a:rPr sz="1800" dirty="0">
                <a:latin typeface="Comic Sans MS"/>
                <a:cs typeface="Comic Sans MS"/>
              </a:rPr>
              <a:t>packets  </a:t>
            </a:r>
            <a:r>
              <a:rPr sz="1800" spc="-5" dirty="0">
                <a:latin typeface="Comic Sans MS"/>
                <a:cs typeface="Comic Sans MS"/>
              </a:rPr>
              <a:t>dropped </a:t>
            </a:r>
            <a:r>
              <a:rPr sz="1800" dirty="0">
                <a:latin typeface="Comic Sans MS"/>
                <a:cs typeface="Comic Sans MS"/>
              </a:rPr>
              <a:t>(</a:t>
            </a:r>
            <a:r>
              <a:rPr sz="1800" dirty="0">
                <a:solidFill>
                  <a:srgbClr val="FF0000"/>
                </a:solidFill>
                <a:latin typeface="Comic Sans MS"/>
                <a:cs typeface="Comic Sans MS"/>
              </a:rPr>
              <a:t>loss</a:t>
            </a:r>
            <a:r>
              <a:rPr sz="1800" dirty="0">
                <a:latin typeface="Comic Sans MS"/>
                <a:cs typeface="Comic Sans MS"/>
              </a:rPr>
              <a:t>) </a:t>
            </a:r>
            <a:r>
              <a:rPr sz="1800" spc="-5" dirty="0">
                <a:latin typeface="Comic Sans MS"/>
                <a:cs typeface="Comic Sans MS"/>
              </a:rPr>
              <a:t>if </a:t>
            </a:r>
            <a:r>
              <a:rPr sz="1800" dirty="0">
                <a:latin typeface="Comic Sans MS"/>
                <a:cs typeface="Comic Sans MS"/>
              </a:rPr>
              <a:t>no </a:t>
            </a:r>
            <a:r>
              <a:rPr sz="1800" spc="-5" dirty="0">
                <a:latin typeface="Comic Sans MS"/>
                <a:cs typeface="Comic Sans MS"/>
              </a:rPr>
              <a:t>free</a:t>
            </a:r>
            <a:r>
              <a:rPr sz="1800" spc="-30" dirty="0">
                <a:latin typeface="Comic Sans MS"/>
                <a:cs typeface="Comic Sans MS"/>
              </a:rPr>
              <a:t> </a:t>
            </a:r>
            <a:r>
              <a:rPr sz="1800" spc="-5" dirty="0">
                <a:latin typeface="Comic Sans MS"/>
                <a:cs typeface="Comic Sans MS"/>
              </a:rPr>
              <a:t>buffers</a:t>
            </a:r>
            <a:endParaRPr sz="1800">
              <a:latin typeface="Comic Sans MS"/>
              <a:cs typeface="Comic Sans MS"/>
            </a:endParaRPr>
          </a:p>
        </p:txBody>
      </p:sp>
    </p:spTree>
    <p:extLst>
      <p:ext uri="{BB962C8B-B14F-4D97-AF65-F5344CB8AC3E}">
        <p14:creationId xmlns:p14="http://schemas.microsoft.com/office/powerpoint/2010/main" val="31426665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393785" cy="677108"/>
          </a:xfrm>
        </p:spPr>
        <p:txBody>
          <a:bodyPr/>
          <a:lstStyle/>
          <a:p>
            <a:r>
              <a:rPr lang="en-IN" b="1" dirty="0" smtClean="0">
                <a:latin typeface="Times New Roman" panose="02020603050405020304" pitchFamily="18" charset="0"/>
                <a:cs typeface="Times New Roman" panose="02020603050405020304" pitchFamily="18" charset="0"/>
              </a:rPr>
              <a:t>Types of delay</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066801"/>
            <a:ext cx="8839200" cy="5106528"/>
          </a:xfrm>
        </p:spPr>
        <p:txBody>
          <a:bodyPr/>
          <a:lstStyle/>
          <a:p>
            <a:pPr marL="457200" indent="-457200">
              <a:buFont typeface="Arial" panose="020B0604020202020204" pitchFamily="34" charset="0"/>
              <a:buChar char="•"/>
            </a:pPr>
            <a:r>
              <a:rPr lang="en-IN" dirty="0" smtClean="0">
                <a:solidFill>
                  <a:schemeClr val="tx1"/>
                </a:solidFill>
              </a:rPr>
              <a:t>Packet suffers from </a:t>
            </a:r>
            <a:r>
              <a:rPr lang="en-IN" b="1" dirty="0" smtClean="0">
                <a:solidFill>
                  <a:schemeClr val="tx1"/>
                </a:solidFill>
              </a:rPr>
              <a:t>several types of delays </a:t>
            </a:r>
            <a:r>
              <a:rPr lang="en-IN" dirty="0" smtClean="0">
                <a:solidFill>
                  <a:schemeClr val="tx1"/>
                </a:solidFill>
              </a:rPr>
              <a:t>at each node along the path.</a:t>
            </a:r>
          </a:p>
          <a:p>
            <a:pPr marL="457200" indent="-457200">
              <a:buFont typeface="Arial" panose="020B0604020202020204" pitchFamily="34" charset="0"/>
              <a:buChar char="•"/>
            </a:pPr>
            <a:r>
              <a:rPr lang="en-IN" dirty="0" smtClean="0">
                <a:solidFill>
                  <a:schemeClr val="tx1"/>
                </a:solidFill>
              </a:rPr>
              <a:t>Important delays are</a:t>
            </a:r>
          </a:p>
          <a:p>
            <a:pPr marL="527050" indent="-514350">
              <a:lnSpc>
                <a:spcPct val="100000"/>
              </a:lnSpc>
              <a:spcBef>
                <a:spcPts val="95"/>
              </a:spcBef>
              <a:buAutoNum type="arabicPeriod"/>
              <a:tabLst>
                <a:tab pos="354965" algn="l"/>
                <a:tab pos="355600" algn="l"/>
              </a:tabLst>
            </a:pPr>
            <a:r>
              <a:rPr lang="en-US" spc="-80" dirty="0" smtClean="0">
                <a:solidFill>
                  <a:srgbClr val="FF0000"/>
                </a:solidFill>
                <a:latin typeface="Times New Roman" panose="02020603050405020304" pitchFamily="18" charset="0"/>
                <a:cs typeface="Times New Roman" panose="02020603050405020304" pitchFamily="18" charset="0"/>
              </a:rPr>
              <a:t>Nodal</a:t>
            </a:r>
            <a:r>
              <a:rPr lang="en-US" spc="-170" dirty="0" smtClean="0">
                <a:solidFill>
                  <a:srgbClr val="FF0000"/>
                </a:solidFill>
                <a:latin typeface="Times New Roman" panose="02020603050405020304" pitchFamily="18" charset="0"/>
                <a:cs typeface="Times New Roman" panose="02020603050405020304" pitchFamily="18" charset="0"/>
              </a:rPr>
              <a:t> </a:t>
            </a:r>
            <a:r>
              <a:rPr lang="en-US" spc="-110" dirty="0">
                <a:solidFill>
                  <a:srgbClr val="FF0000"/>
                </a:solidFill>
                <a:latin typeface="Times New Roman" panose="02020603050405020304" pitchFamily="18" charset="0"/>
                <a:cs typeface="Times New Roman" panose="02020603050405020304" pitchFamily="18" charset="0"/>
              </a:rPr>
              <a:t>processing </a:t>
            </a:r>
            <a:r>
              <a:rPr lang="en-US" spc="-110" dirty="0" smtClean="0">
                <a:solidFill>
                  <a:srgbClr val="FF0000"/>
                </a:solidFill>
                <a:latin typeface="Times New Roman" panose="02020603050405020304" pitchFamily="18" charset="0"/>
                <a:cs typeface="Times New Roman" panose="02020603050405020304" pitchFamily="18" charset="0"/>
              </a:rPr>
              <a:t>delay</a:t>
            </a:r>
          </a:p>
          <a:p>
            <a:pPr marL="527050" indent="-514350">
              <a:lnSpc>
                <a:spcPct val="100000"/>
              </a:lnSpc>
              <a:spcBef>
                <a:spcPts val="95"/>
              </a:spcBef>
              <a:buAutoNum type="arabicPeriod"/>
              <a:tabLst>
                <a:tab pos="354965" algn="l"/>
                <a:tab pos="355600" algn="l"/>
              </a:tabLst>
            </a:pPr>
            <a:r>
              <a:rPr lang="en-US" dirty="0" smtClean="0">
                <a:solidFill>
                  <a:srgbClr val="FF0000"/>
                </a:solidFill>
                <a:latin typeface="Times New Roman" panose="02020603050405020304" pitchFamily="18" charset="0"/>
                <a:cs typeface="Times New Roman" panose="02020603050405020304" pitchFamily="18" charset="0"/>
              </a:rPr>
              <a:t>Queueing </a:t>
            </a:r>
            <a:r>
              <a:rPr lang="en-US" dirty="0">
                <a:solidFill>
                  <a:srgbClr val="FF0000"/>
                </a:solidFill>
                <a:latin typeface="Times New Roman" panose="02020603050405020304" pitchFamily="18" charset="0"/>
                <a:cs typeface="Times New Roman" panose="02020603050405020304" pitchFamily="18" charset="0"/>
              </a:rPr>
              <a:t>delay</a:t>
            </a:r>
            <a:endParaRPr lang="en-US" dirty="0">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r>
              <a:rPr lang="en-US" dirty="0" smtClean="0">
                <a:solidFill>
                  <a:srgbClr val="FF0000"/>
                </a:solidFill>
                <a:latin typeface="Times New Roman" panose="02020603050405020304" pitchFamily="18" charset="0"/>
                <a:cs typeface="Times New Roman" panose="02020603050405020304" pitchFamily="18" charset="0"/>
              </a:rPr>
              <a:t>3</a:t>
            </a:r>
            <a:r>
              <a:rPr lang="en-US" dirty="0">
                <a:solidFill>
                  <a:srgbClr val="FF0000"/>
                </a:solidFill>
                <a:latin typeface="Times New Roman" panose="02020603050405020304" pitchFamily="18" charset="0"/>
                <a:cs typeface="Times New Roman" panose="02020603050405020304" pitchFamily="18" charset="0"/>
              </a:rPr>
              <a:t>.</a:t>
            </a:r>
            <a:r>
              <a:rPr lang="en-US" spc="-135" dirty="0">
                <a:solidFill>
                  <a:srgbClr val="FF0000"/>
                </a:solidFill>
                <a:latin typeface="Times New Roman" panose="02020603050405020304" pitchFamily="18" charset="0"/>
                <a:cs typeface="Times New Roman" panose="02020603050405020304" pitchFamily="18" charset="0"/>
              </a:rPr>
              <a:t> Transmission </a:t>
            </a:r>
            <a:r>
              <a:rPr lang="en-US" spc="-95" dirty="0" smtClean="0">
                <a:solidFill>
                  <a:srgbClr val="FF0000"/>
                </a:solidFill>
                <a:latin typeface="Times New Roman" panose="02020603050405020304" pitchFamily="18" charset="0"/>
                <a:cs typeface="Times New Roman" panose="02020603050405020304" pitchFamily="18" charset="0"/>
              </a:rPr>
              <a:t>delay</a:t>
            </a:r>
            <a:endParaRPr lang="en-US" spc="-95" dirty="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r>
              <a:rPr lang="en-US" spc="-95" dirty="0" smtClean="0">
                <a:solidFill>
                  <a:srgbClr val="FF0000"/>
                </a:solidFill>
                <a:latin typeface="Times New Roman" panose="02020603050405020304" pitchFamily="18" charset="0"/>
                <a:cs typeface="Times New Roman" panose="02020603050405020304" pitchFamily="18" charset="0"/>
              </a:rPr>
              <a:t>4. Propagation delay.</a:t>
            </a:r>
          </a:p>
          <a:p>
            <a:pPr marL="12700" marR="5080">
              <a:spcBef>
                <a:spcPts val="484"/>
              </a:spcBef>
              <a:buClr>
                <a:srgbClr val="C0504D"/>
              </a:buClr>
              <a:buSzPct val="75000"/>
              <a:tabLst>
                <a:tab pos="756920" algn="l"/>
              </a:tabLst>
            </a:pPr>
            <a:r>
              <a:rPr lang="en-US" spc="-95" dirty="0" smtClean="0">
                <a:solidFill>
                  <a:schemeClr val="tx1"/>
                </a:solidFill>
                <a:latin typeface="Times New Roman" panose="02020603050405020304" pitchFamily="18" charset="0"/>
                <a:cs typeface="Times New Roman" panose="02020603050405020304" pitchFamily="18" charset="0"/>
              </a:rPr>
              <a:t>These delays accumulate to give a </a:t>
            </a:r>
            <a:r>
              <a:rPr lang="en-US" spc="-95" dirty="0" smtClean="0">
                <a:solidFill>
                  <a:srgbClr val="FF0000"/>
                </a:solidFill>
                <a:latin typeface="Times New Roman" panose="02020603050405020304" pitchFamily="18" charset="0"/>
                <a:cs typeface="Times New Roman" panose="02020603050405020304" pitchFamily="18" charset="0"/>
              </a:rPr>
              <a:t>total nodal delay. </a:t>
            </a:r>
            <a:endParaRPr lang="en-IN" dirty="0" smtClean="0"/>
          </a:p>
          <a:p>
            <a:endParaRPr lang="en-IN" dirty="0"/>
          </a:p>
        </p:txBody>
      </p:sp>
    </p:spTree>
    <p:extLst>
      <p:ext uri="{BB962C8B-B14F-4D97-AF65-F5344CB8AC3E}">
        <p14:creationId xmlns:p14="http://schemas.microsoft.com/office/powerpoint/2010/main" val="2674121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6" y="100000"/>
            <a:ext cx="8804564" cy="690574"/>
          </a:xfrm>
          <a:prstGeom prst="rect">
            <a:avLst/>
          </a:prstGeom>
        </p:spPr>
        <p:txBody>
          <a:bodyPr vert="horz" wrap="square" lIns="0" tIns="13335" rIns="0" bIns="0" rtlCol="0">
            <a:spAutoFit/>
          </a:bodyPr>
          <a:lstStyle/>
          <a:p>
            <a:pPr marL="12700">
              <a:lnSpc>
                <a:spcPct val="100000"/>
              </a:lnSpc>
              <a:spcBef>
                <a:spcPts val="105"/>
              </a:spcBef>
            </a:pPr>
            <a:r>
              <a:rPr b="1" spc="-229" dirty="0">
                <a:latin typeface="Times New Roman" panose="02020603050405020304" pitchFamily="18" charset="0"/>
                <a:cs typeface="Times New Roman" panose="02020603050405020304" pitchFamily="18" charset="0"/>
              </a:rPr>
              <a:t>Four </a:t>
            </a:r>
            <a:r>
              <a:rPr b="1" spc="-260" dirty="0">
                <a:latin typeface="Times New Roman" panose="02020603050405020304" pitchFamily="18" charset="0"/>
                <a:cs typeface="Times New Roman" panose="02020603050405020304" pitchFamily="18" charset="0"/>
              </a:rPr>
              <a:t>sources </a:t>
            </a:r>
            <a:r>
              <a:rPr b="1" spc="-5" dirty="0">
                <a:latin typeface="Times New Roman" panose="02020603050405020304" pitchFamily="18" charset="0"/>
                <a:cs typeface="Times New Roman" panose="02020603050405020304" pitchFamily="18" charset="0"/>
              </a:rPr>
              <a:t>of </a:t>
            </a:r>
            <a:r>
              <a:rPr b="1" spc="-200" dirty="0">
                <a:latin typeface="Times New Roman" panose="02020603050405020304" pitchFamily="18" charset="0"/>
                <a:cs typeface="Times New Roman" panose="02020603050405020304" pitchFamily="18" charset="0"/>
              </a:rPr>
              <a:t>packet</a:t>
            </a:r>
            <a:r>
              <a:rPr b="1" spc="-434" dirty="0">
                <a:latin typeface="Times New Roman" panose="02020603050405020304" pitchFamily="18" charset="0"/>
                <a:cs typeface="Times New Roman" panose="02020603050405020304" pitchFamily="18" charset="0"/>
              </a:rPr>
              <a:t> </a:t>
            </a:r>
            <a:r>
              <a:rPr b="1" spc="-204" dirty="0">
                <a:latin typeface="Times New Roman" panose="02020603050405020304" pitchFamily="18" charset="0"/>
                <a:cs typeface="Times New Roman" panose="02020603050405020304" pitchFamily="18" charset="0"/>
              </a:rPr>
              <a:t>delay</a:t>
            </a:r>
          </a:p>
        </p:txBody>
      </p:sp>
      <p:sp>
        <p:nvSpPr>
          <p:cNvPr id="3" name="object 3"/>
          <p:cNvSpPr txBox="1"/>
          <p:nvPr/>
        </p:nvSpPr>
        <p:spPr>
          <a:xfrm>
            <a:off x="228600" y="1174496"/>
            <a:ext cx="4038600" cy="1274067"/>
          </a:xfrm>
          <a:prstGeom prst="rect">
            <a:avLst/>
          </a:prstGeom>
        </p:spPr>
        <p:txBody>
          <a:bodyPr vert="horz" wrap="square" lIns="0" tIns="12065" rIns="0" bIns="0" rtlCol="0">
            <a:spAutoFit/>
          </a:bodyPr>
          <a:lstStyle/>
          <a:p>
            <a:pPr marL="355600" indent="-342900">
              <a:lnSpc>
                <a:spcPct val="100000"/>
              </a:lnSpc>
              <a:spcBef>
                <a:spcPts val="95"/>
              </a:spcBef>
              <a:buChar char="•"/>
              <a:tabLst>
                <a:tab pos="354965" algn="l"/>
                <a:tab pos="355600" algn="l"/>
              </a:tabLst>
            </a:pPr>
            <a:r>
              <a:rPr sz="2200" spc="-85" dirty="0">
                <a:solidFill>
                  <a:srgbClr val="FF0000"/>
                </a:solidFill>
                <a:latin typeface="Arial"/>
                <a:cs typeface="Arial"/>
              </a:rPr>
              <a:t>1. </a:t>
            </a:r>
            <a:r>
              <a:rPr sz="2200" spc="-80" dirty="0">
                <a:solidFill>
                  <a:srgbClr val="FF0000"/>
                </a:solidFill>
                <a:latin typeface="Arial"/>
                <a:cs typeface="Arial"/>
              </a:rPr>
              <a:t>nodal</a:t>
            </a:r>
            <a:r>
              <a:rPr sz="2200" spc="-170" dirty="0">
                <a:solidFill>
                  <a:srgbClr val="FF0000"/>
                </a:solidFill>
                <a:latin typeface="Arial"/>
                <a:cs typeface="Arial"/>
              </a:rPr>
              <a:t> </a:t>
            </a:r>
            <a:r>
              <a:rPr sz="2200" spc="-110" dirty="0">
                <a:solidFill>
                  <a:srgbClr val="FF0000"/>
                </a:solidFill>
                <a:latin typeface="Arial"/>
                <a:cs typeface="Arial"/>
              </a:rPr>
              <a:t>processing:</a:t>
            </a:r>
            <a:endParaRPr sz="2200" dirty="0">
              <a:latin typeface="Arial"/>
              <a:cs typeface="Arial"/>
            </a:endParaRPr>
          </a:p>
          <a:p>
            <a:pPr marL="419100" indent="-406400">
              <a:lnSpc>
                <a:spcPct val="100000"/>
              </a:lnSpc>
              <a:buFont typeface="Arial"/>
              <a:buChar char="•"/>
              <a:tabLst>
                <a:tab pos="419100" algn="l"/>
                <a:tab pos="419734" algn="l"/>
              </a:tabLst>
            </a:pPr>
            <a:r>
              <a:rPr sz="2200" spc="-5" dirty="0">
                <a:latin typeface="Comic Sans MS"/>
                <a:cs typeface="Comic Sans MS"/>
              </a:rPr>
              <a:t>Time </a:t>
            </a:r>
            <a:r>
              <a:rPr sz="2200" spc="-10" dirty="0">
                <a:latin typeface="Comic Sans MS"/>
                <a:cs typeface="Comic Sans MS"/>
              </a:rPr>
              <a:t>taken</a:t>
            </a:r>
            <a:r>
              <a:rPr sz="2200" dirty="0">
                <a:latin typeface="Comic Sans MS"/>
                <a:cs typeface="Comic Sans MS"/>
              </a:rPr>
              <a:t> </a:t>
            </a:r>
            <a:r>
              <a:rPr sz="2200" spc="-10" dirty="0">
                <a:latin typeface="Comic Sans MS"/>
                <a:cs typeface="Comic Sans MS"/>
              </a:rPr>
              <a:t>for</a:t>
            </a:r>
            <a:endParaRPr sz="2200" dirty="0">
              <a:latin typeface="Comic Sans MS"/>
              <a:cs typeface="Comic Sans MS"/>
            </a:endParaRPr>
          </a:p>
          <a:p>
            <a:pPr marL="756285" lvl="1" indent="-286385">
              <a:lnSpc>
                <a:spcPct val="100000"/>
              </a:lnSpc>
              <a:spcBef>
                <a:spcPts val="10"/>
              </a:spcBef>
              <a:buChar char="–"/>
              <a:tabLst>
                <a:tab pos="756285" algn="l"/>
                <a:tab pos="756920" algn="l"/>
              </a:tabLst>
            </a:pPr>
            <a:r>
              <a:rPr sz="1900" spc="-100" dirty="0">
                <a:latin typeface="Arial"/>
                <a:cs typeface="Arial"/>
              </a:rPr>
              <a:t>checking </a:t>
            </a:r>
            <a:r>
              <a:rPr sz="1900" spc="15" dirty="0">
                <a:latin typeface="Arial"/>
                <a:cs typeface="Arial"/>
              </a:rPr>
              <a:t>bit</a:t>
            </a:r>
            <a:r>
              <a:rPr sz="1900" spc="-110" dirty="0">
                <a:latin typeface="Arial"/>
                <a:cs typeface="Arial"/>
              </a:rPr>
              <a:t> </a:t>
            </a:r>
            <a:r>
              <a:rPr sz="1900" spc="-65" dirty="0">
                <a:latin typeface="Arial"/>
                <a:cs typeface="Arial"/>
              </a:rPr>
              <a:t>errors</a:t>
            </a:r>
            <a:endParaRPr sz="1900" dirty="0">
              <a:latin typeface="Arial"/>
              <a:cs typeface="Arial"/>
            </a:endParaRPr>
          </a:p>
          <a:p>
            <a:pPr marL="756285" lvl="1" indent="-286385">
              <a:lnSpc>
                <a:spcPct val="100000"/>
              </a:lnSpc>
              <a:spcBef>
                <a:spcPts val="5"/>
              </a:spcBef>
              <a:buChar char="–"/>
              <a:tabLst>
                <a:tab pos="756285" algn="l"/>
                <a:tab pos="756920" algn="l"/>
              </a:tabLst>
            </a:pPr>
            <a:r>
              <a:rPr sz="1900" spc="-50" dirty="0">
                <a:latin typeface="Arial"/>
                <a:cs typeface="Arial"/>
              </a:rPr>
              <a:t>determine </a:t>
            </a:r>
            <a:r>
              <a:rPr sz="1900" spc="-10" dirty="0">
                <a:latin typeface="Arial"/>
                <a:cs typeface="Arial"/>
              </a:rPr>
              <a:t>output</a:t>
            </a:r>
            <a:r>
              <a:rPr sz="1900" spc="-155" dirty="0">
                <a:latin typeface="Arial"/>
                <a:cs typeface="Arial"/>
              </a:rPr>
              <a:t> </a:t>
            </a:r>
            <a:r>
              <a:rPr sz="1900" spc="-40" dirty="0">
                <a:latin typeface="Arial"/>
                <a:cs typeface="Arial"/>
              </a:rPr>
              <a:t>link</a:t>
            </a:r>
            <a:endParaRPr sz="1900" dirty="0">
              <a:latin typeface="Arial"/>
              <a:cs typeface="Arial"/>
            </a:endParaRPr>
          </a:p>
        </p:txBody>
      </p:sp>
      <p:sp>
        <p:nvSpPr>
          <p:cNvPr id="4" name="object 4"/>
          <p:cNvSpPr/>
          <p:nvPr/>
        </p:nvSpPr>
        <p:spPr>
          <a:xfrm>
            <a:off x="1297962" y="5161669"/>
            <a:ext cx="812363" cy="52775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339339" y="4914900"/>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6" name="object 6"/>
          <p:cNvSpPr/>
          <p:nvPr/>
        </p:nvSpPr>
        <p:spPr>
          <a:xfrm>
            <a:off x="2339339" y="4846320"/>
            <a:ext cx="1199515" cy="264160"/>
          </a:xfrm>
          <a:custGeom>
            <a:avLst/>
            <a:gdLst/>
            <a:ahLst/>
            <a:cxnLst/>
            <a:rect l="l" t="t" r="r" b="b"/>
            <a:pathLst>
              <a:path w="1199514" h="264160">
                <a:moveTo>
                  <a:pt x="0" y="263651"/>
                </a:moveTo>
                <a:lnTo>
                  <a:pt x="1199388" y="263651"/>
                </a:lnTo>
                <a:lnTo>
                  <a:pt x="1199388" y="0"/>
                </a:lnTo>
                <a:lnTo>
                  <a:pt x="0" y="0"/>
                </a:lnTo>
                <a:lnTo>
                  <a:pt x="0" y="263651"/>
                </a:lnTo>
                <a:close/>
              </a:path>
            </a:pathLst>
          </a:custGeom>
          <a:solidFill>
            <a:srgbClr val="0000FF"/>
          </a:solidFill>
        </p:spPr>
        <p:txBody>
          <a:bodyPr wrap="square" lIns="0" tIns="0" rIns="0" bIns="0" rtlCol="0"/>
          <a:lstStyle/>
          <a:p>
            <a:endParaRPr/>
          </a:p>
        </p:txBody>
      </p:sp>
      <p:sp>
        <p:nvSpPr>
          <p:cNvPr id="7" name="object 7"/>
          <p:cNvSpPr/>
          <p:nvPr/>
        </p:nvSpPr>
        <p:spPr>
          <a:xfrm>
            <a:off x="2350007" y="46177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8" name="object 8"/>
          <p:cNvSpPr/>
          <p:nvPr/>
        </p:nvSpPr>
        <p:spPr>
          <a:xfrm>
            <a:off x="2696717" y="4650485"/>
            <a:ext cx="178435" cy="3175"/>
          </a:xfrm>
          <a:custGeom>
            <a:avLst/>
            <a:gdLst/>
            <a:ahLst/>
            <a:cxnLst/>
            <a:rect l="l" t="t" r="r" b="b"/>
            <a:pathLst>
              <a:path w="178435" h="3175">
                <a:moveTo>
                  <a:pt x="0" y="3047"/>
                </a:moveTo>
                <a:lnTo>
                  <a:pt x="178307" y="0"/>
                </a:lnTo>
              </a:path>
            </a:pathLst>
          </a:custGeom>
          <a:ln w="28956">
            <a:solidFill>
              <a:srgbClr val="000000"/>
            </a:solidFill>
          </a:ln>
        </p:spPr>
        <p:txBody>
          <a:bodyPr wrap="square" lIns="0" tIns="0" rIns="0" bIns="0" rtlCol="0"/>
          <a:lstStyle/>
          <a:p>
            <a:endParaRPr/>
          </a:p>
        </p:txBody>
      </p:sp>
      <p:sp>
        <p:nvSpPr>
          <p:cNvPr id="9" name="object 9"/>
          <p:cNvSpPr/>
          <p:nvPr/>
        </p:nvSpPr>
        <p:spPr>
          <a:xfrm>
            <a:off x="3038094" y="4767834"/>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0" name="object 10"/>
          <p:cNvSpPr/>
          <p:nvPr/>
        </p:nvSpPr>
        <p:spPr>
          <a:xfrm>
            <a:off x="2859785" y="4653534"/>
            <a:ext cx="186055" cy="114300"/>
          </a:xfrm>
          <a:custGeom>
            <a:avLst/>
            <a:gdLst/>
            <a:ahLst/>
            <a:cxnLst/>
            <a:rect l="l" t="t" r="r" b="b"/>
            <a:pathLst>
              <a:path w="186055" h="114300">
                <a:moveTo>
                  <a:pt x="0" y="0"/>
                </a:moveTo>
                <a:lnTo>
                  <a:pt x="185927" y="114300"/>
                </a:lnTo>
              </a:path>
            </a:pathLst>
          </a:custGeom>
          <a:ln w="28956">
            <a:solidFill>
              <a:srgbClr val="000000"/>
            </a:solidFill>
          </a:ln>
        </p:spPr>
        <p:txBody>
          <a:bodyPr wrap="square" lIns="0" tIns="0" rIns="0" bIns="0" rtlCol="0"/>
          <a:lstStyle/>
          <a:p>
            <a:endParaRPr/>
          </a:p>
        </p:txBody>
      </p:sp>
      <p:sp>
        <p:nvSpPr>
          <p:cNvPr id="11" name="object 11"/>
          <p:cNvSpPr/>
          <p:nvPr/>
        </p:nvSpPr>
        <p:spPr>
          <a:xfrm>
            <a:off x="2696717" y="4763261"/>
            <a:ext cx="178435" cy="3175"/>
          </a:xfrm>
          <a:custGeom>
            <a:avLst/>
            <a:gdLst/>
            <a:ahLst/>
            <a:cxnLst/>
            <a:rect l="l" t="t" r="r" b="b"/>
            <a:pathLst>
              <a:path w="178435" h="3175">
                <a:moveTo>
                  <a:pt x="0" y="0"/>
                </a:moveTo>
                <a:lnTo>
                  <a:pt x="178307" y="3048"/>
                </a:lnTo>
              </a:path>
            </a:pathLst>
          </a:custGeom>
          <a:ln w="28956">
            <a:solidFill>
              <a:srgbClr val="000000"/>
            </a:solidFill>
          </a:ln>
        </p:spPr>
        <p:txBody>
          <a:bodyPr wrap="square" lIns="0" tIns="0" rIns="0" bIns="0" rtlCol="0"/>
          <a:lstStyle/>
          <a:p>
            <a:endParaRPr/>
          </a:p>
        </p:txBody>
      </p:sp>
      <p:sp>
        <p:nvSpPr>
          <p:cNvPr id="12" name="object 12"/>
          <p:cNvSpPr/>
          <p:nvPr/>
        </p:nvSpPr>
        <p:spPr>
          <a:xfrm>
            <a:off x="3038094" y="4648961"/>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3" name="object 13"/>
          <p:cNvSpPr/>
          <p:nvPr/>
        </p:nvSpPr>
        <p:spPr>
          <a:xfrm>
            <a:off x="2859785" y="4648961"/>
            <a:ext cx="186055" cy="114300"/>
          </a:xfrm>
          <a:custGeom>
            <a:avLst/>
            <a:gdLst/>
            <a:ahLst/>
            <a:cxnLst/>
            <a:rect l="l" t="t" r="r" b="b"/>
            <a:pathLst>
              <a:path w="186055" h="114300">
                <a:moveTo>
                  <a:pt x="0" y="114300"/>
                </a:moveTo>
                <a:lnTo>
                  <a:pt x="185927" y="0"/>
                </a:lnTo>
              </a:path>
            </a:pathLst>
          </a:custGeom>
          <a:ln w="28956">
            <a:solidFill>
              <a:srgbClr val="000000"/>
            </a:solidFill>
          </a:ln>
        </p:spPr>
        <p:txBody>
          <a:bodyPr wrap="square" lIns="0" tIns="0" rIns="0" bIns="0" rtlCol="0"/>
          <a:lstStyle/>
          <a:p>
            <a:endParaRPr/>
          </a:p>
        </p:txBody>
      </p:sp>
      <p:sp>
        <p:nvSpPr>
          <p:cNvPr id="14" name="object 14"/>
          <p:cNvSpPr/>
          <p:nvPr/>
        </p:nvSpPr>
        <p:spPr>
          <a:xfrm>
            <a:off x="5436108" y="4934711"/>
            <a:ext cx="1198245" cy="368935"/>
          </a:xfrm>
          <a:custGeom>
            <a:avLst/>
            <a:gdLst/>
            <a:ahLst/>
            <a:cxn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p:spPr>
        <p:txBody>
          <a:bodyPr wrap="square" lIns="0" tIns="0" rIns="0" bIns="0" rtlCol="0"/>
          <a:lstStyle/>
          <a:p>
            <a:endParaRPr/>
          </a:p>
        </p:txBody>
      </p:sp>
      <p:sp>
        <p:nvSpPr>
          <p:cNvPr id="15" name="object 15"/>
          <p:cNvSpPr/>
          <p:nvPr/>
        </p:nvSpPr>
        <p:spPr>
          <a:xfrm>
            <a:off x="5445252" y="4913376"/>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6" name="object 16"/>
          <p:cNvSpPr/>
          <p:nvPr/>
        </p:nvSpPr>
        <p:spPr>
          <a:xfrm>
            <a:off x="5445252" y="4875276"/>
            <a:ext cx="1198245" cy="264160"/>
          </a:xfrm>
          <a:custGeom>
            <a:avLst/>
            <a:gdLst/>
            <a:ahLst/>
            <a:cxnLst/>
            <a:rect l="l" t="t" r="r" b="b"/>
            <a:pathLst>
              <a:path w="1198245" h="264160">
                <a:moveTo>
                  <a:pt x="0" y="263651"/>
                </a:moveTo>
                <a:lnTo>
                  <a:pt x="1197863" y="263651"/>
                </a:lnTo>
                <a:lnTo>
                  <a:pt x="1197863" y="0"/>
                </a:lnTo>
                <a:lnTo>
                  <a:pt x="0" y="0"/>
                </a:lnTo>
                <a:lnTo>
                  <a:pt x="0" y="263651"/>
                </a:lnTo>
                <a:close/>
              </a:path>
            </a:pathLst>
          </a:custGeom>
          <a:solidFill>
            <a:srgbClr val="0000FF"/>
          </a:solidFill>
        </p:spPr>
        <p:txBody>
          <a:bodyPr wrap="square" lIns="0" tIns="0" rIns="0" bIns="0" rtlCol="0"/>
          <a:lstStyle/>
          <a:p>
            <a:endParaRPr/>
          </a:p>
        </p:txBody>
      </p:sp>
      <p:sp>
        <p:nvSpPr>
          <p:cNvPr id="17" name="object 17"/>
          <p:cNvSpPr/>
          <p:nvPr/>
        </p:nvSpPr>
        <p:spPr>
          <a:xfrm>
            <a:off x="5454396" y="4646676"/>
            <a:ext cx="1199515" cy="429895"/>
          </a:xfrm>
          <a:custGeom>
            <a:avLst/>
            <a:gdLst/>
            <a:ahLst/>
            <a:cxn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p:spPr>
        <p:txBody>
          <a:bodyPr wrap="square" lIns="0" tIns="0" rIns="0" bIns="0" rtlCol="0"/>
          <a:lstStyle/>
          <a:p>
            <a:endParaRPr/>
          </a:p>
        </p:txBody>
      </p:sp>
      <p:sp>
        <p:nvSpPr>
          <p:cNvPr id="18" name="object 18"/>
          <p:cNvSpPr/>
          <p:nvPr/>
        </p:nvSpPr>
        <p:spPr>
          <a:xfrm>
            <a:off x="984018" y="4152781"/>
            <a:ext cx="1132055" cy="527754"/>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3534917" y="4973573"/>
            <a:ext cx="1934210" cy="9525"/>
          </a:xfrm>
          <a:custGeom>
            <a:avLst/>
            <a:gdLst/>
            <a:ahLst/>
            <a:cxnLst/>
            <a:rect l="l" t="t" r="r" b="b"/>
            <a:pathLst>
              <a:path w="1934210" h="9525">
                <a:moveTo>
                  <a:pt x="0" y="0"/>
                </a:moveTo>
                <a:lnTo>
                  <a:pt x="1933956" y="9143"/>
                </a:lnTo>
              </a:path>
            </a:pathLst>
          </a:custGeom>
          <a:ln w="19812">
            <a:solidFill>
              <a:srgbClr val="000000"/>
            </a:solidFill>
          </a:ln>
        </p:spPr>
        <p:txBody>
          <a:bodyPr wrap="square" lIns="0" tIns="0" rIns="0" bIns="0" rtlCol="0"/>
          <a:lstStyle/>
          <a:p>
            <a:endParaRPr/>
          </a:p>
        </p:txBody>
      </p:sp>
      <p:sp>
        <p:nvSpPr>
          <p:cNvPr id="20" name="object 20"/>
          <p:cNvSpPr/>
          <p:nvPr/>
        </p:nvSpPr>
        <p:spPr>
          <a:xfrm>
            <a:off x="2116073" y="4543805"/>
            <a:ext cx="0" cy="1001394"/>
          </a:xfrm>
          <a:custGeom>
            <a:avLst/>
            <a:gdLst/>
            <a:ahLst/>
            <a:cxnLst/>
            <a:rect l="l" t="t" r="r" b="b"/>
            <a:pathLst>
              <a:path h="1001395">
                <a:moveTo>
                  <a:pt x="0" y="0"/>
                </a:moveTo>
                <a:lnTo>
                  <a:pt x="0" y="1001268"/>
                </a:lnTo>
              </a:path>
            </a:pathLst>
          </a:custGeom>
          <a:ln w="19812">
            <a:solidFill>
              <a:srgbClr val="000000"/>
            </a:solidFill>
          </a:ln>
        </p:spPr>
        <p:txBody>
          <a:bodyPr wrap="square" lIns="0" tIns="0" rIns="0" bIns="0" rtlCol="0"/>
          <a:lstStyle/>
          <a:p>
            <a:endParaRPr/>
          </a:p>
        </p:txBody>
      </p:sp>
      <p:sp>
        <p:nvSpPr>
          <p:cNvPr id="21" name="object 21"/>
          <p:cNvSpPr/>
          <p:nvPr/>
        </p:nvSpPr>
        <p:spPr>
          <a:xfrm>
            <a:off x="2125217" y="4978146"/>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2" name="object 22"/>
          <p:cNvSpPr/>
          <p:nvPr/>
        </p:nvSpPr>
        <p:spPr>
          <a:xfrm>
            <a:off x="4453128" y="4771644"/>
            <a:ext cx="147955" cy="201295"/>
          </a:xfrm>
          <a:custGeom>
            <a:avLst/>
            <a:gdLst/>
            <a:ahLst/>
            <a:cxnLst/>
            <a:rect l="l" t="t" r="r" b="b"/>
            <a:pathLst>
              <a:path w="147954" h="201295">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23" name="object 23"/>
          <p:cNvSpPr/>
          <p:nvPr/>
        </p:nvSpPr>
        <p:spPr>
          <a:xfrm>
            <a:off x="4453128" y="4771644"/>
            <a:ext cx="147955" cy="201295"/>
          </a:xfrm>
          <a:custGeom>
            <a:avLst/>
            <a:gdLst/>
            <a:ahLst/>
            <a:cxnLst/>
            <a:rect l="l" t="t" r="r" b="b"/>
            <a:pathLst>
              <a:path w="147954" h="201295">
                <a:moveTo>
                  <a:pt x="0" y="201167"/>
                </a:moveTo>
                <a:lnTo>
                  <a:pt x="147827" y="201167"/>
                </a:lnTo>
                <a:lnTo>
                  <a:pt x="147827" y="0"/>
                </a:lnTo>
                <a:lnTo>
                  <a:pt x="0" y="0"/>
                </a:lnTo>
                <a:lnTo>
                  <a:pt x="0" y="201167"/>
                </a:lnTo>
                <a:close/>
              </a:path>
            </a:pathLst>
          </a:custGeom>
          <a:ln w="9143">
            <a:solidFill>
              <a:srgbClr val="000000"/>
            </a:solidFill>
          </a:ln>
        </p:spPr>
        <p:txBody>
          <a:bodyPr wrap="square" lIns="0" tIns="0" rIns="0" bIns="0" rtlCol="0"/>
          <a:lstStyle/>
          <a:p>
            <a:endParaRPr/>
          </a:p>
        </p:txBody>
      </p:sp>
      <p:sp>
        <p:nvSpPr>
          <p:cNvPr id="24" name="object 24"/>
          <p:cNvSpPr/>
          <p:nvPr/>
        </p:nvSpPr>
        <p:spPr>
          <a:xfrm>
            <a:off x="3195827" y="4838700"/>
            <a:ext cx="318516" cy="20878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2323973" y="4812919"/>
            <a:ext cx="242443" cy="7620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1952244" y="5125211"/>
            <a:ext cx="76200" cy="175259"/>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5224271" y="4533900"/>
            <a:ext cx="367665" cy="76200"/>
          </a:xfrm>
          <a:custGeom>
            <a:avLst/>
            <a:gdLst/>
            <a:ahLst/>
            <a:cxnLst/>
            <a:rect l="l" t="t" r="r" b="b"/>
            <a:pathLst>
              <a:path w="367664" h="76200">
                <a:moveTo>
                  <a:pt x="291083" y="0"/>
                </a:moveTo>
                <a:lnTo>
                  <a:pt x="291083" y="76200"/>
                </a:lnTo>
                <a:lnTo>
                  <a:pt x="354583" y="44450"/>
                </a:lnTo>
                <a:lnTo>
                  <a:pt x="303783" y="44450"/>
                </a:lnTo>
                <a:lnTo>
                  <a:pt x="303783" y="31750"/>
                </a:lnTo>
                <a:lnTo>
                  <a:pt x="354583" y="31750"/>
                </a:lnTo>
                <a:lnTo>
                  <a:pt x="291083" y="0"/>
                </a:lnTo>
                <a:close/>
              </a:path>
              <a:path w="367664" h="76200">
                <a:moveTo>
                  <a:pt x="291083" y="31750"/>
                </a:moveTo>
                <a:lnTo>
                  <a:pt x="0" y="31750"/>
                </a:lnTo>
                <a:lnTo>
                  <a:pt x="0" y="44450"/>
                </a:lnTo>
                <a:lnTo>
                  <a:pt x="291083" y="44450"/>
                </a:lnTo>
                <a:lnTo>
                  <a:pt x="291083" y="31750"/>
                </a:lnTo>
                <a:close/>
              </a:path>
              <a:path w="367664" h="76200">
                <a:moveTo>
                  <a:pt x="354583" y="31750"/>
                </a:moveTo>
                <a:lnTo>
                  <a:pt x="303783" y="31750"/>
                </a:lnTo>
                <a:lnTo>
                  <a:pt x="303783" y="44450"/>
                </a:lnTo>
                <a:lnTo>
                  <a:pt x="354583" y="44450"/>
                </a:lnTo>
                <a:lnTo>
                  <a:pt x="367283" y="38100"/>
                </a:lnTo>
                <a:lnTo>
                  <a:pt x="354583" y="31750"/>
                </a:lnTo>
                <a:close/>
              </a:path>
            </a:pathLst>
          </a:custGeom>
          <a:solidFill>
            <a:srgbClr val="000000"/>
          </a:solidFill>
        </p:spPr>
        <p:txBody>
          <a:bodyPr wrap="square" lIns="0" tIns="0" rIns="0" bIns="0" rtlCol="0"/>
          <a:lstStyle/>
          <a:p>
            <a:endParaRPr/>
          </a:p>
        </p:txBody>
      </p:sp>
      <p:sp>
        <p:nvSpPr>
          <p:cNvPr id="30" name="object 30"/>
          <p:cNvSpPr txBox="1"/>
          <p:nvPr/>
        </p:nvSpPr>
        <p:spPr>
          <a:xfrm>
            <a:off x="710590" y="4190492"/>
            <a:ext cx="1930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CC66"/>
                </a:solidFill>
                <a:latin typeface="Comic Sans MS"/>
                <a:cs typeface="Comic Sans MS"/>
              </a:rPr>
              <a:t>A</a:t>
            </a:r>
            <a:endParaRPr sz="1800">
              <a:latin typeface="Comic Sans MS"/>
              <a:cs typeface="Comic Sans MS"/>
            </a:endParaRPr>
          </a:p>
        </p:txBody>
      </p:sp>
      <p:sp>
        <p:nvSpPr>
          <p:cNvPr id="31" name="object 31"/>
          <p:cNvSpPr txBox="1"/>
          <p:nvPr/>
        </p:nvSpPr>
        <p:spPr>
          <a:xfrm>
            <a:off x="987044" y="5210047"/>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32" name="object 32"/>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3" name="object 33"/>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4" name="object 34"/>
          <p:cNvSpPr txBox="1"/>
          <p:nvPr/>
        </p:nvSpPr>
        <p:spPr>
          <a:xfrm>
            <a:off x="3959478" y="4405121"/>
            <a:ext cx="12687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omic Sans MS"/>
                <a:cs typeface="Comic Sans MS"/>
              </a:rPr>
              <a:t>propagation</a:t>
            </a:r>
            <a:endParaRPr sz="1800">
              <a:latin typeface="Comic Sans MS"/>
              <a:cs typeface="Comic Sans MS"/>
            </a:endParaRPr>
          </a:p>
        </p:txBody>
      </p:sp>
      <p:sp>
        <p:nvSpPr>
          <p:cNvPr id="35" name="object 35"/>
          <p:cNvSpPr/>
          <p:nvPr/>
        </p:nvSpPr>
        <p:spPr>
          <a:xfrm>
            <a:off x="3633215" y="4533900"/>
            <a:ext cx="320040" cy="76200"/>
          </a:xfrm>
          <a:custGeom>
            <a:avLst/>
            <a:gdLst/>
            <a:ahLst/>
            <a:cxnLst/>
            <a:rect l="l" t="t" r="r" b="b"/>
            <a:pathLst>
              <a:path w="320039" h="76200">
                <a:moveTo>
                  <a:pt x="76200" y="0"/>
                </a:moveTo>
                <a:lnTo>
                  <a:pt x="0" y="38100"/>
                </a:lnTo>
                <a:lnTo>
                  <a:pt x="76200" y="76200"/>
                </a:lnTo>
                <a:lnTo>
                  <a:pt x="76200" y="44450"/>
                </a:lnTo>
                <a:lnTo>
                  <a:pt x="63500" y="44450"/>
                </a:lnTo>
                <a:lnTo>
                  <a:pt x="63500" y="31750"/>
                </a:lnTo>
                <a:lnTo>
                  <a:pt x="76200" y="31750"/>
                </a:lnTo>
                <a:lnTo>
                  <a:pt x="76200" y="0"/>
                </a:lnTo>
                <a:close/>
              </a:path>
              <a:path w="320039" h="76200">
                <a:moveTo>
                  <a:pt x="76200" y="31750"/>
                </a:moveTo>
                <a:lnTo>
                  <a:pt x="63500" y="31750"/>
                </a:lnTo>
                <a:lnTo>
                  <a:pt x="63500" y="44450"/>
                </a:lnTo>
                <a:lnTo>
                  <a:pt x="76200" y="44450"/>
                </a:lnTo>
                <a:lnTo>
                  <a:pt x="76200" y="31750"/>
                </a:lnTo>
                <a:close/>
              </a:path>
              <a:path w="320039" h="76200">
                <a:moveTo>
                  <a:pt x="320039" y="31750"/>
                </a:moveTo>
                <a:lnTo>
                  <a:pt x="76200" y="31750"/>
                </a:lnTo>
                <a:lnTo>
                  <a:pt x="76200" y="44450"/>
                </a:lnTo>
                <a:lnTo>
                  <a:pt x="320039" y="44450"/>
                </a:lnTo>
                <a:lnTo>
                  <a:pt x="320039" y="31750"/>
                </a:lnTo>
                <a:close/>
              </a:path>
            </a:pathLst>
          </a:custGeom>
          <a:solidFill>
            <a:srgbClr val="000000"/>
          </a:solidFill>
        </p:spPr>
        <p:txBody>
          <a:bodyPr wrap="square" lIns="0" tIns="0" rIns="0" bIns="0" rtlCol="0"/>
          <a:lstStyle/>
          <a:p>
            <a:endParaRPr/>
          </a:p>
        </p:txBody>
      </p:sp>
      <p:sp>
        <p:nvSpPr>
          <p:cNvPr id="36" name="object 36"/>
          <p:cNvSpPr txBox="1"/>
          <p:nvPr/>
        </p:nvSpPr>
        <p:spPr>
          <a:xfrm>
            <a:off x="2063623" y="3985641"/>
            <a:ext cx="13608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omic Sans MS"/>
                <a:cs typeface="Comic Sans MS"/>
              </a:rPr>
              <a:t>transmission</a:t>
            </a:r>
            <a:endParaRPr sz="1800">
              <a:latin typeface="Comic Sans MS"/>
              <a:cs typeface="Comic Sans MS"/>
            </a:endParaRPr>
          </a:p>
        </p:txBody>
      </p:sp>
      <p:sp>
        <p:nvSpPr>
          <p:cNvPr id="37" name="object 37"/>
          <p:cNvSpPr/>
          <p:nvPr/>
        </p:nvSpPr>
        <p:spPr>
          <a:xfrm>
            <a:off x="3052572" y="4233798"/>
            <a:ext cx="533400" cy="537845"/>
          </a:xfrm>
          <a:custGeom>
            <a:avLst/>
            <a:gdLst/>
            <a:ahLst/>
            <a:cxnLst/>
            <a:rect l="l" t="t" r="r" b="b"/>
            <a:pathLst>
              <a:path w="533400" h="537845">
                <a:moveTo>
                  <a:pt x="475251" y="488255"/>
                </a:moveTo>
                <a:lnTo>
                  <a:pt x="452754" y="510539"/>
                </a:lnTo>
                <a:lnTo>
                  <a:pt x="533400" y="537844"/>
                </a:lnTo>
                <a:lnTo>
                  <a:pt x="520065" y="497205"/>
                </a:lnTo>
                <a:lnTo>
                  <a:pt x="484124" y="497205"/>
                </a:lnTo>
                <a:lnTo>
                  <a:pt x="475251" y="488255"/>
                </a:lnTo>
                <a:close/>
              </a:path>
              <a:path w="533400" h="537845">
                <a:moveTo>
                  <a:pt x="484248" y="479342"/>
                </a:moveTo>
                <a:lnTo>
                  <a:pt x="475251" y="488255"/>
                </a:lnTo>
                <a:lnTo>
                  <a:pt x="484124" y="497205"/>
                </a:lnTo>
                <a:lnTo>
                  <a:pt x="493140" y="488314"/>
                </a:lnTo>
                <a:lnTo>
                  <a:pt x="484248" y="479342"/>
                </a:lnTo>
                <a:close/>
              </a:path>
              <a:path w="533400" h="537845">
                <a:moveTo>
                  <a:pt x="506856" y="456945"/>
                </a:moveTo>
                <a:lnTo>
                  <a:pt x="484248" y="479342"/>
                </a:lnTo>
                <a:lnTo>
                  <a:pt x="493140" y="488314"/>
                </a:lnTo>
                <a:lnTo>
                  <a:pt x="484124" y="497205"/>
                </a:lnTo>
                <a:lnTo>
                  <a:pt x="520065" y="497205"/>
                </a:lnTo>
                <a:lnTo>
                  <a:pt x="506856" y="456945"/>
                </a:lnTo>
                <a:close/>
              </a:path>
              <a:path w="533400" h="537845">
                <a:moveTo>
                  <a:pt x="9143" y="0"/>
                </a:moveTo>
                <a:lnTo>
                  <a:pt x="0" y="8889"/>
                </a:lnTo>
                <a:lnTo>
                  <a:pt x="475251" y="488255"/>
                </a:lnTo>
                <a:lnTo>
                  <a:pt x="484248" y="479342"/>
                </a:lnTo>
                <a:lnTo>
                  <a:pt x="9143" y="0"/>
                </a:lnTo>
                <a:close/>
              </a:path>
            </a:pathLst>
          </a:custGeom>
          <a:solidFill>
            <a:srgbClr val="000000"/>
          </a:solidFill>
        </p:spPr>
        <p:txBody>
          <a:bodyPr wrap="square" lIns="0" tIns="0" rIns="0" bIns="0" rtlCol="0"/>
          <a:lstStyle/>
          <a:p>
            <a:endParaRPr/>
          </a:p>
        </p:txBody>
      </p:sp>
      <p:sp>
        <p:nvSpPr>
          <p:cNvPr id="38" name="object 38"/>
          <p:cNvSpPr txBox="1"/>
          <p:nvPr/>
        </p:nvSpPr>
        <p:spPr>
          <a:xfrm>
            <a:off x="2186432" y="5521249"/>
            <a:ext cx="1148715" cy="572770"/>
          </a:xfrm>
          <a:prstGeom prst="rect">
            <a:avLst/>
          </a:prstGeom>
        </p:spPr>
        <p:txBody>
          <a:bodyPr vert="horz" wrap="square" lIns="0" tIns="22860" rIns="0" bIns="0" rtlCol="0">
            <a:spAutoFit/>
          </a:bodyPr>
          <a:lstStyle/>
          <a:p>
            <a:pPr marL="12700" marR="5080" indent="283210">
              <a:lnSpc>
                <a:spcPts val="2150"/>
              </a:lnSpc>
              <a:spcBef>
                <a:spcPts val="180"/>
              </a:spcBef>
            </a:pPr>
            <a:r>
              <a:rPr sz="1800" dirty="0">
                <a:solidFill>
                  <a:srgbClr val="FF0000"/>
                </a:solidFill>
                <a:latin typeface="Comic Sans MS"/>
                <a:cs typeface="Comic Sans MS"/>
              </a:rPr>
              <a:t>nodal  proc</a:t>
            </a:r>
            <a:r>
              <a:rPr sz="1800" spc="-5" dirty="0">
                <a:solidFill>
                  <a:srgbClr val="FF0000"/>
                </a:solidFill>
                <a:latin typeface="Comic Sans MS"/>
                <a:cs typeface="Comic Sans MS"/>
              </a:rPr>
              <a:t>e</a:t>
            </a:r>
            <a:r>
              <a:rPr sz="1800" dirty="0">
                <a:solidFill>
                  <a:srgbClr val="FF0000"/>
                </a:solidFill>
                <a:latin typeface="Comic Sans MS"/>
                <a:cs typeface="Comic Sans MS"/>
              </a:rPr>
              <a:t>ssing</a:t>
            </a:r>
            <a:endParaRPr sz="1800">
              <a:latin typeface="Comic Sans MS"/>
              <a:cs typeface="Comic Sans MS"/>
            </a:endParaRPr>
          </a:p>
        </p:txBody>
      </p:sp>
      <p:sp>
        <p:nvSpPr>
          <p:cNvPr id="39" name="object 39"/>
          <p:cNvSpPr/>
          <p:nvPr/>
        </p:nvSpPr>
        <p:spPr>
          <a:xfrm>
            <a:off x="2366772" y="5506211"/>
            <a:ext cx="833755" cy="76200"/>
          </a:xfrm>
          <a:custGeom>
            <a:avLst/>
            <a:gdLst/>
            <a:ahLst/>
            <a:cxn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path>
              <a:path w="833755" h="76200">
                <a:moveTo>
                  <a:pt x="757427" y="0"/>
                </a:moveTo>
                <a:lnTo>
                  <a:pt x="757427" y="76200"/>
                </a:lnTo>
                <a:lnTo>
                  <a:pt x="820927" y="44450"/>
                </a:lnTo>
                <a:lnTo>
                  <a:pt x="770127" y="44450"/>
                </a:lnTo>
                <a:lnTo>
                  <a:pt x="770127" y="31750"/>
                </a:lnTo>
                <a:lnTo>
                  <a:pt x="820927" y="31750"/>
                </a:lnTo>
                <a:lnTo>
                  <a:pt x="757427" y="0"/>
                </a:lnTo>
                <a:close/>
              </a:path>
              <a:path w="833755" h="76200">
                <a:moveTo>
                  <a:pt x="76200" y="31750"/>
                </a:moveTo>
                <a:lnTo>
                  <a:pt x="63500" y="31750"/>
                </a:lnTo>
                <a:lnTo>
                  <a:pt x="63500" y="44450"/>
                </a:lnTo>
                <a:lnTo>
                  <a:pt x="76200" y="44450"/>
                </a:lnTo>
                <a:lnTo>
                  <a:pt x="76200" y="31750"/>
                </a:lnTo>
                <a:close/>
              </a:path>
              <a:path w="833755" h="76200">
                <a:moveTo>
                  <a:pt x="757427" y="31750"/>
                </a:moveTo>
                <a:lnTo>
                  <a:pt x="76200" y="31750"/>
                </a:lnTo>
                <a:lnTo>
                  <a:pt x="76200" y="44450"/>
                </a:lnTo>
                <a:lnTo>
                  <a:pt x="757427" y="44450"/>
                </a:lnTo>
                <a:lnTo>
                  <a:pt x="757427" y="31750"/>
                </a:lnTo>
                <a:close/>
              </a:path>
              <a:path w="833755" h="76200">
                <a:moveTo>
                  <a:pt x="820927" y="31750"/>
                </a:moveTo>
                <a:lnTo>
                  <a:pt x="770127" y="31750"/>
                </a:lnTo>
                <a:lnTo>
                  <a:pt x="770127" y="44450"/>
                </a:lnTo>
                <a:lnTo>
                  <a:pt x="820927" y="44450"/>
                </a:lnTo>
                <a:lnTo>
                  <a:pt x="833627" y="38100"/>
                </a:lnTo>
                <a:lnTo>
                  <a:pt x="820927" y="31750"/>
                </a:lnTo>
                <a:close/>
              </a:path>
            </a:pathLst>
          </a:custGeom>
          <a:solidFill>
            <a:srgbClr val="000000"/>
          </a:solidFill>
        </p:spPr>
        <p:txBody>
          <a:bodyPr wrap="square" lIns="0" tIns="0" rIns="0" bIns="0" rtlCol="0"/>
          <a:lstStyle/>
          <a:p>
            <a:endParaRPr/>
          </a:p>
        </p:txBody>
      </p:sp>
      <p:sp>
        <p:nvSpPr>
          <p:cNvPr id="40" name="object 40"/>
          <p:cNvSpPr/>
          <p:nvPr/>
        </p:nvSpPr>
        <p:spPr>
          <a:xfrm>
            <a:off x="3176016" y="5266944"/>
            <a:ext cx="387350" cy="76200"/>
          </a:xfrm>
          <a:custGeom>
            <a:avLst/>
            <a:gdLst/>
            <a:ahLst/>
            <a:cxnLst/>
            <a:rect l="l" t="t" r="r" b="b"/>
            <a:pathLst>
              <a:path w="387350" h="76200">
                <a:moveTo>
                  <a:pt x="76199" y="0"/>
                </a:moveTo>
                <a:lnTo>
                  <a:pt x="0" y="38099"/>
                </a:lnTo>
                <a:lnTo>
                  <a:pt x="76199" y="76199"/>
                </a:lnTo>
                <a:lnTo>
                  <a:pt x="76199" y="44449"/>
                </a:lnTo>
                <a:lnTo>
                  <a:pt x="63500" y="44449"/>
                </a:lnTo>
                <a:lnTo>
                  <a:pt x="63500" y="31749"/>
                </a:lnTo>
                <a:lnTo>
                  <a:pt x="76199" y="31749"/>
                </a:lnTo>
                <a:lnTo>
                  <a:pt x="76199" y="0"/>
                </a:lnTo>
                <a:close/>
              </a:path>
              <a:path w="387350" h="76200">
                <a:moveTo>
                  <a:pt x="310895" y="0"/>
                </a:moveTo>
                <a:lnTo>
                  <a:pt x="310895" y="76199"/>
                </a:lnTo>
                <a:lnTo>
                  <a:pt x="374395" y="44449"/>
                </a:lnTo>
                <a:lnTo>
                  <a:pt x="323595" y="44449"/>
                </a:lnTo>
                <a:lnTo>
                  <a:pt x="323595" y="31749"/>
                </a:lnTo>
                <a:lnTo>
                  <a:pt x="374395" y="31749"/>
                </a:lnTo>
                <a:lnTo>
                  <a:pt x="310895" y="0"/>
                </a:lnTo>
                <a:close/>
              </a:path>
              <a:path w="387350" h="76200">
                <a:moveTo>
                  <a:pt x="76199" y="31749"/>
                </a:moveTo>
                <a:lnTo>
                  <a:pt x="63500" y="31749"/>
                </a:lnTo>
                <a:lnTo>
                  <a:pt x="63500" y="44449"/>
                </a:lnTo>
                <a:lnTo>
                  <a:pt x="76199" y="44449"/>
                </a:lnTo>
                <a:lnTo>
                  <a:pt x="76199" y="31749"/>
                </a:lnTo>
                <a:close/>
              </a:path>
              <a:path w="387350" h="76200">
                <a:moveTo>
                  <a:pt x="310895" y="31749"/>
                </a:moveTo>
                <a:lnTo>
                  <a:pt x="76199" y="31749"/>
                </a:lnTo>
                <a:lnTo>
                  <a:pt x="76199" y="44449"/>
                </a:lnTo>
                <a:lnTo>
                  <a:pt x="310895" y="44449"/>
                </a:lnTo>
                <a:lnTo>
                  <a:pt x="310895" y="31749"/>
                </a:lnTo>
                <a:close/>
              </a:path>
              <a:path w="387350" h="76200">
                <a:moveTo>
                  <a:pt x="374395" y="31749"/>
                </a:moveTo>
                <a:lnTo>
                  <a:pt x="323595" y="31749"/>
                </a:lnTo>
                <a:lnTo>
                  <a:pt x="323595" y="44449"/>
                </a:lnTo>
                <a:lnTo>
                  <a:pt x="374395" y="44449"/>
                </a:lnTo>
                <a:lnTo>
                  <a:pt x="387095" y="38099"/>
                </a:lnTo>
                <a:lnTo>
                  <a:pt x="374395" y="31749"/>
                </a:lnTo>
                <a:close/>
              </a:path>
            </a:pathLst>
          </a:custGeom>
          <a:solidFill>
            <a:srgbClr val="000000"/>
          </a:solidFill>
        </p:spPr>
        <p:txBody>
          <a:bodyPr wrap="square" lIns="0" tIns="0" rIns="0" bIns="0" rtlCol="0"/>
          <a:lstStyle/>
          <a:p>
            <a:endParaRPr/>
          </a:p>
        </p:txBody>
      </p:sp>
      <p:sp>
        <p:nvSpPr>
          <p:cNvPr id="41" name="object 41"/>
          <p:cNvSpPr txBox="1"/>
          <p:nvPr/>
        </p:nvSpPr>
        <p:spPr>
          <a:xfrm>
            <a:off x="3664077" y="5776976"/>
            <a:ext cx="93789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Comic Sans MS"/>
                <a:cs typeface="Comic Sans MS"/>
              </a:rPr>
              <a:t>queueing</a:t>
            </a:r>
            <a:endParaRPr sz="1800">
              <a:latin typeface="Comic Sans MS"/>
              <a:cs typeface="Comic Sans MS"/>
            </a:endParaRPr>
          </a:p>
        </p:txBody>
      </p:sp>
      <p:sp>
        <p:nvSpPr>
          <p:cNvPr id="42" name="object 42"/>
          <p:cNvSpPr/>
          <p:nvPr/>
        </p:nvSpPr>
        <p:spPr>
          <a:xfrm>
            <a:off x="3339084" y="5305044"/>
            <a:ext cx="594360" cy="553720"/>
          </a:xfrm>
          <a:custGeom>
            <a:avLst/>
            <a:gdLst/>
            <a:ahLst/>
            <a:cxnLst/>
            <a:rect l="l" t="t" r="r" b="b"/>
            <a:pathLst>
              <a:path w="594360" h="553720">
                <a:moveTo>
                  <a:pt x="594360" y="553211"/>
                </a:moveTo>
                <a:lnTo>
                  <a:pt x="0" y="0"/>
                </a:lnTo>
              </a:path>
            </a:pathLst>
          </a:custGeom>
          <a:ln w="9144">
            <a:solidFill>
              <a:srgbClr val="000000"/>
            </a:solidFill>
          </a:ln>
        </p:spPr>
        <p:txBody>
          <a:bodyPr wrap="square" lIns="0" tIns="0" rIns="0" bIns="0" rtlCol="0"/>
          <a:lstStyle/>
          <a:p>
            <a:endParaRPr/>
          </a:p>
        </p:txBody>
      </p:sp>
      <p:sp>
        <p:nvSpPr>
          <p:cNvPr id="43" name="object 43"/>
          <p:cNvSpPr/>
          <p:nvPr/>
        </p:nvSpPr>
        <p:spPr>
          <a:xfrm>
            <a:off x="5782817" y="4708397"/>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44" name="object 44"/>
          <p:cNvSpPr/>
          <p:nvPr/>
        </p:nvSpPr>
        <p:spPr>
          <a:xfrm>
            <a:off x="6124194" y="4825746"/>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5" name="object 45"/>
          <p:cNvSpPr/>
          <p:nvPr/>
        </p:nvSpPr>
        <p:spPr>
          <a:xfrm>
            <a:off x="5945885" y="4709921"/>
            <a:ext cx="186055" cy="116205"/>
          </a:xfrm>
          <a:custGeom>
            <a:avLst/>
            <a:gdLst/>
            <a:ahLst/>
            <a:cxnLst/>
            <a:rect l="l" t="t" r="r" b="b"/>
            <a:pathLst>
              <a:path w="186054" h="116204">
                <a:moveTo>
                  <a:pt x="0" y="0"/>
                </a:moveTo>
                <a:lnTo>
                  <a:pt x="185927" y="115823"/>
                </a:lnTo>
              </a:path>
            </a:pathLst>
          </a:custGeom>
          <a:ln w="28956">
            <a:solidFill>
              <a:srgbClr val="000000"/>
            </a:solidFill>
          </a:ln>
        </p:spPr>
        <p:txBody>
          <a:bodyPr wrap="square" lIns="0" tIns="0" rIns="0" bIns="0" rtlCol="0"/>
          <a:lstStyle/>
          <a:p>
            <a:endParaRPr/>
          </a:p>
        </p:txBody>
      </p:sp>
      <p:sp>
        <p:nvSpPr>
          <p:cNvPr id="46" name="object 46"/>
          <p:cNvSpPr/>
          <p:nvPr/>
        </p:nvSpPr>
        <p:spPr>
          <a:xfrm>
            <a:off x="5782817" y="4821173"/>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47" name="object 47"/>
          <p:cNvSpPr/>
          <p:nvPr/>
        </p:nvSpPr>
        <p:spPr>
          <a:xfrm>
            <a:off x="6124194" y="4706873"/>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8" name="object 48"/>
          <p:cNvSpPr/>
          <p:nvPr/>
        </p:nvSpPr>
        <p:spPr>
          <a:xfrm>
            <a:off x="5945885" y="4706873"/>
            <a:ext cx="186055" cy="114300"/>
          </a:xfrm>
          <a:custGeom>
            <a:avLst/>
            <a:gdLst/>
            <a:ahLst/>
            <a:cxnLst/>
            <a:rect l="l" t="t" r="r" b="b"/>
            <a:pathLst>
              <a:path w="186054" h="114300">
                <a:moveTo>
                  <a:pt x="0" y="114300"/>
                </a:moveTo>
                <a:lnTo>
                  <a:pt x="185927" y="0"/>
                </a:lnTo>
              </a:path>
            </a:pathLst>
          </a:custGeom>
          <a:ln w="28956">
            <a:solidFill>
              <a:srgbClr val="000000"/>
            </a:solidFill>
          </a:ln>
        </p:spPr>
        <p:txBody>
          <a:bodyPr wrap="square" lIns="0" tIns="0" rIns="0" bIns="0" rtlCol="0"/>
          <a:lstStyle/>
          <a:p>
            <a:endParaRPr/>
          </a:p>
        </p:txBody>
      </p:sp>
      <p:sp>
        <p:nvSpPr>
          <p:cNvPr id="49" name="object 49"/>
          <p:cNvSpPr txBox="1"/>
          <p:nvPr/>
        </p:nvSpPr>
        <p:spPr>
          <a:xfrm>
            <a:off x="4453128" y="1115185"/>
            <a:ext cx="4386072" cy="1395254"/>
          </a:xfrm>
          <a:prstGeom prst="rect">
            <a:avLst/>
          </a:prstGeom>
        </p:spPr>
        <p:txBody>
          <a:bodyPr vert="horz" wrap="square" lIns="0" tIns="66040" rIns="0" bIns="0" rtlCol="0">
            <a:spAutoFit/>
          </a:bodyPr>
          <a:lstStyle/>
          <a:p>
            <a:pPr marL="355600" indent="-342900">
              <a:lnSpc>
                <a:spcPct val="100000"/>
              </a:lnSpc>
              <a:spcBef>
                <a:spcPts val="520"/>
              </a:spcBef>
              <a:buClr>
                <a:srgbClr val="C0504D"/>
              </a:buClr>
              <a:buSzPct val="83333"/>
              <a:buFont typeface="Wingdings"/>
              <a:buChar char=""/>
              <a:tabLst>
                <a:tab pos="354965" algn="l"/>
                <a:tab pos="355600" algn="l"/>
              </a:tabLst>
            </a:pPr>
            <a:r>
              <a:rPr sz="1800" dirty="0">
                <a:solidFill>
                  <a:srgbClr val="FF0000"/>
                </a:solidFill>
                <a:latin typeface="Comic Sans MS"/>
                <a:cs typeface="Comic Sans MS"/>
              </a:rPr>
              <a:t>2.</a:t>
            </a:r>
            <a:r>
              <a:rPr sz="1800" spc="-5" dirty="0">
                <a:solidFill>
                  <a:srgbClr val="FF0000"/>
                </a:solidFill>
                <a:latin typeface="Comic Sans MS"/>
                <a:cs typeface="Comic Sans MS"/>
              </a:rPr>
              <a:t> </a:t>
            </a:r>
            <a:r>
              <a:rPr sz="1800" dirty="0">
                <a:solidFill>
                  <a:srgbClr val="FF0000"/>
                </a:solidFill>
                <a:latin typeface="Comic Sans MS"/>
                <a:cs typeface="Comic Sans MS"/>
              </a:rPr>
              <a:t>queueing</a:t>
            </a:r>
            <a:endParaRPr sz="1800" dirty="0">
              <a:latin typeface="Comic Sans MS"/>
              <a:cs typeface="Comic Sans MS"/>
            </a:endParaRPr>
          </a:p>
          <a:p>
            <a:pPr marL="756285" marR="396240" lvl="1" indent="-286385">
              <a:lnSpc>
                <a:spcPct val="100000"/>
              </a:lnSpc>
              <a:spcBef>
                <a:spcPts val="470"/>
              </a:spcBef>
              <a:buClr>
                <a:srgbClr val="C0504D"/>
              </a:buClr>
              <a:buSzPct val="75000"/>
              <a:buFont typeface="Wingdings"/>
              <a:buChar char=""/>
              <a:tabLst>
                <a:tab pos="756920" algn="l"/>
              </a:tabLst>
            </a:pPr>
            <a:r>
              <a:rPr sz="2000" spc="-5" dirty="0">
                <a:latin typeface="Comic Sans MS"/>
                <a:cs typeface="Comic Sans MS"/>
              </a:rPr>
              <a:t>waiting </a:t>
            </a:r>
            <a:r>
              <a:rPr sz="2000" dirty="0">
                <a:latin typeface="Comic Sans MS"/>
                <a:cs typeface="Comic Sans MS"/>
              </a:rPr>
              <a:t>Time </a:t>
            </a:r>
            <a:r>
              <a:rPr sz="2000" spc="-5" dirty="0">
                <a:latin typeface="Comic Sans MS"/>
                <a:cs typeface="Comic Sans MS"/>
              </a:rPr>
              <a:t>in </a:t>
            </a:r>
            <a:r>
              <a:rPr sz="2000" dirty="0">
                <a:latin typeface="Comic Sans MS"/>
                <a:cs typeface="Comic Sans MS"/>
              </a:rPr>
              <a:t>the  queue</a:t>
            </a:r>
          </a:p>
          <a:p>
            <a:pPr marL="756285" marR="5080" lvl="1" indent="-286385">
              <a:lnSpc>
                <a:spcPct val="100000"/>
              </a:lnSpc>
              <a:spcBef>
                <a:spcPts val="484"/>
              </a:spcBef>
              <a:buClr>
                <a:srgbClr val="C0504D"/>
              </a:buClr>
              <a:buSzPct val="75000"/>
              <a:buFont typeface="Wingdings"/>
              <a:buChar char=""/>
              <a:tabLst>
                <a:tab pos="756920" algn="l"/>
              </a:tabLst>
            </a:pPr>
            <a:r>
              <a:rPr sz="2000" spc="-5" dirty="0">
                <a:latin typeface="Comic Sans MS"/>
                <a:cs typeface="Comic Sans MS"/>
              </a:rPr>
              <a:t>depends </a:t>
            </a:r>
            <a:r>
              <a:rPr sz="2000" dirty="0">
                <a:latin typeface="Comic Sans MS"/>
                <a:cs typeface="Comic Sans MS"/>
              </a:rPr>
              <a:t>on congestion  level of</a:t>
            </a:r>
            <a:r>
              <a:rPr sz="2000" spc="-10" dirty="0">
                <a:latin typeface="Comic Sans MS"/>
                <a:cs typeface="Comic Sans MS"/>
              </a:rPr>
              <a:t> </a:t>
            </a:r>
            <a:r>
              <a:rPr sz="2000" dirty="0">
                <a:latin typeface="Comic Sans MS"/>
                <a:cs typeface="Comic Sans MS"/>
              </a:rPr>
              <a:t>router</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1" y="166139"/>
            <a:ext cx="7921242" cy="628377"/>
          </a:xfrm>
          <a:prstGeom prst="rect">
            <a:avLst/>
          </a:prstGeom>
        </p:spPr>
        <p:txBody>
          <a:bodyPr vert="horz" wrap="square" lIns="0" tIns="12700" rIns="0" bIns="0" rtlCol="0">
            <a:spAutoFit/>
          </a:bodyPr>
          <a:lstStyle/>
          <a:p>
            <a:pPr marL="12700">
              <a:lnSpc>
                <a:spcPct val="100000"/>
              </a:lnSpc>
              <a:spcBef>
                <a:spcPts val="100"/>
              </a:spcBef>
            </a:pPr>
            <a:r>
              <a:rPr sz="4000" b="1" spc="-225" dirty="0">
                <a:latin typeface="Times New Roman" panose="02020603050405020304" pitchFamily="18" charset="0"/>
                <a:cs typeface="Times New Roman" panose="02020603050405020304" pitchFamily="18" charset="0"/>
              </a:rPr>
              <a:t>Delay </a:t>
            </a:r>
            <a:r>
              <a:rPr sz="4000" b="1" spc="-45" dirty="0">
                <a:latin typeface="Times New Roman" panose="02020603050405020304" pitchFamily="18" charset="0"/>
                <a:cs typeface="Times New Roman" panose="02020603050405020304" pitchFamily="18" charset="0"/>
              </a:rPr>
              <a:t>in </a:t>
            </a:r>
            <a:r>
              <a:rPr sz="4000" b="1" spc="-140" dirty="0">
                <a:latin typeface="Times New Roman" panose="02020603050405020304" pitchFamily="18" charset="0"/>
                <a:cs typeface="Times New Roman" panose="02020603050405020304" pitchFamily="18" charset="0"/>
              </a:rPr>
              <a:t>packet-switched</a:t>
            </a:r>
            <a:r>
              <a:rPr sz="4000" b="1" spc="-325" dirty="0">
                <a:latin typeface="Times New Roman" panose="02020603050405020304" pitchFamily="18" charset="0"/>
                <a:cs typeface="Times New Roman" panose="02020603050405020304" pitchFamily="18" charset="0"/>
              </a:rPr>
              <a:t> </a:t>
            </a:r>
            <a:r>
              <a:rPr sz="4000" b="1" spc="-114" dirty="0">
                <a:latin typeface="Times New Roman" panose="02020603050405020304" pitchFamily="18" charset="0"/>
                <a:cs typeface="Times New Roman" panose="02020603050405020304" pitchFamily="18" charset="0"/>
              </a:rPr>
              <a:t>networks</a:t>
            </a:r>
            <a:endParaRPr sz="40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1" y="1150347"/>
            <a:ext cx="4133926" cy="616194"/>
          </a:xfrm>
          <a:prstGeom prst="rect">
            <a:avLst/>
          </a:prstGeom>
        </p:spPr>
        <p:txBody>
          <a:bodyPr vert="horz" wrap="square" lIns="0" tIns="76835" rIns="0" bIns="0" rtlCol="0">
            <a:spAutoFit/>
          </a:bodyPr>
          <a:lstStyle/>
          <a:p>
            <a:pPr marL="355600" marR="5080" indent="-342900">
              <a:lnSpc>
                <a:spcPts val="2110"/>
              </a:lnSpc>
              <a:spcBef>
                <a:spcPts val="605"/>
              </a:spcBef>
            </a:pPr>
            <a:r>
              <a:rPr sz="2200" spc="-85" dirty="0">
                <a:solidFill>
                  <a:srgbClr val="FF0000"/>
                </a:solidFill>
                <a:latin typeface="Arial"/>
                <a:cs typeface="Arial"/>
              </a:rPr>
              <a:t>3</a:t>
            </a:r>
            <a:r>
              <a:rPr sz="2200" spc="-85" dirty="0">
                <a:solidFill>
                  <a:srgbClr val="FF0000"/>
                </a:solidFill>
                <a:latin typeface="Times New Roman" panose="02020603050405020304" pitchFamily="18" charset="0"/>
                <a:cs typeface="Times New Roman" panose="02020603050405020304" pitchFamily="18" charset="0"/>
              </a:rPr>
              <a:t>. </a:t>
            </a:r>
            <a:r>
              <a:rPr sz="2200" spc="-135" dirty="0">
                <a:solidFill>
                  <a:srgbClr val="FF0000"/>
                </a:solidFill>
                <a:latin typeface="Times New Roman" panose="02020603050405020304" pitchFamily="18" charset="0"/>
                <a:cs typeface="Times New Roman" panose="02020603050405020304" pitchFamily="18" charset="0"/>
              </a:rPr>
              <a:t>Transmission </a:t>
            </a:r>
            <a:r>
              <a:rPr sz="2200" spc="-95" dirty="0">
                <a:solidFill>
                  <a:srgbClr val="FF0000"/>
                </a:solidFill>
                <a:latin typeface="Times New Roman" panose="02020603050405020304" pitchFamily="18" charset="0"/>
                <a:cs typeface="Times New Roman" panose="02020603050405020304" pitchFamily="18" charset="0"/>
              </a:rPr>
              <a:t>delay: </a:t>
            </a:r>
            <a:r>
              <a:rPr sz="2200" b="1" spc="-20" dirty="0">
                <a:solidFill>
                  <a:srgbClr val="392D93"/>
                </a:solidFill>
                <a:latin typeface="Times New Roman" panose="02020603050405020304" pitchFamily="18" charset="0"/>
                <a:cs typeface="Times New Roman" panose="02020603050405020304" pitchFamily="18" charset="0"/>
              </a:rPr>
              <a:t>time  </a:t>
            </a:r>
            <a:r>
              <a:rPr sz="2200" b="1" spc="-95" dirty="0">
                <a:solidFill>
                  <a:srgbClr val="392D93"/>
                </a:solidFill>
                <a:latin typeface="Times New Roman" panose="02020603050405020304" pitchFamily="18" charset="0"/>
                <a:cs typeface="Times New Roman" panose="02020603050405020304" pitchFamily="18" charset="0"/>
              </a:rPr>
              <a:t>taken </a:t>
            </a:r>
            <a:r>
              <a:rPr sz="2200" b="1" spc="15" dirty="0">
                <a:solidFill>
                  <a:srgbClr val="392D93"/>
                </a:solidFill>
                <a:latin typeface="Times New Roman" panose="02020603050405020304" pitchFamily="18" charset="0"/>
                <a:cs typeface="Times New Roman" panose="02020603050405020304" pitchFamily="18" charset="0"/>
              </a:rPr>
              <a:t>to </a:t>
            </a:r>
            <a:r>
              <a:rPr sz="2200" b="1" spc="-40" dirty="0">
                <a:solidFill>
                  <a:srgbClr val="392D93"/>
                </a:solidFill>
                <a:latin typeface="Times New Roman" panose="02020603050405020304" pitchFamily="18" charset="0"/>
                <a:cs typeface="Times New Roman" panose="02020603050405020304" pitchFamily="18" charset="0"/>
              </a:rPr>
              <a:t>transmit </a:t>
            </a:r>
            <a:r>
              <a:rPr sz="2200" b="1" spc="-30" dirty="0">
                <a:solidFill>
                  <a:srgbClr val="392D93"/>
                </a:solidFill>
                <a:latin typeface="Times New Roman" panose="02020603050405020304" pitchFamily="18" charset="0"/>
                <a:cs typeface="Times New Roman" panose="02020603050405020304" pitchFamily="18" charset="0"/>
              </a:rPr>
              <a:t>the </a:t>
            </a:r>
            <a:r>
              <a:rPr sz="2200" b="1" spc="-15" dirty="0">
                <a:solidFill>
                  <a:srgbClr val="392D93"/>
                </a:solidFill>
                <a:latin typeface="Times New Roman" panose="02020603050405020304" pitchFamily="18" charset="0"/>
                <a:cs typeface="Times New Roman" panose="02020603050405020304" pitchFamily="18" charset="0"/>
              </a:rPr>
              <a:t>file</a:t>
            </a:r>
            <a:r>
              <a:rPr sz="2200" b="1" spc="-450" dirty="0">
                <a:solidFill>
                  <a:srgbClr val="392D93"/>
                </a:solidFill>
                <a:latin typeface="Times New Roman" panose="02020603050405020304" pitchFamily="18" charset="0"/>
                <a:cs typeface="Times New Roman" panose="02020603050405020304" pitchFamily="18" charset="0"/>
              </a:rPr>
              <a:t> </a:t>
            </a:r>
            <a:r>
              <a:rPr lang="en-IN" sz="2200" b="1" spc="-450" dirty="0" smtClean="0">
                <a:solidFill>
                  <a:srgbClr val="392D93"/>
                </a:solidFill>
                <a:latin typeface="Times New Roman" panose="02020603050405020304" pitchFamily="18" charset="0"/>
                <a:cs typeface="Times New Roman" panose="02020603050405020304" pitchFamily="18" charset="0"/>
              </a:rPr>
              <a:t> </a:t>
            </a:r>
            <a:r>
              <a:rPr sz="2200" b="1" spc="-70" dirty="0" smtClean="0">
                <a:solidFill>
                  <a:srgbClr val="392D93"/>
                </a:solidFill>
                <a:latin typeface="Times New Roman" panose="02020603050405020304" pitchFamily="18" charset="0"/>
                <a:cs typeface="Times New Roman" panose="02020603050405020304" pitchFamily="18" charset="0"/>
              </a:rPr>
              <a:t>on  </a:t>
            </a:r>
            <a:r>
              <a:rPr sz="2200" b="1" spc="15" dirty="0">
                <a:solidFill>
                  <a:srgbClr val="392D93"/>
                </a:solidFill>
                <a:latin typeface="Times New Roman" panose="02020603050405020304" pitchFamily="18" charset="0"/>
                <a:cs typeface="Times New Roman" panose="02020603050405020304" pitchFamily="18" charset="0"/>
              </a:rPr>
              <a:t>to </a:t>
            </a:r>
            <a:r>
              <a:rPr sz="2200" b="1" spc="-30" dirty="0">
                <a:solidFill>
                  <a:srgbClr val="392D93"/>
                </a:solidFill>
                <a:latin typeface="Times New Roman" panose="02020603050405020304" pitchFamily="18" charset="0"/>
                <a:cs typeface="Times New Roman" panose="02020603050405020304" pitchFamily="18" charset="0"/>
              </a:rPr>
              <a:t>the</a:t>
            </a:r>
            <a:r>
              <a:rPr sz="2200" b="1" spc="-229" dirty="0">
                <a:solidFill>
                  <a:srgbClr val="392D93"/>
                </a:solidFill>
                <a:latin typeface="Times New Roman" panose="02020603050405020304" pitchFamily="18" charset="0"/>
                <a:cs typeface="Times New Roman" panose="02020603050405020304" pitchFamily="18" charset="0"/>
              </a:rPr>
              <a:t> </a:t>
            </a:r>
            <a:r>
              <a:rPr sz="2200" b="1" spc="-35" dirty="0">
                <a:solidFill>
                  <a:srgbClr val="392D93"/>
                </a:solidFill>
                <a:latin typeface="Times New Roman" panose="02020603050405020304" pitchFamily="18" charset="0"/>
                <a:cs typeface="Times New Roman" panose="02020603050405020304" pitchFamily="18" charset="0"/>
              </a:rPr>
              <a:t>link</a:t>
            </a:r>
            <a:endParaRPr sz="2200" b="1" dirty="0">
              <a:solidFill>
                <a:srgbClr val="392D93"/>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228601" y="1995142"/>
            <a:ext cx="3820870" cy="1572097"/>
          </a:xfrm>
          <a:prstGeom prst="rect">
            <a:avLst/>
          </a:prstGeom>
        </p:spPr>
        <p:txBody>
          <a:bodyPr vert="horz" wrap="square" lIns="0" tIns="12065" rIns="0" bIns="0" rtlCol="0">
            <a:spAutoFit/>
          </a:bodyPr>
          <a:lstStyle/>
          <a:p>
            <a:pPr marL="355600" indent="-342900">
              <a:lnSpc>
                <a:spcPct val="100000"/>
              </a:lnSpc>
              <a:spcBef>
                <a:spcPts val="95"/>
              </a:spcBef>
              <a:buChar char="•"/>
              <a:tabLst>
                <a:tab pos="354965" algn="l"/>
                <a:tab pos="355600" algn="l"/>
              </a:tabLst>
            </a:pPr>
            <a:r>
              <a:rPr sz="2200" spc="-125" dirty="0">
                <a:latin typeface="Arial"/>
                <a:cs typeface="Arial"/>
              </a:rPr>
              <a:t>R</a:t>
            </a:r>
            <a:r>
              <a:rPr sz="2200" spc="-125" dirty="0" smtClean="0">
                <a:latin typeface="Arial"/>
                <a:cs typeface="Arial"/>
              </a:rPr>
              <a:t>=</a:t>
            </a:r>
            <a:r>
              <a:rPr lang="en-IN" sz="2200" spc="-125" dirty="0" smtClean="0">
                <a:latin typeface="Arial"/>
                <a:cs typeface="Arial"/>
              </a:rPr>
              <a:t> </a:t>
            </a:r>
            <a:r>
              <a:rPr sz="2200" spc="-125" dirty="0" smtClean="0">
                <a:latin typeface="Arial"/>
                <a:cs typeface="Arial"/>
              </a:rPr>
              <a:t>link </a:t>
            </a:r>
            <a:r>
              <a:rPr sz="2200" spc="-50" dirty="0">
                <a:latin typeface="Arial"/>
                <a:cs typeface="Arial"/>
              </a:rPr>
              <a:t>bandwidth</a:t>
            </a:r>
            <a:r>
              <a:rPr sz="2200" spc="-114" dirty="0">
                <a:latin typeface="Arial"/>
                <a:cs typeface="Arial"/>
              </a:rPr>
              <a:t> (bps)</a:t>
            </a:r>
            <a:endParaRPr sz="2200" dirty="0">
              <a:latin typeface="Arial"/>
              <a:cs typeface="Arial"/>
            </a:endParaRPr>
          </a:p>
          <a:p>
            <a:pPr marL="355600" marR="177165" indent="-342900">
              <a:lnSpc>
                <a:spcPct val="80000"/>
              </a:lnSpc>
              <a:spcBef>
                <a:spcPts val="525"/>
              </a:spcBef>
              <a:buChar char="•"/>
              <a:tabLst>
                <a:tab pos="354965" algn="l"/>
                <a:tab pos="355600" algn="l"/>
              </a:tabLst>
            </a:pPr>
            <a:r>
              <a:rPr sz="2200" spc="-145" dirty="0">
                <a:latin typeface="Arial"/>
                <a:cs typeface="Arial"/>
              </a:rPr>
              <a:t>L</a:t>
            </a:r>
            <a:r>
              <a:rPr sz="2200" spc="-145" dirty="0" smtClean="0">
                <a:latin typeface="Arial"/>
                <a:cs typeface="Arial"/>
              </a:rPr>
              <a:t>=</a:t>
            </a:r>
            <a:r>
              <a:rPr lang="en-IN" sz="2200" spc="-145" dirty="0" smtClean="0">
                <a:latin typeface="Arial"/>
                <a:cs typeface="Arial"/>
              </a:rPr>
              <a:t> </a:t>
            </a:r>
            <a:r>
              <a:rPr sz="2200" spc="-145" dirty="0" smtClean="0">
                <a:latin typeface="Arial"/>
                <a:cs typeface="Arial"/>
              </a:rPr>
              <a:t>packet </a:t>
            </a:r>
            <a:r>
              <a:rPr sz="2200" spc="-65" dirty="0">
                <a:latin typeface="Arial"/>
                <a:cs typeface="Arial"/>
              </a:rPr>
              <a:t>length </a:t>
            </a:r>
            <a:r>
              <a:rPr sz="2200" spc="-55" dirty="0">
                <a:latin typeface="Arial"/>
                <a:cs typeface="Arial"/>
              </a:rPr>
              <a:t>(bits)</a:t>
            </a:r>
            <a:r>
              <a:rPr sz="2200" spc="-150" dirty="0">
                <a:latin typeface="Arial"/>
                <a:cs typeface="Arial"/>
              </a:rPr>
              <a:t> </a:t>
            </a:r>
            <a:r>
              <a:rPr sz="2200" spc="-60" dirty="0">
                <a:latin typeface="Arial"/>
                <a:cs typeface="Arial"/>
              </a:rPr>
              <a:t>i.e.,  </a:t>
            </a:r>
            <a:r>
              <a:rPr sz="2200" spc="-165" dirty="0">
                <a:latin typeface="Arial"/>
                <a:cs typeface="Arial"/>
              </a:rPr>
              <a:t>size </a:t>
            </a:r>
            <a:r>
              <a:rPr sz="2200" spc="-5" dirty="0">
                <a:latin typeface="Arial"/>
                <a:cs typeface="Arial"/>
              </a:rPr>
              <a:t>of</a:t>
            </a:r>
            <a:r>
              <a:rPr sz="2200" spc="-60" dirty="0">
                <a:latin typeface="Arial"/>
                <a:cs typeface="Arial"/>
              </a:rPr>
              <a:t> </a:t>
            </a:r>
            <a:r>
              <a:rPr sz="2200" spc="-110" dirty="0">
                <a:latin typeface="Arial"/>
                <a:cs typeface="Arial"/>
              </a:rPr>
              <a:t>packet</a:t>
            </a:r>
            <a:endParaRPr sz="2200" dirty="0">
              <a:latin typeface="Arial"/>
              <a:cs typeface="Arial"/>
            </a:endParaRPr>
          </a:p>
          <a:p>
            <a:pPr marL="355600" indent="-342900">
              <a:lnSpc>
                <a:spcPts val="2375"/>
              </a:lnSpc>
              <a:buChar char="•"/>
              <a:tabLst>
                <a:tab pos="354965" algn="l"/>
                <a:tab pos="355600" algn="l"/>
              </a:tabLst>
            </a:pPr>
            <a:r>
              <a:rPr sz="2200" spc="-25" dirty="0">
                <a:latin typeface="Arial"/>
                <a:cs typeface="Arial"/>
              </a:rPr>
              <a:t>time </a:t>
            </a:r>
            <a:r>
              <a:rPr sz="2200" spc="15" dirty="0">
                <a:latin typeface="Arial"/>
                <a:cs typeface="Arial"/>
              </a:rPr>
              <a:t>to</a:t>
            </a:r>
            <a:r>
              <a:rPr sz="2200" spc="-440" dirty="0">
                <a:latin typeface="Arial"/>
                <a:cs typeface="Arial"/>
              </a:rPr>
              <a:t> </a:t>
            </a:r>
            <a:r>
              <a:rPr sz="2200" spc="-135" dirty="0">
                <a:latin typeface="Arial"/>
                <a:cs typeface="Arial"/>
              </a:rPr>
              <a:t>send </a:t>
            </a:r>
            <a:r>
              <a:rPr sz="2200" spc="-50" dirty="0">
                <a:latin typeface="Arial"/>
                <a:cs typeface="Arial"/>
              </a:rPr>
              <a:t>bits </a:t>
            </a:r>
            <a:r>
              <a:rPr sz="2200" spc="-15" dirty="0">
                <a:latin typeface="Arial"/>
                <a:cs typeface="Arial"/>
              </a:rPr>
              <a:t>into </a:t>
            </a:r>
            <a:r>
              <a:rPr sz="2200" spc="-35" dirty="0">
                <a:latin typeface="Arial"/>
                <a:cs typeface="Arial"/>
              </a:rPr>
              <a:t>link </a:t>
            </a:r>
            <a:r>
              <a:rPr sz="2200" spc="-190" dirty="0">
                <a:latin typeface="Arial"/>
                <a:cs typeface="Arial"/>
              </a:rPr>
              <a:t>=</a:t>
            </a:r>
            <a:endParaRPr sz="2200" dirty="0">
              <a:latin typeface="Arial"/>
              <a:cs typeface="Arial"/>
            </a:endParaRPr>
          </a:p>
          <a:p>
            <a:pPr marL="355600">
              <a:lnSpc>
                <a:spcPts val="2375"/>
              </a:lnSpc>
            </a:pPr>
            <a:r>
              <a:rPr sz="2200" spc="-160" dirty="0">
                <a:latin typeface="Arial"/>
                <a:cs typeface="Arial"/>
              </a:rPr>
              <a:t>L/R</a:t>
            </a:r>
            <a:endParaRPr sz="2200" dirty="0">
              <a:latin typeface="Arial"/>
              <a:cs typeface="Arial"/>
            </a:endParaRPr>
          </a:p>
        </p:txBody>
      </p:sp>
      <p:sp>
        <p:nvSpPr>
          <p:cNvPr id="5" name="object 5"/>
          <p:cNvSpPr txBox="1"/>
          <p:nvPr/>
        </p:nvSpPr>
        <p:spPr>
          <a:xfrm>
            <a:off x="4591938" y="1150346"/>
            <a:ext cx="4323462" cy="1027845"/>
          </a:xfrm>
          <a:prstGeom prst="rect">
            <a:avLst/>
          </a:prstGeom>
        </p:spPr>
        <p:txBody>
          <a:bodyPr vert="horz" wrap="square" lIns="0" tIns="12065" rIns="0" bIns="0" rtlCol="0">
            <a:spAutoFit/>
          </a:bodyPr>
          <a:lstStyle/>
          <a:p>
            <a:pPr marL="355600" marR="5080" indent="-343535">
              <a:lnSpc>
                <a:spcPct val="100000"/>
              </a:lnSpc>
              <a:spcBef>
                <a:spcPts val="95"/>
              </a:spcBef>
            </a:pPr>
            <a:r>
              <a:rPr sz="2200" spc="-85" dirty="0">
                <a:solidFill>
                  <a:srgbClr val="FF0000"/>
                </a:solidFill>
                <a:latin typeface="Arial"/>
                <a:cs typeface="Arial"/>
              </a:rPr>
              <a:t>4</a:t>
            </a:r>
            <a:r>
              <a:rPr sz="2200" spc="-85" dirty="0">
                <a:solidFill>
                  <a:srgbClr val="FF0000"/>
                </a:solidFill>
                <a:latin typeface="Times New Roman" panose="02020603050405020304" pitchFamily="18" charset="0"/>
                <a:cs typeface="Times New Roman" panose="02020603050405020304" pitchFamily="18" charset="0"/>
              </a:rPr>
              <a:t>. </a:t>
            </a:r>
            <a:r>
              <a:rPr sz="2200" spc="-100" dirty="0">
                <a:solidFill>
                  <a:srgbClr val="FF0000"/>
                </a:solidFill>
                <a:latin typeface="Times New Roman" panose="02020603050405020304" pitchFamily="18" charset="0"/>
                <a:cs typeface="Times New Roman" panose="02020603050405020304" pitchFamily="18" charset="0"/>
              </a:rPr>
              <a:t>Propagation </a:t>
            </a:r>
            <a:r>
              <a:rPr sz="2200" spc="-95" dirty="0">
                <a:solidFill>
                  <a:srgbClr val="FF0000"/>
                </a:solidFill>
                <a:latin typeface="Times New Roman" panose="02020603050405020304" pitchFamily="18" charset="0"/>
                <a:cs typeface="Times New Roman" panose="02020603050405020304" pitchFamily="18" charset="0"/>
              </a:rPr>
              <a:t>delay</a:t>
            </a:r>
            <a:r>
              <a:rPr sz="2200" b="1" spc="-95" dirty="0">
                <a:solidFill>
                  <a:srgbClr val="392D93"/>
                </a:solidFill>
                <a:latin typeface="Times New Roman" panose="02020603050405020304" pitchFamily="18" charset="0"/>
                <a:cs typeface="Times New Roman" panose="02020603050405020304" pitchFamily="18" charset="0"/>
              </a:rPr>
              <a:t>: </a:t>
            </a:r>
            <a:r>
              <a:rPr sz="2200" b="1" spc="-20" dirty="0">
                <a:solidFill>
                  <a:srgbClr val="392D93"/>
                </a:solidFill>
                <a:latin typeface="Times New Roman" panose="02020603050405020304" pitchFamily="18" charset="0"/>
                <a:cs typeface="Times New Roman" panose="02020603050405020304" pitchFamily="18" charset="0"/>
              </a:rPr>
              <a:t>time </a:t>
            </a:r>
            <a:r>
              <a:rPr sz="2200" b="1" spc="-95" dirty="0">
                <a:solidFill>
                  <a:srgbClr val="392D93"/>
                </a:solidFill>
                <a:latin typeface="Times New Roman" panose="02020603050405020304" pitchFamily="18" charset="0"/>
                <a:cs typeface="Times New Roman" panose="02020603050405020304" pitchFamily="18" charset="0"/>
              </a:rPr>
              <a:t>taken</a:t>
            </a:r>
            <a:r>
              <a:rPr sz="2200" b="1" spc="-285" dirty="0">
                <a:solidFill>
                  <a:srgbClr val="392D93"/>
                </a:solidFill>
                <a:latin typeface="Times New Roman" panose="02020603050405020304" pitchFamily="18" charset="0"/>
                <a:cs typeface="Times New Roman" panose="02020603050405020304" pitchFamily="18" charset="0"/>
              </a:rPr>
              <a:t> </a:t>
            </a:r>
            <a:r>
              <a:rPr sz="2200" b="1" spc="15" dirty="0">
                <a:solidFill>
                  <a:srgbClr val="392D93"/>
                </a:solidFill>
                <a:latin typeface="Times New Roman" panose="02020603050405020304" pitchFamily="18" charset="0"/>
                <a:cs typeface="Times New Roman" panose="02020603050405020304" pitchFamily="18" charset="0"/>
              </a:rPr>
              <a:t>to  </a:t>
            </a:r>
            <a:r>
              <a:rPr sz="2200" b="1" spc="-80" dirty="0">
                <a:solidFill>
                  <a:srgbClr val="392D93"/>
                </a:solidFill>
                <a:latin typeface="Times New Roman" panose="02020603050405020304" pitchFamily="18" charset="0"/>
                <a:cs typeface="Times New Roman" panose="02020603050405020304" pitchFamily="18" charset="0"/>
              </a:rPr>
              <a:t>carry </a:t>
            </a:r>
            <a:r>
              <a:rPr sz="2200" b="1" spc="-175" dirty="0">
                <a:solidFill>
                  <a:srgbClr val="392D93"/>
                </a:solidFill>
                <a:latin typeface="Times New Roman" panose="02020603050405020304" pitchFamily="18" charset="0"/>
                <a:cs typeface="Times New Roman" panose="02020603050405020304" pitchFamily="18" charset="0"/>
              </a:rPr>
              <a:t>a </a:t>
            </a:r>
            <a:r>
              <a:rPr sz="2200" b="1" spc="-110" dirty="0">
                <a:solidFill>
                  <a:srgbClr val="392D93"/>
                </a:solidFill>
                <a:latin typeface="Times New Roman" panose="02020603050405020304" pitchFamily="18" charset="0"/>
                <a:cs typeface="Times New Roman" panose="02020603050405020304" pitchFamily="18" charset="0"/>
              </a:rPr>
              <a:t>packet </a:t>
            </a:r>
            <a:r>
              <a:rPr sz="2200" b="1" spc="-25" dirty="0">
                <a:solidFill>
                  <a:srgbClr val="392D93"/>
                </a:solidFill>
                <a:latin typeface="Times New Roman" panose="02020603050405020304" pitchFamily="18" charset="0"/>
                <a:cs typeface="Times New Roman" panose="02020603050405020304" pitchFamily="18" charset="0"/>
              </a:rPr>
              <a:t>from </a:t>
            </a:r>
            <a:r>
              <a:rPr sz="2200" b="1" spc="-90" dirty="0">
                <a:solidFill>
                  <a:srgbClr val="392D93"/>
                </a:solidFill>
                <a:latin typeface="Times New Roman" panose="02020603050405020304" pitchFamily="18" charset="0"/>
                <a:cs typeface="Times New Roman" panose="02020603050405020304" pitchFamily="18" charset="0"/>
              </a:rPr>
              <a:t>one </a:t>
            </a:r>
            <a:r>
              <a:rPr sz="2200" b="1" spc="-95" dirty="0">
                <a:solidFill>
                  <a:srgbClr val="392D93"/>
                </a:solidFill>
                <a:latin typeface="Times New Roman" panose="02020603050405020304" pitchFamily="18" charset="0"/>
                <a:cs typeface="Times New Roman" panose="02020603050405020304" pitchFamily="18" charset="0"/>
              </a:rPr>
              <a:t>end </a:t>
            </a:r>
            <a:r>
              <a:rPr sz="2200" b="1" spc="-5" dirty="0">
                <a:solidFill>
                  <a:srgbClr val="392D93"/>
                </a:solidFill>
                <a:latin typeface="Times New Roman" panose="02020603050405020304" pitchFamily="18" charset="0"/>
                <a:cs typeface="Times New Roman" panose="02020603050405020304" pitchFamily="18" charset="0"/>
              </a:rPr>
              <a:t>of  </a:t>
            </a:r>
            <a:r>
              <a:rPr sz="2200" b="1" spc="-30" dirty="0">
                <a:solidFill>
                  <a:srgbClr val="392D93"/>
                </a:solidFill>
                <a:latin typeface="Times New Roman" panose="02020603050405020304" pitchFamily="18" charset="0"/>
                <a:cs typeface="Times New Roman" panose="02020603050405020304" pitchFamily="18" charset="0"/>
              </a:rPr>
              <a:t>the </a:t>
            </a:r>
            <a:r>
              <a:rPr sz="2200" b="1" spc="-35" dirty="0">
                <a:solidFill>
                  <a:srgbClr val="392D93"/>
                </a:solidFill>
                <a:latin typeface="Times New Roman" panose="02020603050405020304" pitchFamily="18" charset="0"/>
                <a:cs typeface="Times New Roman" panose="02020603050405020304" pitchFamily="18" charset="0"/>
              </a:rPr>
              <a:t>link </a:t>
            </a:r>
            <a:r>
              <a:rPr sz="2200" b="1" spc="10" dirty="0">
                <a:solidFill>
                  <a:srgbClr val="392D93"/>
                </a:solidFill>
                <a:latin typeface="Times New Roman" panose="02020603050405020304" pitchFamily="18" charset="0"/>
                <a:cs typeface="Times New Roman" panose="02020603050405020304" pitchFamily="18" charset="0"/>
              </a:rPr>
              <a:t>to</a:t>
            </a:r>
            <a:r>
              <a:rPr sz="2200" b="1" spc="-275" dirty="0">
                <a:solidFill>
                  <a:srgbClr val="392D93"/>
                </a:solidFill>
                <a:latin typeface="Times New Roman" panose="02020603050405020304" pitchFamily="18" charset="0"/>
                <a:cs typeface="Times New Roman" panose="02020603050405020304" pitchFamily="18" charset="0"/>
              </a:rPr>
              <a:t> </a:t>
            </a:r>
            <a:r>
              <a:rPr sz="2200" b="1" spc="-50" dirty="0">
                <a:solidFill>
                  <a:srgbClr val="392D93"/>
                </a:solidFill>
                <a:latin typeface="Times New Roman" panose="02020603050405020304" pitchFamily="18" charset="0"/>
                <a:cs typeface="Times New Roman" panose="02020603050405020304" pitchFamily="18" charset="0"/>
              </a:rPr>
              <a:t>another</a:t>
            </a:r>
            <a:endParaRPr sz="2200" b="1" dirty="0">
              <a:solidFill>
                <a:srgbClr val="392D93"/>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56252" y="2384195"/>
            <a:ext cx="4206748" cy="1567815"/>
          </a:xfrm>
          <a:prstGeom prst="rect">
            <a:avLst/>
          </a:prstGeom>
        </p:spPr>
        <p:txBody>
          <a:bodyPr vert="horz" wrap="square" lIns="0" tIns="79375" rIns="0" bIns="0" rtlCol="0">
            <a:spAutoFit/>
          </a:bodyPr>
          <a:lstStyle/>
          <a:p>
            <a:pPr marL="355600" indent="-342900">
              <a:lnSpc>
                <a:spcPct val="100000"/>
              </a:lnSpc>
              <a:spcBef>
                <a:spcPts val="625"/>
              </a:spcBef>
              <a:buChar char="•"/>
              <a:tabLst>
                <a:tab pos="355600" algn="l"/>
                <a:tab pos="356235" algn="l"/>
              </a:tabLst>
            </a:pPr>
            <a:r>
              <a:rPr sz="2200" spc="-70" dirty="0">
                <a:latin typeface="Arial"/>
                <a:cs typeface="Arial"/>
              </a:rPr>
              <a:t>d </a:t>
            </a:r>
            <a:r>
              <a:rPr sz="2200" spc="-195" dirty="0">
                <a:latin typeface="Arial"/>
                <a:cs typeface="Arial"/>
              </a:rPr>
              <a:t>= </a:t>
            </a:r>
            <a:r>
              <a:rPr sz="2200" spc="-65" dirty="0">
                <a:latin typeface="Arial"/>
                <a:cs typeface="Arial"/>
              </a:rPr>
              <a:t>length </a:t>
            </a:r>
            <a:r>
              <a:rPr sz="2200" spc="-5" dirty="0">
                <a:latin typeface="Arial"/>
                <a:cs typeface="Arial"/>
              </a:rPr>
              <a:t>of </a:t>
            </a:r>
            <a:r>
              <a:rPr sz="2200" spc="-114" dirty="0">
                <a:latin typeface="Arial"/>
                <a:cs typeface="Arial"/>
              </a:rPr>
              <a:t>physical</a:t>
            </a:r>
            <a:r>
              <a:rPr sz="2200" spc="-270" dirty="0">
                <a:latin typeface="Arial"/>
                <a:cs typeface="Arial"/>
              </a:rPr>
              <a:t> </a:t>
            </a:r>
            <a:r>
              <a:rPr sz="2200" spc="-40" dirty="0">
                <a:latin typeface="Arial"/>
                <a:cs typeface="Arial"/>
              </a:rPr>
              <a:t>link</a:t>
            </a:r>
            <a:endParaRPr sz="2200" dirty="0">
              <a:latin typeface="Arial"/>
              <a:cs typeface="Arial"/>
            </a:endParaRPr>
          </a:p>
          <a:p>
            <a:pPr marL="355600" marR="88265" indent="-342900">
              <a:lnSpc>
                <a:spcPct val="100000"/>
              </a:lnSpc>
              <a:spcBef>
                <a:spcPts val="530"/>
              </a:spcBef>
              <a:buChar char="•"/>
              <a:tabLst>
                <a:tab pos="355600" algn="l"/>
                <a:tab pos="356235" algn="l"/>
              </a:tabLst>
            </a:pPr>
            <a:r>
              <a:rPr sz="2200" spc="-245" dirty="0">
                <a:latin typeface="Arial"/>
                <a:cs typeface="Arial"/>
              </a:rPr>
              <a:t>s </a:t>
            </a:r>
            <a:r>
              <a:rPr sz="2200" spc="-195" dirty="0">
                <a:latin typeface="Arial"/>
                <a:cs typeface="Arial"/>
              </a:rPr>
              <a:t>= </a:t>
            </a:r>
            <a:r>
              <a:rPr sz="2200" spc="-75" dirty="0">
                <a:latin typeface="Arial"/>
                <a:cs typeface="Arial"/>
              </a:rPr>
              <a:t>propagation </a:t>
            </a:r>
            <a:r>
              <a:rPr sz="2200" spc="-135" dirty="0">
                <a:latin typeface="Arial"/>
                <a:cs typeface="Arial"/>
              </a:rPr>
              <a:t>speed </a:t>
            </a:r>
            <a:r>
              <a:rPr sz="2200" spc="-30" dirty="0">
                <a:latin typeface="Arial"/>
                <a:cs typeface="Arial"/>
              </a:rPr>
              <a:t>in  </a:t>
            </a:r>
            <a:r>
              <a:rPr sz="2200" spc="-75" dirty="0">
                <a:latin typeface="Arial"/>
                <a:cs typeface="Arial"/>
              </a:rPr>
              <a:t>medium </a:t>
            </a:r>
            <a:r>
              <a:rPr sz="2200" spc="-120" dirty="0">
                <a:latin typeface="Arial"/>
                <a:cs typeface="Arial"/>
              </a:rPr>
              <a:t>(~2x10</a:t>
            </a:r>
            <a:r>
              <a:rPr sz="2175" spc="-179" baseline="24904" dirty="0">
                <a:latin typeface="Arial"/>
                <a:cs typeface="Arial"/>
              </a:rPr>
              <a:t>8</a:t>
            </a:r>
            <a:r>
              <a:rPr sz="2175" spc="67" baseline="24904" dirty="0">
                <a:latin typeface="Arial"/>
                <a:cs typeface="Arial"/>
              </a:rPr>
              <a:t> </a:t>
            </a:r>
            <a:r>
              <a:rPr sz="2200" spc="-85" dirty="0">
                <a:latin typeface="Arial"/>
                <a:cs typeface="Arial"/>
              </a:rPr>
              <a:t>m/sec)</a:t>
            </a:r>
            <a:endParaRPr sz="2200" dirty="0">
              <a:latin typeface="Arial"/>
              <a:cs typeface="Arial"/>
            </a:endParaRPr>
          </a:p>
          <a:p>
            <a:pPr marL="355600" indent="-342900">
              <a:lnSpc>
                <a:spcPct val="100000"/>
              </a:lnSpc>
              <a:spcBef>
                <a:spcPts val="530"/>
              </a:spcBef>
              <a:buChar char="•"/>
              <a:tabLst>
                <a:tab pos="355600" algn="l"/>
                <a:tab pos="356235" algn="l"/>
              </a:tabLst>
            </a:pPr>
            <a:r>
              <a:rPr sz="2200" spc="-75" dirty="0">
                <a:latin typeface="Arial"/>
                <a:cs typeface="Arial"/>
              </a:rPr>
              <a:t>propagation </a:t>
            </a:r>
            <a:r>
              <a:rPr sz="2200" spc="-105" dirty="0">
                <a:latin typeface="Arial"/>
                <a:cs typeface="Arial"/>
              </a:rPr>
              <a:t>delay </a:t>
            </a:r>
            <a:r>
              <a:rPr sz="2200" spc="-190" dirty="0">
                <a:latin typeface="Arial"/>
                <a:cs typeface="Arial"/>
              </a:rPr>
              <a:t>=</a:t>
            </a:r>
            <a:r>
              <a:rPr sz="2200" spc="-210" dirty="0">
                <a:latin typeface="Arial"/>
                <a:cs typeface="Arial"/>
              </a:rPr>
              <a:t> </a:t>
            </a:r>
            <a:r>
              <a:rPr sz="2200" spc="-40" dirty="0">
                <a:latin typeface="Arial"/>
                <a:cs typeface="Arial"/>
              </a:rPr>
              <a:t>d/s</a:t>
            </a:r>
            <a:endParaRPr sz="2200" dirty="0">
              <a:latin typeface="Arial"/>
              <a:cs typeface="Arial"/>
            </a:endParaRPr>
          </a:p>
        </p:txBody>
      </p:sp>
      <p:sp>
        <p:nvSpPr>
          <p:cNvPr id="7" name="object 7"/>
          <p:cNvSpPr/>
          <p:nvPr/>
        </p:nvSpPr>
        <p:spPr>
          <a:xfrm>
            <a:off x="1288818" y="5629537"/>
            <a:ext cx="812363" cy="52775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330195" y="5381244"/>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5"/>
                </a:lnTo>
                <a:lnTo>
                  <a:pt x="4034" y="206759"/>
                </a:lnTo>
                <a:lnTo>
                  <a:pt x="34959" y="247613"/>
                </a:lnTo>
                <a:lnTo>
                  <a:pt x="93361" y="284429"/>
                </a:lnTo>
                <a:lnTo>
                  <a:pt x="131741" y="300976"/>
                </a:lnTo>
                <a:lnTo>
                  <a:pt x="175641" y="316096"/>
                </a:lnTo>
                <a:lnTo>
                  <a:pt x="224610" y="329651"/>
                </a:lnTo>
                <a:lnTo>
                  <a:pt x="278198" y="341502"/>
                </a:lnTo>
                <a:lnTo>
                  <a:pt x="335957" y="351510"/>
                </a:lnTo>
                <a:lnTo>
                  <a:pt x="397436" y="359536"/>
                </a:lnTo>
                <a:lnTo>
                  <a:pt x="462185" y="365441"/>
                </a:lnTo>
                <a:lnTo>
                  <a:pt x="529754" y="369086"/>
                </a:lnTo>
                <a:lnTo>
                  <a:pt x="599694" y="370331"/>
                </a:lnTo>
                <a:lnTo>
                  <a:pt x="669633" y="369086"/>
                </a:lnTo>
                <a:lnTo>
                  <a:pt x="737202" y="365441"/>
                </a:lnTo>
                <a:lnTo>
                  <a:pt x="801951" y="359536"/>
                </a:lnTo>
                <a:lnTo>
                  <a:pt x="863430" y="351510"/>
                </a:lnTo>
                <a:lnTo>
                  <a:pt x="921189" y="341502"/>
                </a:lnTo>
                <a:lnTo>
                  <a:pt x="974777" y="329651"/>
                </a:lnTo>
                <a:lnTo>
                  <a:pt x="1023747" y="316096"/>
                </a:lnTo>
                <a:lnTo>
                  <a:pt x="1067646" y="300976"/>
                </a:lnTo>
                <a:lnTo>
                  <a:pt x="1106026" y="284429"/>
                </a:lnTo>
                <a:lnTo>
                  <a:pt x="1164428" y="247613"/>
                </a:lnTo>
                <a:lnTo>
                  <a:pt x="1195353" y="206759"/>
                </a:lnTo>
                <a:lnTo>
                  <a:pt x="1199388" y="185165"/>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9" name="object 9"/>
          <p:cNvSpPr/>
          <p:nvPr/>
        </p:nvSpPr>
        <p:spPr>
          <a:xfrm>
            <a:off x="2330195" y="5312664"/>
            <a:ext cx="1199515" cy="264160"/>
          </a:xfrm>
          <a:custGeom>
            <a:avLst/>
            <a:gdLst/>
            <a:ahLst/>
            <a:cxnLst/>
            <a:rect l="l" t="t" r="r" b="b"/>
            <a:pathLst>
              <a:path w="1199514" h="264160">
                <a:moveTo>
                  <a:pt x="0" y="263652"/>
                </a:moveTo>
                <a:lnTo>
                  <a:pt x="1199387" y="263652"/>
                </a:lnTo>
                <a:lnTo>
                  <a:pt x="1199387" y="0"/>
                </a:lnTo>
                <a:lnTo>
                  <a:pt x="0" y="0"/>
                </a:lnTo>
                <a:lnTo>
                  <a:pt x="0" y="263652"/>
                </a:lnTo>
                <a:close/>
              </a:path>
            </a:pathLst>
          </a:custGeom>
          <a:solidFill>
            <a:srgbClr val="0000FF"/>
          </a:solidFill>
        </p:spPr>
        <p:txBody>
          <a:bodyPr wrap="square" lIns="0" tIns="0" rIns="0" bIns="0" rtlCol="0"/>
          <a:lstStyle/>
          <a:p>
            <a:endParaRPr/>
          </a:p>
        </p:txBody>
      </p:sp>
      <p:sp>
        <p:nvSpPr>
          <p:cNvPr id="10" name="object 10"/>
          <p:cNvSpPr/>
          <p:nvPr/>
        </p:nvSpPr>
        <p:spPr>
          <a:xfrm>
            <a:off x="2339339" y="5084064"/>
            <a:ext cx="1199515" cy="431800"/>
          </a:xfrm>
          <a:custGeom>
            <a:avLst/>
            <a:gdLst/>
            <a:ahLst/>
            <a:cxn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0" y="368141"/>
                </a:lnTo>
                <a:lnTo>
                  <a:pt x="224610" y="383925"/>
                </a:lnTo>
                <a:lnTo>
                  <a:pt x="278198" y="397725"/>
                </a:lnTo>
                <a:lnTo>
                  <a:pt x="335957" y="409378"/>
                </a:lnTo>
                <a:lnTo>
                  <a:pt x="397436" y="418723"/>
                </a:lnTo>
                <a:lnTo>
                  <a:pt x="462185" y="425598"/>
                </a:lnTo>
                <a:lnTo>
                  <a:pt x="529754" y="429841"/>
                </a:lnTo>
                <a:lnTo>
                  <a:pt x="599694" y="431292"/>
                </a:lnTo>
                <a:lnTo>
                  <a:pt x="669633" y="429841"/>
                </a:lnTo>
                <a:lnTo>
                  <a:pt x="737202" y="425598"/>
                </a:lnTo>
                <a:lnTo>
                  <a:pt x="801951" y="418723"/>
                </a:lnTo>
                <a:lnTo>
                  <a:pt x="863430" y="409378"/>
                </a:lnTo>
                <a:lnTo>
                  <a:pt x="921189" y="397725"/>
                </a:lnTo>
                <a:lnTo>
                  <a:pt x="974777" y="383925"/>
                </a:lnTo>
                <a:lnTo>
                  <a:pt x="1023747"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0000FF"/>
          </a:solidFill>
        </p:spPr>
        <p:txBody>
          <a:bodyPr wrap="square" lIns="0" tIns="0" rIns="0" bIns="0" rtlCol="0"/>
          <a:lstStyle/>
          <a:p>
            <a:endParaRPr/>
          </a:p>
        </p:txBody>
      </p:sp>
      <p:sp>
        <p:nvSpPr>
          <p:cNvPr id="11" name="object 11"/>
          <p:cNvSpPr/>
          <p:nvPr/>
        </p:nvSpPr>
        <p:spPr>
          <a:xfrm>
            <a:off x="2687573" y="5116829"/>
            <a:ext cx="177165" cy="3175"/>
          </a:xfrm>
          <a:custGeom>
            <a:avLst/>
            <a:gdLst/>
            <a:ahLst/>
            <a:cxnLst/>
            <a:rect l="l" t="t" r="r" b="b"/>
            <a:pathLst>
              <a:path w="177164" h="3175">
                <a:moveTo>
                  <a:pt x="0" y="3048"/>
                </a:moveTo>
                <a:lnTo>
                  <a:pt x="176783" y="0"/>
                </a:lnTo>
              </a:path>
            </a:pathLst>
          </a:custGeom>
          <a:ln w="28956">
            <a:solidFill>
              <a:srgbClr val="000000"/>
            </a:solidFill>
          </a:ln>
        </p:spPr>
        <p:txBody>
          <a:bodyPr wrap="square" lIns="0" tIns="0" rIns="0" bIns="0" rtlCol="0"/>
          <a:lstStyle/>
          <a:p>
            <a:endParaRPr/>
          </a:p>
        </p:txBody>
      </p:sp>
      <p:sp>
        <p:nvSpPr>
          <p:cNvPr id="12" name="object 12"/>
          <p:cNvSpPr/>
          <p:nvPr/>
        </p:nvSpPr>
        <p:spPr>
          <a:xfrm>
            <a:off x="3028950" y="5234178"/>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3" name="object 13"/>
          <p:cNvSpPr/>
          <p:nvPr/>
        </p:nvSpPr>
        <p:spPr>
          <a:xfrm>
            <a:off x="2850642" y="5119878"/>
            <a:ext cx="184785" cy="114300"/>
          </a:xfrm>
          <a:custGeom>
            <a:avLst/>
            <a:gdLst/>
            <a:ahLst/>
            <a:cxnLst/>
            <a:rect l="l" t="t" r="r" b="b"/>
            <a:pathLst>
              <a:path w="184785" h="114300">
                <a:moveTo>
                  <a:pt x="0" y="0"/>
                </a:moveTo>
                <a:lnTo>
                  <a:pt x="184403" y="114300"/>
                </a:lnTo>
              </a:path>
            </a:pathLst>
          </a:custGeom>
          <a:ln w="28956">
            <a:solidFill>
              <a:srgbClr val="000000"/>
            </a:solidFill>
          </a:ln>
        </p:spPr>
        <p:txBody>
          <a:bodyPr wrap="square" lIns="0" tIns="0" rIns="0" bIns="0" rtlCol="0"/>
          <a:lstStyle/>
          <a:p>
            <a:endParaRPr/>
          </a:p>
        </p:txBody>
      </p:sp>
      <p:sp>
        <p:nvSpPr>
          <p:cNvPr id="14" name="object 14"/>
          <p:cNvSpPr/>
          <p:nvPr/>
        </p:nvSpPr>
        <p:spPr>
          <a:xfrm>
            <a:off x="2687573" y="5231129"/>
            <a:ext cx="177165" cy="1905"/>
          </a:xfrm>
          <a:custGeom>
            <a:avLst/>
            <a:gdLst/>
            <a:ahLst/>
            <a:cxnLst/>
            <a:rect l="l" t="t" r="r" b="b"/>
            <a:pathLst>
              <a:path w="177164" h="1904">
                <a:moveTo>
                  <a:pt x="-14477" y="762"/>
                </a:moveTo>
                <a:lnTo>
                  <a:pt x="191261" y="762"/>
                </a:lnTo>
              </a:path>
            </a:pathLst>
          </a:custGeom>
          <a:ln w="30479">
            <a:solidFill>
              <a:srgbClr val="000000"/>
            </a:solidFill>
          </a:ln>
        </p:spPr>
        <p:txBody>
          <a:bodyPr wrap="square" lIns="0" tIns="0" rIns="0" bIns="0" rtlCol="0"/>
          <a:lstStyle/>
          <a:p>
            <a:endParaRPr/>
          </a:p>
        </p:txBody>
      </p:sp>
      <p:sp>
        <p:nvSpPr>
          <p:cNvPr id="15" name="object 15"/>
          <p:cNvSpPr/>
          <p:nvPr/>
        </p:nvSpPr>
        <p:spPr>
          <a:xfrm>
            <a:off x="3028950" y="5115305"/>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6" name="object 16"/>
          <p:cNvSpPr/>
          <p:nvPr/>
        </p:nvSpPr>
        <p:spPr>
          <a:xfrm>
            <a:off x="2850642" y="5115305"/>
            <a:ext cx="184785" cy="116205"/>
          </a:xfrm>
          <a:custGeom>
            <a:avLst/>
            <a:gdLst/>
            <a:ahLst/>
            <a:cxnLst/>
            <a:rect l="l" t="t" r="r" b="b"/>
            <a:pathLst>
              <a:path w="184785" h="116204">
                <a:moveTo>
                  <a:pt x="0" y="115824"/>
                </a:moveTo>
                <a:lnTo>
                  <a:pt x="184403" y="0"/>
                </a:lnTo>
              </a:path>
            </a:pathLst>
          </a:custGeom>
          <a:ln w="28956">
            <a:solidFill>
              <a:srgbClr val="000000"/>
            </a:solidFill>
          </a:ln>
        </p:spPr>
        <p:txBody>
          <a:bodyPr wrap="square" lIns="0" tIns="0" rIns="0" bIns="0" rtlCol="0"/>
          <a:lstStyle/>
          <a:p>
            <a:endParaRPr/>
          </a:p>
        </p:txBody>
      </p:sp>
      <p:sp>
        <p:nvSpPr>
          <p:cNvPr id="17" name="object 17"/>
          <p:cNvSpPr/>
          <p:nvPr/>
        </p:nvSpPr>
        <p:spPr>
          <a:xfrm>
            <a:off x="5425440" y="5401055"/>
            <a:ext cx="1199515" cy="368935"/>
          </a:xfrm>
          <a:custGeom>
            <a:avLst/>
            <a:gdLst/>
            <a:ahLst/>
            <a:cxnLst/>
            <a:rect l="l" t="t" r="r" b="b"/>
            <a:pathLst>
              <a:path w="1199515" h="368935">
                <a:moveTo>
                  <a:pt x="599694"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08"/>
                </a:lnTo>
                <a:lnTo>
                  <a:pt x="34959" y="246594"/>
                </a:lnTo>
                <a:lnTo>
                  <a:pt x="93361" y="283259"/>
                </a:lnTo>
                <a:lnTo>
                  <a:pt x="131741" y="299738"/>
                </a:lnTo>
                <a:lnTo>
                  <a:pt x="175640" y="314796"/>
                </a:lnTo>
                <a:lnTo>
                  <a:pt x="224610" y="328295"/>
                </a:lnTo>
                <a:lnTo>
                  <a:pt x="278198" y="340097"/>
                </a:lnTo>
                <a:lnTo>
                  <a:pt x="335957" y="350064"/>
                </a:lnTo>
                <a:lnTo>
                  <a:pt x="397436" y="358057"/>
                </a:lnTo>
                <a:lnTo>
                  <a:pt x="462185" y="363937"/>
                </a:lnTo>
                <a:lnTo>
                  <a:pt x="529754" y="367567"/>
                </a:lnTo>
                <a:lnTo>
                  <a:pt x="599694" y="368808"/>
                </a:lnTo>
                <a:lnTo>
                  <a:pt x="669633" y="367567"/>
                </a:lnTo>
                <a:lnTo>
                  <a:pt x="737202" y="363937"/>
                </a:lnTo>
                <a:lnTo>
                  <a:pt x="801951" y="358057"/>
                </a:lnTo>
                <a:lnTo>
                  <a:pt x="863430" y="350064"/>
                </a:lnTo>
                <a:lnTo>
                  <a:pt x="921189" y="340097"/>
                </a:lnTo>
                <a:lnTo>
                  <a:pt x="974777" y="328295"/>
                </a:lnTo>
                <a:lnTo>
                  <a:pt x="1023746" y="314796"/>
                </a:lnTo>
                <a:lnTo>
                  <a:pt x="1067646" y="299738"/>
                </a:lnTo>
                <a:lnTo>
                  <a:pt x="1106026" y="283259"/>
                </a:lnTo>
                <a:lnTo>
                  <a:pt x="1164428" y="246594"/>
                </a:lnTo>
                <a:lnTo>
                  <a:pt x="1195353" y="205908"/>
                </a:lnTo>
                <a:lnTo>
                  <a:pt x="1199388"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4" y="0"/>
                </a:lnTo>
                <a:close/>
              </a:path>
            </a:pathLst>
          </a:custGeom>
          <a:solidFill>
            <a:srgbClr val="0000FF"/>
          </a:solidFill>
        </p:spPr>
        <p:txBody>
          <a:bodyPr wrap="square" lIns="0" tIns="0" rIns="0" bIns="0" rtlCol="0"/>
          <a:lstStyle/>
          <a:p>
            <a:endParaRPr/>
          </a:p>
        </p:txBody>
      </p:sp>
      <p:sp>
        <p:nvSpPr>
          <p:cNvPr id="18" name="object 18"/>
          <p:cNvSpPr/>
          <p:nvPr/>
        </p:nvSpPr>
        <p:spPr>
          <a:xfrm>
            <a:off x="5436108" y="5379720"/>
            <a:ext cx="0" cy="228600"/>
          </a:xfrm>
          <a:custGeom>
            <a:avLst/>
            <a:gdLst/>
            <a:ahLst/>
            <a:cxnLst/>
            <a:rect l="l" t="t" r="r" b="b"/>
            <a:pathLst>
              <a:path h="228600">
                <a:moveTo>
                  <a:pt x="0" y="0"/>
                </a:moveTo>
                <a:lnTo>
                  <a:pt x="0" y="228599"/>
                </a:lnTo>
              </a:path>
            </a:pathLst>
          </a:custGeom>
          <a:ln w="12192">
            <a:solidFill>
              <a:srgbClr val="000000"/>
            </a:solidFill>
          </a:ln>
        </p:spPr>
        <p:txBody>
          <a:bodyPr wrap="square" lIns="0" tIns="0" rIns="0" bIns="0" rtlCol="0"/>
          <a:lstStyle/>
          <a:p>
            <a:endParaRPr/>
          </a:p>
        </p:txBody>
      </p:sp>
      <p:sp>
        <p:nvSpPr>
          <p:cNvPr id="19" name="object 19"/>
          <p:cNvSpPr/>
          <p:nvPr/>
        </p:nvSpPr>
        <p:spPr>
          <a:xfrm>
            <a:off x="5436108" y="5341620"/>
            <a:ext cx="1198245" cy="264160"/>
          </a:xfrm>
          <a:custGeom>
            <a:avLst/>
            <a:gdLst/>
            <a:ahLst/>
            <a:cxnLst/>
            <a:rect l="l" t="t" r="r" b="b"/>
            <a:pathLst>
              <a:path w="1198245" h="264160">
                <a:moveTo>
                  <a:pt x="0" y="263651"/>
                </a:moveTo>
                <a:lnTo>
                  <a:pt x="1197864" y="263651"/>
                </a:lnTo>
                <a:lnTo>
                  <a:pt x="1197864" y="0"/>
                </a:lnTo>
                <a:lnTo>
                  <a:pt x="0" y="0"/>
                </a:lnTo>
                <a:lnTo>
                  <a:pt x="0" y="263651"/>
                </a:lnTo>
                <a:close/>
              </a:path>
            </a:pathLst>
          </a:custGeom>
          <a:solidFill>
            <a:srgbClr val="0000FF"/>
          </a:solidFill>
        </p:spPr>
        <p:txBody>
          <a:bodyPr wrap="square" lIns="0" tIns="0" rIns="0" bIns="0" rtlCol="0"/>
          <a:lstStyle/>
          <a:p>
            <a:endParaRPr/>
          </a:p>
        </p:txBody>
      </p:sp>
      <p:sp>
        <p:nvSpPr>
          <p:cNvPr id="20" name="object 20"/>
          <p:cNvSpPr/>
          <p:nvPr/>
        </p:nvSpPr>
        <p:spPr>
          <a:xfrm>
            <a:off x="5445252" y="51130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21" name="object 21"/>
          <p:cNvSpPr/>
          <p:nvPr/>
        </p:nvSpPr>
        <p:spPr>
          <a:xfrm>
            <a:off x="974874" y="4619125"/>
            <a:ext cx="1130531" cy="527754"/>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3525773" y="5439917"/>
            <a:ext cx="1932939" cy="9525"/>
          </a:xfrm>
          <a:custGeom>
            <a:avLst/>
            <a:gdLst/>
            <a:ahLst/>
            <a:cxnLst/>
            <a:rect l="l" t="t" r="r" b="b"/>
            <a:pathLst>
              <a:path w="1932939" h="9525">
                <a:moveTo>
                  <a:pt x="0" y="0"/>
                </a:moveTo>
                <a:lnTo>
                  <a:pt x="1932431" y="9143"/>
                </a:lnTo>
              </a:path>
            </a:pathLst>
          </a:custGeom>
          <a:ln w="19812">
            <a:solidFill>
              <a:srgbClr val="000000"/>
            </a:solidFill>
          </a:ln>
        </p:spPr>
        <p:txBody>
          <a:bodyPr wrap="square" lIns="0" tIns="0" rIns="0" bIns="0" rtlCol="0"/>
          <a:lstStyle/>
          <a:p>
            <a:endParaRPr/>
          </a:p>
        </p:txBody>
      </p:sp>
      <p:sp>
        <p:nvSpPr>
          <p:cNvPr id="23" name="object 23"/>
          <p:cNvSpPr/>
          <p:nvPr/>
        </p:nvSpPr>
        <p:spPr>
          <a:xfrm>
            <a:off x="2105405" y="5011673"/>
            <a:ext cx="0" cy="1000125"/>
          </a:xfrm>
          <a:custGeom>
            <a:avLst/>
            <a:gdLst/>
            <a:ahLst/>
            <a:cxnLst/>
            <a:rect l="l" t="t" r="r" b="b"/>
            <a:pathLst>
              <a:path h="1000125">
                <a:moveTo>
                  <a:pt x="0" y="0"/>
                </a:moveTo>
                <a:lnTo>
                  <a:pt x="0" y="999744"/>
                </a:lnTo>
              </a:path>
            </a:pathLst>
          </a:custGeom>
          <a:ln w="19812">
            <a:solidFill>
              <a:srgbClr val="000000"/>
            </a:solidFill>
          </a:ln>
        </p:spPr>
        <p:txBody>
          <a:bodyPr wrap="square" lIns="0" tIns="0" rIns="0" bIns="0" rtlCol="0"/>
          <a:lstStyle/>
          <a:p>
            <a:endParaRPr/>
          </a:p>
        </p:txBody>
      </p:sp>
      <p:sp>
        <p:nvSpPr>
          <p:cNvPr id="24" name="object 24"/>
          <p:cNvSpPr/>
          <p:nvPr/>
        </p:nvSpPr>
        <p:spPr>
          <a:xfrm>
            <a:off x="2116073" y="5444490"/>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5" name="object 25"/>
          <p:cNvSpPr/>
          <p:nvPr/>
        </p:nvSpPr>
        <p:spPr>
          <a:xfrm>
            <a:off x="4443984" y="52395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4443984" y="52395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3186683" y="5305044"/>
            <a:ext cx="318516" cy="210312"/>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2138172" y="5210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29" name="object 29"/>
          <p:cNvSpPr/>
          <p:nvPr/>
        </p:nvSpPr>
        <p:spPr>
          <a:xfrm>
            <a:off x="2138172" y="5210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0" name="object 30"/>
          <p:cNvSpPr/>
          <p:nvPr/>
        </p:nvSpPr>
        <p:spPr>
          <a:xfrm>
            <a:off x="2314829" y="5280786"/>
            <a:ext cx="242443" cy="762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1943100" y="5591555"/>
            <a:ext cx="76200" cy="17525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5215128" y="5000244"/>
            <a:ext cx="367665" cy="76200"/>
          </a:xfrm>
          <a:custGeom>
            <a:avLst/>
            <a:gdLst/>
            <a:ahLst/>
            <a:cxnLst/>
            <a:rect l="l" t="t" r="r" b="b"/>
            <a:pathLst>
              <a:path w="367664" h="76200">
                <a:moveTo>
                  <a:pt x="291084" y="0"/>
                </a:moveTo>
                <a:lnTo>
                  <a:pt x="291084" y="76199"/>
                </a:lnTo>
                <a:lnTo>
                  <a:pt x="354584" y="44449"/>
                </a:lnTo>
                <a:lnTo>
                  <a:pt x="303784" y="44449"/>
                </a:lnTo>
                <a:lnTo>
                  <a:pt x="303784" y="31749"/>
                </a:lnTo>
                <a:lnTo>
                  <a:pt x="354584" y="31749"/>
                </a:lnTo>
                <a:lnTo>
                  <a:pt x="291084" y="0"/>
                </a:lnTo>
                <a:close/>
              </a:path>
              <a:path w="367664" h="76200">
                <a:moveTo>
                  <a:pt x="291084" y="31749"/>
                </a:moveTo>
                <a:lnTo>
                  <a:pt x="0" y="31749"/>
                </a:lnTo>
                <a:lnTo>
                  <a:pt x="0" y="44449"/>
                </a:lnTo>
                <a:lnTo>
                  <a:pt x="291084" y="44449"/>
                </a:lnTo>
                <a:lnTo>
                  <a:pt x="291084" y="31749"/>
                </a:lnTo>
                <a:close/>
              </a:path>
              <a:path w="367664" h="76200">
                <a:moveTo>
                  <a:pt x="354584" y="31749"/>
                </a:moveTo>
                <a:lnTo>
                  <a:pt x="303784" y="31749"/>
                </a:lnTo>
                <a:lnTo>
                  <a:pt x="303784" y="44449"/>
                </a:lnTo>
                <a:lnTo>
                  <a:pt x="354584" y="44449"/>
                </a:lnTo>
                <a:lnTo>
                  <a:pt x="367284" y="38099"/>
                </a:lnTo>
                <a:lnTo>
                  <a:pt x="354584" y="31749"/>
                </a:lnTo>
                <a:close/>
              </a:path>
            </a:pathLst>
          </a:custGeom>
          <a:solidFill>
            <a:srgbClr val="000000"/>
          </a:solidFill>
        </p:spPr>
        <p:txBody>
          <a:bodyPr wrap="square" lIns="0" tIns="0" rIns="0" bIns="0" rtlCol="0"/>
          <a:lstStyle/>
          <a:p>
            <a:endParaRPr/>
          </a:p>
        </p:txBody>
      </p:sp>
      <p:sp>
        <p:nvSpPr>
          <p:cNvPr id="33" name="object 33"/>
          <p:cNvSpPr/>
          <p:nvPr/>
        </p:nvSpPr>
        <p:spPr>
          <a:xfrm>
            <a:off x="3480815" y="5248655"/>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4" name="object 34"/>
          <p:cNvSpPr/>
          <p:nvPr/>
        </p:nvSpPr>
        <p:spPr>
          <a:xfrm>
            <a:off x="3480815" y="5248655"/>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5" name="object 35"/>
          <p:cNvSpPr/>
          <p:nvPr/>
        </p:nvSpPr>
        <p:spPr>
          <a:xfrm>
            <a:off x="3624071" y="5000244"/>
            <a:ext cx="320040" cy="76200"/>
          </a:xfrm>
          <a:custGeom>
            <a:avLst/>
            <a:gdLst/>
            <a:ahLst/>
            <a:cxnLst/>
            <a:rect l="l" t="t" r="r" b="b"/>
            <a:pathLst>
              <a:path w="320039" h="76200">
                <a:moveTo>
                  <a:pt x="76200" y="0"/>
                </a:moveTo>
                <a:lnTo>
                  <a:pt x="0" y="38099"/>
                </a:lnTo>
                <a:lnTo>
                  <a:pt x="76200" y="76199"/>
                </a:lnTo>
                <a:lnTo>
                  <a:pt x="76200" y="44449"/>
                </a:lnTo>
                <a:lnTo>
                  <a:pt x="63500" y="44449"/>
                </a:lnTo>
                <a:lnTo>
                  <a:pt x="63500" y="31749"/>
                </a:lnTo>
                <a:lnTo>
                  <a:pt x="76200" y="31749"/>
                </a:lnTo>
                <a:lnTo>
                  <a:pt x="76200" y="0"/>
                </a:lnTo>
                <a:close/>
              </a:path>
              <a:path w="320039" h="76200">
                <a:moveTo>
                  <a:pt x="76200" y="31749"/>
                </a:moveTo>
                <a:lnTo>
                  <a:pt x="63500" y="31749"/>
                </a:lnTo>
                <a:lnTo>
                  <a:pt x="63500" y="44449"/>
                </a:lnTo>
                <a:lnTo>
                  <a:pt x="76200" y="44449"/>
                </a:lnTo>
                <a:lnTo>
                  <a:pt x="76200" y="31749"/>
                </a:lnTo>
                <a:close/>
              </a:path>
              <a:path w="320039" h="76200">
                <a:moveTo>
                  <a:pt x="320039" y="31749"/>
                </a:moveTo>
                <a:lnTo>
                  <a:pt x="76200" y="31749"/>
                </a:lnTo>
                <a:lnTo>
                  <a:pt x="76200" y="44449"/>
                </a:lnTo>
                <a:lnTo>
                  <a:pt x="320039" y="44449"/>
                </a:lnTo>
                <a:lnTo>
                  <a:pt x="320039" y="31749"/>
                </a:lnTo>
                <a:close/>
              </a:path>
            </a:pathLst>
          </a:custGeom>
          <a:solidFill>
            <a:srgbClr val="000000"/>
          </a:solidFill>
        </p:spPr>
        <p:txBody>
          <a:bodyPr wrap="square" lIns="0" tIns="0" rIns="0" bIns="0" rtlCol="0"/>
          <a:lstStyle/>
          <a:p>
            <a:endParaRPr/>
          </a:p>
        </p:txBody>
      </p:sp>
      <p:sp>
        <p:nvSpPr>
          <p:cNvPr id="36" name="object 36"/>
          <p:cNvSpPr txBox="1"/>
          <p:nvPr/>
        </p:nvSpPr>
        <p:spPr>
          <a:xfrm>
            <a:off x="701141" y="4307840"/>
            <a:ext cx="4516755" cy="1668780"/>
          </a:xfrm>
          <a:prstGeom prst="rect">
            <a:avLst/>
          </a:prstGeom>
        </p:spPr>
        <p:txBody>
          <a:bodyPr vert="horz" wrap="square" lIns="0" tIns="157480" rIns="0" bIns="0" rtlCol="0">
            <a:spAutoFit/>
          </a:bodyPr>
          <a:lstStyle/>
          <a:p>
            <a:pPr marL="12700">
              <a:lnSpc>
                <a:spcPct val="100000"/>
              </a:lnSpc>
              <a:spcBef>
                <a:spcPts val="1240"/>
              </a:spcBef>
              <a:tabLst>
                <a:tab pos="1365250" algn="l"/>
              </a:tabLst>
            </a:pPr>
            <a:r>
              <a:rPr sz="2700" baseline="-49382" dirty="0">
                <a:solidFill>
                  <a:srgbClr val="00CC66"/>
                </a:solidFill>
                <a:latin typeface="Comic Sans MS"/>
                <a:cs typeface="Comic Sans MS"/>
              </a:rPr>
              <a:t>A	</a:t>
            </a:r>
            <a:r>
              <a:rPr sz="1800" spc="-5" dirty="0">
                <a:solidFill>
                  <a:srgbClr val="FF0000"/>
                </a:solidFill>
                <a:latin typeface="Comic Sans MS"/>
                <a:cs typeface="Comic Sans MS"/>
              </a:rPr>
              <a:t>transmission</a:t>
            </a:r>
            <a:endParaRPr sz="1800" dirty="0">
              <a:latin typeface="Comic Sans MS"/>
              <a:cs typeface="Comic Sans MS"/>
            </a:endParaRPr>
          </a:p>
          <a:p>
            <a:pPr marR="5080" algn="r">
              <a:lnSpc>
                <a:spcPct val="100000"/>
              </a:lnSpc>
              <a:spcBef>
                <a:spcPts val="1140"/>
              </a:spcBef>
            </a:pPr>
            <a:r>
              <a:rPr sz="1800" dirty="0">
                <a:solidFill>
                  <a:srgbClr val="FF0000"/>
                </a:solidFill>
                <a:latin typeface="Comic Sans MS"/>
                <a:cs typeface="Comic Sans MS"/>
              </a:rPr>
              <a:t>propaga</a:t>
            </a:r>
            <a:r>
              <a:rPr sz="1800" spc="5" dirty="0">
                <a:solidFill>
                  <a:srgbClr val="FF0000"/>
                </a:solidFill>
                <a:latin typeface="Comic Sans MS"/>
                <a:cs typeface="Comic Sans MS"/>
              </a:rPr>
              <a:t>t</a:t>
            </a:r>
            <a:r>
              <a:rPr sz="1800" spc="-5" dirty="0">
                <a:solidFill>
                  <a:srgbClr val="FF0000"/>
                </a:solidFill>
                <a:latin typeface="Comic Sans MS"/>
                <a:cs typeface="Comic Sans MS"/>
              </a:rPr>
              <a:t>ion</a:t>
            </a:r>
            <a:endParaRPr sz="1800" dirty="0">
              <a:latin typeface="Comic Sans MS"/>
              <a:cs typeface="Comic Sans MS"/>
            </a:endParaRPr>
          </a:p>
          <a:p>
            <a:pPr>
              <a:lnSpc>
                <a:spcPct val="100000"/>
              </a:lnSpc>
              <a:spcBef>
                <a:spcPts val="35"/>
              </a:spcBef>
            </a:pPr>
            <a:endParaRPr sz="3600" dirty="0">
              <a:latin typeface="Times New Roman"/>
              <a:cs typeface="Times New Roman"/>
            </a:endParaRPr>
          </a:p>
          <a:p>
            <a:pPr marL="288925">
              <a:lnSpc>
                <a:spcPct val="100000"/>
              </a:lnSpc>
            </a:pPr>
            <a:r>
              <a:rPr sz="1800" dirty="0">
                <a:solidFill>
                  <a:srgbClr val="C0504D"/>
                </a:solidFill>
                <a:latin typeface="Comic Sans MS"/>
                <a:cs typeface="Comic Sans MS"/>
              </a:rPr>
              <a:t>B</a:t>
            </a:r>
            <a:endParaRPr sz="1800" dirty="0">
              <a:latin typeface="Comic Sans MS"/>
              <a:cs typeface="Comic Sans MS"/>
            </a:endParaRPr>
          </a:p>
        </p:txBody>
      </p:sp>
      <p:sp>
        <p:nvSpPr>
          <p:cNvPr id="37" name="object 37"/>
          <p:cNvSpPr/>
          <p:nvPr/>
        </p:nvSpPr>
        <p:spPr>
          <a:xfrm>
            <a:off x="3043427" y="4701666"/>
            <a:ext cx="533400" cy="537845"/>
          </a:xfrm>
          <a:custGeom>
            <a:avLst/>
            <a:gdLst/>
            <a:ahLst/>
            <a:cxnLst/>
            <a:rect l="l" t="t" r="r" b="b"/>
            <a:pathLst>
              <a:path w="533400" h="537845">
                <a:moveTo>
                  <a:pt x="475251" y="488255"/>
                </a:moveTo>
                <a:lnTo>
                  <a:pt x="452755" y="510539"/>
                </a:lnTo>
                <a:lnTo>
                  <a:pt x="533400" y="537844"/>
                </a:lnTo>
                <a:lnTo>
                  <a:pt x="520065" y="497204"/>
                </a:lnTo>
                <a:lnTo>
                  <a:pt x="484124" y="497204"/>
                </a:lnTo>
                <a:lnTo>
                  <a:pt x="475251" y="488255"/>
                </a:lnTo>
                <a:close/>
              </a:path>
              <a:path w="533400" h="537845">
                <a:moveTo>
                  <a:pt x="484248" y="479342"/>
                </a:moveTo>
                <a:lnTo>
                  <a:pt x="475251" y="488255"/>
                </a:lnTo>
                <a:lnTo>
                  <a:pt x="484124" y="497204"/>
                </a:lnTo>
                <a:lnTo>
                  <a:pt x="493141" y="488314"/>
                </a:lnTo>
                <a:lnTo>
                  <a:pt x="484248" y="479342"/>
                </a:lnTo>
                <a:close/>
              </a:path>
              <a:path w="533400" h="537845">
                <a:moveTo>
                  <a:pt x="506857" y="456945"/>
                </a:moveTo>
                <a:lnTo>
                  <a:pt x="484248" y="479342"/>
                </a:lnTo>
                <a:lnTo>
                  <a:pt x="493141" y="488314"/>
                </a:lnTo>
                <a:lnTo>
                  <a:pt x="484124" y="497204"/>
                </a:lnTo>
                <a:lnTo>
                  <a:pt x="520065" y="497204"/>
                </a:lnTo>
                <a:lnTo>
                  <a:pt x="506857" y="456945"/>
                </a:lnTo>
                <a:close/>
              </a:path>
              <a:path w="533400" h="537845">
                <a:moveTo>
                  <a:pt x="9144" y="0"/>
                </a:moveTo>
                <a:lnTo>
                  <a:pt x="0" y="8889"/>
                </a:lnTo>
                <a:lnTo>
                  <a:pt x="475251" y="488255"/>
                </a:lnTo>
                <a:lnTo>
                  <a:pt x="484248" y="479342"/>
                </a:lnTo>
                <a:lnTo>
                  <a:pt x="9144" y="0"/>
                </a:lnTo>
                <a:close/>
              </a:path>
            </a:pathLst>
          </a:custGeom>
          <a:solidFill>
            <a:srgbClr val="000000"/>
          </a:solidFill>
        </p:spPr>
        <p:txBody>
          <a:bodyPr wrap="square" lIns="0" tIns="0" rIns="0" bIns="0" rtlCol="0"/>
          <a:lstStyle/>
          <a:p>
            <a:endParaRPr/>
          </a:p>
        </p:txBody>
      </p:sp>
      <p:sp>
        <p:nvSpPr>
          <p:cNvPr id="38" name="object 38"/>
          <p:cNvSpPr txBox="1"/>
          <p:nvPr/>
        </p:nvSpPr>
        <p:spPr>
          <a:xfrm>
            <a:off x="2177033" y="5987897"/>
            <a:ext cx="1148715" cy="572770"/>
          </a:xfrm>
          <a:prstGeom prst="rect">
            <a:avLst/>
          </a:prstGeom>
        </p:spPr>
        <p:txBody>
          <a:bodyPr vert="horz" wrap="square" lIns="0" tIns="22860" rIns="0" bIns="0" rtlCol="0">
            <a:spAutoFit/>
          </a:bodyPr>
          <a:lstStyle/>
          <a:p>
            <a:pPr marL="12700" marR="5080" indent="283210">
              <a:lnSpc>
                <a:spcPts val="2150"/>
              </a:lnSpc>
              <a:spcBef>
                <a:spcPts val="180"/>
              </a:spcBef>
            </a:pPr>
            <a:r>
              <a:rPr sz="1800" dirty="0">
                <a:solidFill>
                  <a:srgbClr val="FF0000"/>
                </a:solidFill>
                <a:latin typeface="Comic Sans MS"/>
                <a:cs typeface="Comic Sans MS"/>
              </a:rPr>
              <a:t>nodal  proc</a:t>
            </a:r>
            <a:r>
              <a:rPr sz="1800" spc="-5" dirty="0">
                <a:solidFill>
                  <a:srgbClr val="FF0000"/>
                </a:solidFill>
                <a:latin typeface="Comic Sans MS"/>
                <a:cs typeface="Comic Sans MS"/>
              </a:rPr>
              <a:t>e</a:t>
            </a:r>
            <a:r>
              <a:rPr sz="1800" dirty="0">
                <a:solidFill>
                  <a:srgbClr val="FF0000"/>
                </a:solidFill>
                <a:latin typeface="Comic Sans MS"/>
                <a:cs typeface="Comic Sans MS"/>
              </a:rPr>
              <a:t>ssing</a:t>
            </a:r>
            <a:endParaRPr sz="1800">
              <a:latin typeface="Comic Sans MS"/>
              <a:cs typeface="Comic Sans MS"/>
            </a:endParaRPr>
          </a:p>
        </p:txBody>
      </p:sp>
      <p:sp>
        <p:nvSpPr>
          <p:cNvPr id="39" name="object 39"/>
          <p:cNvSpPr/>
          <p:nvPr/>
        </p:nvSpPr>
        <p:spPr>
          <a:xfrm>
            <a:off x="2357627" y="5972555"/>
            <a:ext cx="833755" cy="76200"/>
          </a:xfrm>
          <a:custGeom>
            <a:avLst/>
            <a:gdLst/>
            <a:ahLst/>
            <a:cxn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path>
              <a:path w="833755" h="76200">
                <a:moveTo>
                  <a:pt x="757428" y="0"/>
                </a:moveTo>
                <a:lnTo>
                  <a:pt x="757428" y="76200"/>
                </a:lnTo>
                <a:lnTo>
                  <a:pt x="820928" y="44450"/>
                </a:lnTo>
                <a:lnTo>
                  <a:pt x="770128" y="44450"/>
                </a:lnTo>
                <a:lnTo>
                  <a:pt x="770128" y="31750"/>
                </a:lnTo>
                <a:lnTo>
                  <a:pt x="820928" y="31750"/>
                </a:lnTo>
                <a:lnTo>
                  <a:pt x="757428" y="0"/>
                </a:lnTo>
                <a:close/>
              </a:path>
              <a:path w="833755" h="76200">
                <a:moveTo>
                  <a:pt x="76200" y="31750"/>
                </a:moveTo>
                <a:lnTo>
                  <a:pt x="63500" y="31750"/>
                </a:lnTo>
                <a:lnTo>
                  <a:pt x="63500" y="44450"/>
                </a:lnTo>
                <a:lnTo>
                  <a:pt x="76200" y="44450"/>
                </a:lnTo>
                <a:lnTo>
                  <a:pt x="76200" y="31750"/>
                </a:lnTo>
                <a:close/>
              </a:path>
              <a:path w="833755" h="76200">
                <a:moveTo>
                  <a:pt x="757428" y="31750"/>
                </a:moveTo>
                <a:lnTo>
                  <a:pt x="76200" y="31750"/>
                </a:lnTo>
                <a:lnTo>
                  <a:pt x="76200" y="44450"/>
                </a:lnTo>
                <a:lnTo>
                  <a:pt x="757428" y="44450"/>
                </a:lnTo>
                <a:lnTo>
                  <a:pt x="757428" y="31750"/>
                </a:lnTo>
                <a:close/>
              </a:path>
              <a:path w="833755" h="76200">
                <a:moveTo>
                  <a:pt x="820928" y="31750"/>
                </a:moveTo>
                <a:lnTo>
                  <a:pt x="770128" y="31750"/>
                </a:lnTo>
                <a:lnTo>
                  <a:pt x="770128" y="44450"/>
                </a:lnTo>
                <a:lnTo>
                  <a:pt x="820928" y="44450"/>
                </a:lnTo>
                <a:lnTo>
                  <a:pt x="833628" y="38100"/>
                </a:lnTo>
                <a:lnTo>
                  <a:pt x="820928" y="31750"/>
                </a:lnTo>
                <a:close/>
              </a:path>
            </a:pathLst>
          </a:custGeom>
          <a:solidFill>
            <a:srgbClr val="000000"/>
          </a:solidFill>
        </p:spPr>
        <p:txBody>
          <a:bodyPr wrap="square" lIns="0" tIns="0" rIns="0" bIns="0" rtlCol="0"/>
          <a:lstStyle/>
          <a:p>
            <a:endParaRPr/>
          </a:p>
        </p:txBody>
      </p:sp>
      <p:sp>
        <p:nvSpPr>
          <p:cNvPr id="40" name="object 40"/>
          <p:cNvSpPr/>
          <p:nvPr/>
        </p:nvSpPr>
        <p:spPr>
          <a:xfrm>
            <a:off x="3166872" y="5734811"/>
            <a:ext cx="386080" cy="76200"/>
          </a:xfrm>
          <a:custGeom>
            <a:avLst/>
            <a:gdLst/>
            <a:ahLst/>
            <a:cxnLst/>
            <a:rect l="l" t="t" r="r" b="b"/>
            <a:pathLst>
              <a:path w="386079" h="76200">
                <a:moveTo>
                  <a:pt x="76200" y="0"/>
                </a:moveTo>
                <a:lnTo>
                  <a:pt x="0" y="38100"/>
                </a:lnTo>
                <a:lnTo>
                  <a:pt x="76200" y="76200"/>
                </a:lnTo>
                <a:lnTo>
                  <a:pt x="76200" y="44450"/>
                </a:lnTo>
                <a:lnTo>
                  <a:pt x="63500" y="44450"/>
                </a:lnTo>
                <a:lnTo>
                  <a:pt x="63500" y="31750"/>
                </a:lnTo>
                <a:lnTo>
                  <a:pt x="76200" y="31750"/>
                </a:lnTo>
                <a:lnTo>
                  <a:pt x="76200" y="0"/>
                </a:lnTo>
                <a:close/>
              </a:path>
              <a:path w="386079" h="76200">
                <a:moveTo>
                  <a:pt x="309372" y="0"/>
                </a:moveTo>
                <a:lnTo>
                  <a:pt x="309372" y="76200"/>
                </a:lnTo>
                <a:lnTo>
                  <a:pt x="372872" y="44450"/>
                </a:lnTo>
                <a:lnTo>
                  <a:pt x="322072" y="44450"/>
                </a:lnTo>
                <a:lnTo>
                  <a:pt x="322072" y="31750"/>
                </a:lnTo>
                <a:lnTo>
                  <a:pt x="372872" y="31750"/>
                </a:lnTo>
                <a:lnTo>
                  <a:pt x="309372" y="0"/>
                </a:lnTo>
                <a:close/>
              </a:path>
              <a:path w="386079" h="76200">
                <a:moveTo>
                  <a:pt x="76200" y="31750"/>
                </a:moveTo>
                <a:lnTo>
                  <a:pt x="63500" y="31750"/>
                </a:lnTo>
                <a:lnTo>
                  <a:pt x="63500" y="44450"/>
                </a:lnTo>
                <a:lnTo>
                  <a:pt x="76200" y="44450"/>
                </a:lnTo>
                <a:lnTo>
                  <a:pt x="76200" y="31750"/>
                </a:lnTo>
                <a:close/>
              </a:path>
              <a:path w="386079" h="76200">
                <a:moveTo>
                  <a:pt x="309372" y="31750"/>
                </a:moveTo>
                <a:lnTo>
                  <a:pt x="76200" y="31750"/>
                </a:lnTo>
                <a:lnTo>
                  <a:pt x="76200" y="44450"/>
                </a:lnTo>
                <a:lnTo>
                  <a:pt x="309372" y="44450"/>
                </a:lnTo>
                <a:lnTo>
                  <a:pt x="309372" y="31750"/>
                </a:lnTo>
                <a:close/>
              </a:path>
              <a:path w="386079" h="76200">
                <a:moveTo>
                  <a:pt x="372872" y="31750"/>
                </a:moveTo>
                <a:lnTo>
                  <a:pt x="322072" y="31750"/>
                </a:lnTo>
                <a:lnTo>
                  <a:pt x="322072" y="44450"/>
                </a:lnTo>
                <a:lnTo>
                  <a:pt x="372872" y="44450"/>
                </a:lnTo>
                <a:lnTo>
                  <a:pt x="385572" y="38100"/>
                </a:lnTo>
                <a:lnTo>
                  <a:pt x="372872" y="31750"/>
                </a:lnTo>
                <a:close/>
              </a:path>
            </a:pathLst>
          </a:custGeom>
          <a:solidFill>
            <a:srgbClr val="000000"/>
          </a:solidFill>
        </p:spPr>
        <p:txBody>
          <a:bodyPr wrap="square" lIns="0" tIns="0" rIns="0" bIns="0" rtlCol="0"/>
          <a:lstStyle/>
          <a:p>
            <a:endParaRPr/>
          </a:p>
        </p:txBody>
      </p:sp>
      <p:sp>
        <p:nvSpPr>
          <p:cNvPr id="41" name="object 41"/>
          <p:cNvSpPr txBox="1"/>
          <p:nvPr/>
        </p:nvSpPr>
        <p:spPr>
          <a:xfrm>
            <a:off x="3654297" y="6243624"/>
            <a:ext cx="93789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Comic Sans MS"/>
                <a:cs typeface="Comic Sans MS"/>
              </a:rPr>
              <a:t>queueing</a:t>
            </a:r>
            <a:endParaRPr sz="1800">
              <a:latin typeface="Comic Sans MS"/>
              <a:cs typeface="Comic Sans MS"/>
            </a:endParaRPr>
          </a:p>
        </p:txBody>
      </p:sp>
      <p:sp>
        <p:nvSpPr>
          <p:cNvPr id="42" name="object 42"/>
          <p:cNvSpPr/>
          <p:nvPr/>
        </p:nvSpPr>
        <p:spPr>
          <a:xfrm>
            <a:off x="3328415" y="5772911"/>
            <a:ext cx="596265" cy="551815"/>
          </a:xfrm>
          <a:custGeom>
            <a:avLst/>
            <a:gdLst/>
            <a:ahLst/>
            <a:cxnLst/>
            <a:rect l="l" t="t" r="r" b="b"/>
            <a:pathLst>
              <a:path w="596264" h="551814">
                <a:moveTo>
                  <a:pt x="595884" y="551688"/>
                </a:moveTo>
                <a:lnTo>
                  <a:pt x="0" y="0"/>
                </a:lnTo>
              </a:path>
            </a:pathLst>
          </a:custGeom>
          <a:ln w="9144">
            <a:solidFill>
              <a:srgbClr val="000000"/>
            </a:solidFill>
          </a:ln>
        </p:spPr>
        <p:txBody>
          <a:bodyPr wrap="square" lIns="0" tIns="0" rIns="0" bIns="0" rtlCol="0"/>
          <a:lstStyle/>
          <a:p>
            <a:endParaRPr/>
          </a:p>
        </p:txBody>
      </p:sp>
      <p:sp>
        <p:nvSpPr>
          <p:cNvPr id="43" name="object 43"/>
          <p:cNvSpPr/>
          <p:nvPr/>
        </p:nvSpPr>
        <p:spPr>
          <a:xfrm>
            <a:off x="5773673" y="5174741"/>
            <a:ext cx="177165" cy="1905"/>
          </a:xfrm>
          <a:custGeom>
            <a:avLst/>
            <a:gdLst/>
            <a:ahLst/>
            <a:cxnLst/>
            <a:rect l="l" t="t" r="r" b="b"/>
            <a:pathLst>
              <a:path w="177164" h="1904">
                <a:moveTo>
                  <a:pt x="-14477" y="761"/>
                </a:moveTo>
                <a:lnTo>
                  <a:pt x="191262" y="761"/>
                </a:lnTo>
              </a:path>
            </a:pathLst>
          </a:custGeom>
          <a:ln w="30479">
            <a:solidFill>
              <a:srgbClr val="000000"/>
            </a:solidFill>
          </a:ln>
        </p:spPr>
        <p:txBody>
          <a:bodyPr wrap="square" lIns="0" tIns="0" rIns="0" bIns="0" rtlCol="0"/>
          <a:lstStyle/>
          <a:p>
            <a:endParaRPr/>
          </a:p>
        </p:txBody>
      </p:sp>
      <p:sp>
        <p:nvSpPr>
          <p:cNvPr id="44" name="object 44"/>
          <p:cNvSpPr/>
          <p:nvPr/>
        </p:nvSpPr>
        <p:spPr>
          <a:xfrm>
            <a:off x="6115050" y="5292090"/>
            <a:ext cx="157480" cy="0"/>
          </a:xfrm>
          <a:custGeom>
            <a:avLst/>
            <a:gdLst/>
            <a:ahLst/>
            <a:cxnLst/>
            <a:rect l="l" t="t" r="r" b="b"/>
            <a:pathLst>
              <a:path w="157479">
                <a:moveTo>
                  <a:pt x="0" y="0"/>
                </a:moveTo>
                <a:lnTo>
                  <a:pt x="156972" y="0"/>
                </a:lnTo>
              </a:path>
            </a:pathLst>
          </a:custGeom>
          <a:ln w="28956">
            <a:solidFill>
              <a:srgbClr val="000000"/>
            </a:solidFill>
          </a:ln>
        </p:spPr>
        <p:txBody>
          <a:bodyPr wrap="square" lIns="0" tIns="0" rIns="0" bIns="0" rtlCol="0"/>
          <a:lstStyle/>
          <a:p>
            <a:endParaRPr/>
          </a:p>
        </p:txBody>
      </p:sp>
      <p:sp>
        <p:nvSpPr>
          <p:cNvPr id="45" name="object 45"/>
          <p:cNvSpPr/>
          <p:nvPr/>
        </p:nvSpPr>
        <p:spPr>
          <a:xfrm>
            <a:off x="5936741" y="5176265"/>
            <a:ext cx="184785" cy="116205"/>
          </a:xfrm>
          <a:custGeom>
            <a:avLst/>
            <a:gdLst/>
            <a:ahLst/>
            <a:cxnLst/>
            <a:rect l="l" t="t" r="r" b="b"/>
            <a:pathLst>
              <a:path w="184785" h="116204">
                <a:moveTo>
                  <a:pt x="0" y="0"/>
                </a:moveTo>
                <a:lnTo>
                  <a:pt x="184404" y="115823"/>
                </a:lnTo>
              </a:path>
            </a:pathLst>
          </a:custGeom>
          <a:ln w="28956">
            <a:solidFill>
              <a:srgbClr val="000000"/>
            </a:solidFill>
          </a:ln>
        </p:spPr>
        <p:txBody>
          <a:bodyPr wrap="square" lIns="0" tIns="0" rIns="0" bIns="0" rtlCol="0"/>
          <a:lstStyle/>
          <a:p>
            <a:endParaRPr/>
          </a:p>
        </p:txBody>
      </p:sp>
      <p:sp>
        <p:nvSpPr>
          <p:cNvPr id="46" name="object 46"/>
          <p:cNvSpPr/>
          <p:nvPr/>
        </p:nvSpPr>
        <p:spPr>
          <a:xfrm>
            <a:off x="5773673" y="5287517"/>
            <a:ext cx="177165" cy="3175"/>
          </a:xfrm>
          <a:custGeom>
            <a:avLst/>
            <a:gdLst/>
            <a:ahLst/>
            <a:cxnLst/>
            <a:rect l="l" t="t" r="r" b="b"/>
            <a:pathLst>
              <a:path w="177164" h="3175">
                <a:moveTo>
                  <a:pt x="0" y="0"/>
                </a:moveTo>
                <a:lnTo>
                  <a:pt x="176784" y="3047"/>
                </a:lnTo>
              </a:path>
            </a:pathLst>
          </a:custGeom>
          <a:ln w="28956">
            <a:solidFill>
              <a:srgbClr val="000000"/>
            </a:solidFill>
          </a:ln>
        </p:spPr>
        <p:txBody>
          <a:bodyPr wrap="square" lIns="0" tIns="0" rIns="0" bIns="0" rtlCol="0"/>
          <a:lstStyle/>
          <a:p>
            <a:endParaRPr/>
          </a:p>
        </p:txBody>
      </p:sp>
      <p:sp>
        <p:nvSpPr>
          <p:cNvPr id="47" name="object 47"/>
          <p:cNvSpPr/>
          <p:nvPr/>
        </p:nvSpPr>
        <p:spPr>
          <a:xfrm>
            <a:off x="6115050" y="5173217"/>
            <a:ext cx="157480" cy="0"/>
          </a:xfrm>
          <a:custGeom>
            <a:avLst/>
            <a:gdLst/>
            <a:ahLst/>
            <a:cxnLst/>
            <a:rect l="l" t="t" r="r" b="b"/>
            <a:pathLst>
              <a:path w="157479">
                <a:moveTo>
                  <a:pt x="0" y="0"/>
                </a:moveTo>
                <a:lnTo>
                  <a:pt x="156972" y="0"/>
                </a:lnTo>
              </a:path>
            </a:pathLst>
          </a:custGeom>
          <a:ln w="28956">
            <a:solidFill>
              <a:srgbClr val="000000"/>
            </a:solidFill>
          </a:ln>
        </p:spPr>
        <p:txBody>
          <a:bodyPr wrap="square" lIns="0" tIns="0" rIns="0" bIns="0" rtlCol="0"/>
          <a:lstStyle/>
          <a:p>
            <a:endParaRPr/>
          </a:p>
        </p:txBody>
      </p:sp>
      <p:sp>
        <p:nvSpPr>
          <p:cNvPr id="48" name="object 48"/>
          <p:cNvSpPr/>
          <p:nvPr/>
        </p:nvSpPr>
        <p:spPr>
          <a:xfrm>
            <a:off x="5936741" y="5173217"/>
            <a:ext cx="184785" cy="114300"/>
          </a:xfrm>
          <a:custGeom>
            <a:avLst/>
            <a:gdLst/>
            <a:ahLst/>
            <a:cxnLst/>
            <a:rect l="l" t="t" r="r" b="b"/>
            <a:pathLst>
              <a:path w="184785" h="114300">
                <a:moveTo>
                  <a:pt x="0" y="114299"/>
                </a:moveTo>
                <a:lnTo>
                  <a:pt x="184404" y="0"/>
                </a:lnTo>
              </a:path>
            </a:pathLst>
          </a:custGeom>
          <a:ln w="28956">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6200" y="1"/>
            <a:ext cx="9067800" cy="8569012"/>
          </a:xfrm>
        </p:spPr>
        <p:txBody>
          <a:bodyPr/>
          <a:lstStyle/>
          <a:p>
            <a:pPr marL="527050" indent="-514350">
              <a:lnSpc>
                <a:spcPct val="100000"/>
              </a:lnSpc>
              <a:spcBef>
                <a:spcPts val="95"/>
              </a:spcBef>
              <a:buAutoNum type="arabicPeriod"/>
              <a:tabLst>
                <a:tab pos="354965" algn="l"/>
                <a:tab pos="355600" algn="l"/>
              </a:tabLst>
            </a:pPr>
            <a:r>
              <a:rPr lang="en-US" spc="-85" dirty="0" smtClean="0">
                <a:solidFill>
                  <a:srgbClr val="FF0000"/>
                </a:solidFill>
                <a:latin typeface="Times New Roman" panose="02020603050405020304" pitchFamily="18" charset="0"/>
                <a:cs typeface="Times New Roman" panose="02020603050405020304" pitchFamily="18" charset="0"/>
              </a:rPr>
              <a:t>(n</a:t>
            </a:r>
            <a:r>
              <a:rPr lang="en-US" spc="-80" dirty="0" smtClean="0">
                <a:solidFill>
                  <a:srgbClr val="FF0000"/>
                </a:solidFill>
                <a:latin typeface="Times New Roman" panose="02020603050405020304" pitchFamily="18" charset="0"/>
                <a:cs typeface="Times New Roman" panose="02020603050405020304" pitchFamily="18" charset="0"/>
              </a:rPr>
              <a:t>odal</a:t>
            </a:r>
            <a:r>
              <a:rPr lang="en-US" spc="-170" dirty="0" smtClean="0">
                <a:solidFill>
                  <a:srgbClr val="FF0000"/>
                </a:solidFill>
                <a:latin typeface="Times New Roman" panose="02020603050405020304" pitchFamily="18" charset="0"/>
                <a:cs typeface="Times New Roman" panose="02020603050405020304" pitchFamily="18" charset="0"/>
              </a:rPr>
              <a:t> )</a:t>
            </a:r>
            <a:r>
              <a:rPr lang="en-US" spc="-110" dirty="0" smtClean="0">
                <a:solidFill>
                  <a:srgbClr val="FF0000"/>
                </a:solidFill>
                <a:latin typeface="Times New Roman" panose="02020603050405020304" pitchFamily="18" charset="0"/>
                <a:cs typeface="Times New Roman" panose="02020603050405020304" pitchFamily="18" charset="0"/>
              </a:rPr>
              <a:t>processing delay: </a:t>
            </a:r>
            <a:r>
              <a:rPr lang="en-US" spc="-110" dirty="0" smtClean="0">
                <a:solidFill>
                  <a:schemeClr val="tx1"/>
                </a:solidFill>
                <a:latin typeface="Times New Roman" panose="02020603050405020304" pitchFamily="18" charset="0"/>
                <a:cs typeface="Times New Roman" panose="02020603050405020304" pitchFamily="18" charset="0"/>
              </a:rPr>
              <a:t>The time required to examine the packet’s header and determine where to direct the packet is part of the processing delay.</a:t>
            </a:r>
          </a:p>
          <a:p>
            <a:pPr marL="12700">
              <a:lnSpc>
                <a:spcPct val="100000"/>
              </a:lnSpc>
              <a:spcBef>
                <a:spcPts val="95"/>
              </a:spcBef>
              <a:tabLst>
                <a:tab pos="354965" algn="l"/>
                <a:tab pos="355600" algn="l"/>
              </a:tabLst>
            </a:pPr>
            <a:endParaRPr lang="en-US" spc="-110" dirty="0" smtClean="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95"/>
              </a:spcBef>
              <a:tabLst>
                <a:tab pos="354965" algn="l"/>
                <a:tab pos="355600" algn="l"/>
              </a:tabLst>
            </a:pPr>
            <a:r>
              <a:rPr lang="en-US" spc="-5" dirty="0" smtClean="0">
                <a:latin typeface="Times New Roman" panose="02020603050405020304" pitchFamily="18" charset="0"/>
                <a:cs typeface="Times New Roman" panose="02020603050405020304" pitchFamily="18" charset="0"/>
              </a:rPr>
              <a:t>Time </a:t>
            </a:r>
            <a:r>
              <a:rPr lang="en-US" spc="-10" dirty="0">
                <a:latin typeface="Times New Roman" panose="02020603050405020304" pitchFamily="18" charset="0"/>
                <a:cs typeface="Times New Roman" panose="02020603050405020304" pitchFamily="18" charset="0"/>
              </a:rPr>
              <a:t>taken</a:t>
            </a:r>
            <a:r>
              <a:rPr lang="en-US" dirty="0">
                <a:latin typeface="Times New Roman" panose="02020603050405020304" pitchFamily="18" charset="0"/>
                <a:cs typeface="Times New Roman" panose="02020603050405020304" pitchFamily="18" charset="0"/>
              </a:rPr>
              <a:t> </a:t>
            </a:r>
            <a:r>
              <a:rPr lang="en-US" spc="-10" dirty="0" smtClean="0">
                <a:latin typeface="Times New Roman" panose="02020603050405020304" pitchFamily="18" charset="0"/>
                <a:cs typeface="Times New Roman" panose="02020603050405020304" pitchFamily="18" charset="0"/>
              </a:rPr>
              <a:t>for -</a:t>
            </a:r>
            <a:r>
              <a:rPr lang="en-US" spc="-100" dirty="0" smtClean="0">
                <a:solidFill>
                  <a:schemeClr val="tx1"/>
                </a:solidFill>
                <a:latin typeface="Times New Roman" panose="02020603050405020304" pitchFamily="18" charset="0"/>
                <a:cs typeface="Times New Roman" panose="02020603050405020304" pitchFamily="18" charset="0"/>
              </a:rPr>
              <a:t>checking </a:t>
            </a:r>
            <a:r>
              <a:rPr lang="en-US" spc="15" dirty="0">
                <a:solidFill>
                  <a:schemeClr val="tx1"/>
                </a:solidFill>
                <a:latin typeface="Times New Roman" panose="02020603050405020304" pitchFamily="18" charset="0"/>
                <a:cs typeface="Times New Roman" panose="02020603050405020304" pitchFamily="18" charset="0"/>
              </a:rPr>
              <a:t>bit</a:t>
            </a:r>
            <a:r>
              <a:rPr lang="en-US" spc="-110" dirty="0">
                <a:solidFill>
                  <a:schemeClr val="tx1"/>
                </a:solidFill>
                <a:latin typeface="Times New Roman" panose="02020603050405020304" pitchFamily="18" charset="0"/>
                <a:cs typeface="Times New Roman" panose="02020603050405020304" pitchFamily="18" charset="0"/>
              </a:rPr>
              <a:t> </a:t>
            </a:r>
            <a:r>
              <a:rPr lang="en-US" spc="-65" dirty="0">
                <a:solidFill>
                  <a:schemeClr val="tx1"/>
                </a:solidFill>
                <a:latin typeface="Times New Roman" panose="02020603050405020304" pitchFamily="18" charset="0"/>
                <a:cs typeface="Times New Roman" panose="02020603050405020304" pitchFamily="18" charset="0"/>
              </a:rPr>
              <a:t>errors</a:t>
            </a:r>
            <a:endParaRPr lang="en-US" dirty="0">
              <a:solidFill>
                <a:schemeClr val="tx1"/>
              </a:solidFill>
              <a:latin typeface="Times New Roman" panose="02020603050405020304" pitchFamily="18" charset="0"/>
              <a:cs typeface="Times New Roman" panose="02020603050405020304" pitchFamily="18" charset="0"/>
            </a:endParaRPr>
          </a:p>
          <a:p>
            <a:pPr marL="469900" lvl="1">
              <a:lnSpc>
                <a:spcPct val="100000"/>
              </a:lnSpc>
              <a:spcBef>
                <a:spcPts val="5"/>
              </a:spcBef>
              <a:tabLst>
                <a:tab pos="756285" algn="l"/>
                <a:tab pos="756920" algn="l"/>
              </a:tabLst>
            </a:pPr>
            <a:r>
              <a:rPr lang="en-US" sz="3200" spc="-50" dirty="0" smtClean="0">
                <a:solidFill>
                  <a:schemeClr val="tx1"/>
                </a:solidFill>
                <a:latin typeface="Times New Roman" panose="02020603050405020304" pitchFamily="18" charset="0"/>
                <a:cs typeface="Times New Roman" panose="02020603050405020304" pitchFamily="18" charset="0"/>
              </a:rPr>
              <a:t>                      -determine </a:t>
            </a:r>
            <a:r>
              <a:rPr lang="en-US" sz="3200" spc="-10" dirty="0">
                <a:solidFill>
                  <a:schemeClr val="tx1"/>
                </a:solidFill>
                <a:latin typeface="Times New Roman" panose="02020603050405020304" pitchFamily="18" charset="0"/>
                <a:cs typeface="Times New Roman" panose="02020603050405020304" pitchFamily="18" charset="0"/>
              </a:rPr>
              <a:t>output</a:t>
            </a:r>
            <a:r>
              <a:rPr lang="en-US" sz="3200" spc="-155" dirty="0">
                <a:solidFill>
                  <a:schemeClr val="tx1"/>
                </a:solidFill>
                <a:latin typeface="Times New Roman" panose="02020603050405020304" pitchFamily="18" charset="0"/>
                <a:cs typeface="Times New Roman" panose="02020603050405020304" pitchFamily="18" charset="0"/>
              </a:rPr>
              <a:t> </a:t>
            </a:r>
            <a:r>
              <a:rPr lang="en-US" sz="3200" spc="-40" dirty="0" smtClean="0">
                <a:solidFill>
                  <a:schemeClr val="tx1"/>
                </a:solidFill>
                <a:latin typeface="Times New Roman" panose="02020603050405020304" pitchFamily="18" charset="0"/>
                <a:cs typeface="Times New Roman" panose="02020603050405020304" pitchFamily="18" charset="0"/>
              </a:rPr>
              <a:t>link</a:t>
            </a:r>
          </a:p>
          <a:p>
            <a:pPr marL="469900" lvl="1">
              <a:lnSpc>
                <a:spcPct val="100000"/>
              </a:lnSpc>
              <a:spcBef>
                <a:spcPts val="5"/>
              </a:spcBef>
              <a:tabLst>
                <a:tab pos="756285" algn="l"/>
                <a:tab pos="756920" algn="l"/>
              </a:tabLst>
            </a:pPr>
            <a:endParaRPr lang="en-US" sz="3200" spc="-40" dirty="0" smtClean="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520"/>
              </a:spcBef>
              <a:buClr>
                <a:srgbClr val="C0504D"/>
              </a:buClr>
              <a:buSzPct val="83333"/>
              <a:tabLst>
                <a:tab pos="354965" algn="l"/>
                <a:tab pos="355600" algn="l"/>
              </a:tabLst>
            </a:pPr>
            <a:r>
              <a:rPr lang="en-US" dirty="0">
                <a:solidFill>
                  <a:srgbClr val="FF0000"/>
                </a:solidFill>
                <a:latin typeface="Times New Roman" panose="02020603050405020304" pitchFamily="18" charset="0"/>
                <a:cs typeface="Times New Roman" panose="02020603050405020304" pitchFamily="18" charset="0"/>
              </a:rPr>
              <a:t>2.</a:t>
            </a:r>
            <a:r>
              <a:rPr lang="en-US" spc="-5" dirty="0">
                <a:solidFill>
                  <a:srgbClr val="FF0000"/>
                </a:solidFill>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Queueing delay</a:t>
            </a:r>
            <a:endParaRPr lang="en-US" dirty="0">
              <a:latin typeface="Times New Roman" panose="02020603050405020304" pitchFamily="18" charset="0"/>
              <a:cs typeface="Times New Roman" panose="02020603050405020304" pitchFamily="18" charset="0"/>
            </a:endParaRPr>
          </a:p>
          <a:p>
            <a:pPr marL="756285" marR="396240" lvl="1" indent="-286385">
              <a:lnSpc>
                <a:spcPct val="100000"/>
              </a:lnSpc>
              <a:spcBef>
                <a:spcPts val="470"/>
              </a:spcBef>
              <a:buClr>
                <a:srgbClr val="C0504D"/>
              </a:buClr>
              <a:buSzPct val="75000"/>
              <a:buFont typeface="Wingdings"/>
              <a:buChar char=""/>
              <a:tabLst>
                <a:tab pos="756920" algn="l"/>
              </a:tabLst>
            </a:pPr>
            <a:r>
              <a:rPr lang="en-US" sz="3200" spc="-5" dirty="0">
                <a:solidFill>
                  <a:srgbClr val="392D93"/>
                </a:solidFill>
                <a:latin typeface="Times New Roman" panose="02020603050405020304" pitchFamily="18" charset="0"/>
                <a:cs typeface="Times New Roman" panose="02020603050405020304" pitchFamily="18" charset="0"/>
              </a:rPr>
              <a:t>waiting </a:t>
            </a:r>
            <a:r>
              <a:rPr lang="en-US" sz="3200" dirty="0">
                <a:solidFill>
                  <a:srgbClr val="392D93"/>
                </a:solidFill>
                <a:latin typeface="Times New Roman" panose="02020603050405020304" pitchFamily="18" charset="0"/>
                <a:cs typeface="Times New Roman" panose="02020603050405020304" pitchFamily="18" charset="0"/>
              </a:rPr>
              <a:t>Time </a:t>
            </a:r>
            <a:r>
              <a:rPr lang="en-US" sz="3200" spc="-5" dirty="0">
                <a:solidFill>
                  <a:srgbClr val="392D93"/>
                </a:solidFill>
                <a:latin typeface="Times New Roman" panose="02020603050405020304" pitchFamily="18" charset="0"/>
                <a:cs typeface="Times New Roman" panose="02020603050405020304" pitchFamily="18" charset="0"/>
              </a:rPr>
              <a:t>in </a:t>
            </a:r>
            <a:r>
              <a:rPr lang="en-US" sz="3200" dirty="0">
                <a:solidFill>
                  <a:srgbClr val="392D93"/>
                </a:solidFill>
                <a:latin typeface="Times New Roman" panose="02020603050405020304" pitchFamily="18" charset="0"/>
                <a:cs typeface="Times New Roman" panose="02020603050405020304" pitchFamily="18" charset="0"/>
              </a:rPr>
              <a:t>the  queue</a:t>
            </a:r>
          </a:p>
          <a:p>
            <a:pPr marL="756285" marR="5080" lvl="1" indent="-286385">
              <a:lnSpc>
                <a:spcPct val="100000"/>
              </a:lnSpc>
              <a:spcBef>
                <a:spcPts val="484"/>
              </a:spcBef>
              <a:buClr>
                <a:srgbClr val="C0504D"/>
              </a:buClr>
              <a:buSzPct val="75000"/>
              <a:buFont typeface="Wingdings"/>
              <a:buChar char=""/>
              <a:tabLst>
                <a:tab pos="756920" algn="l"/>
              </a:tabLst>
            </a:pPr>
            <a:r>
              <a:rPr lang="en-US" sz="3200" spc="-5" dirty="0">
                <a:latin typeface="Times New Roman" panose="02020603050405020304" pitchFamily="18" charset="0"/>
                <a:cs typeface="Times New Roman" panose="02020603050405020304" pitchFamily="18" charset="0"/>
              </a:rPr>
              <a:t>depends </a:t>
            </a:r>
            <a:r>
              <a:rPr lang="en-US" sz="3200" dirty="0">
                <a:latin typeface="Times New Roman" panose="02020603050405020304" pitchFamily="18" charset="0"/>
                <a:cs typeface="Times New Roman" panose="02020603050405020304" pitchFamily="18" charset="0"/>
              </a:rPr>
              <a:t>on congestion  level of</a:t>
            </a:r>
            <a:r>
              <a:rPr lang="en-US" sz="3200" spc="-1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router</a:t>
            </a:r>
          </a:p>
          <a:p>
            <a:pPr marL="12700" marR="5080">
              <a:spcBef>
                <a:spcPts val="484"/>
              </a:spcBef>
              <a:buClr>
                <a:srgbClr val="C0504D"/>
              </a:buClr>
              <a:buSzPct val="75000"/>
              <a:tabLst>
                <a:tab pos="756920" algn="l"/>
              </a:tabLst>
            </a:pPr>
            <a:endParaRPr lang="en-US" dirty="0" smtClean="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endParaRPr lang="en-US" dirty="0" smtClean="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endParaRPr lang="en-US" dirty="0">
              <a:solidFill>
                <a:schemeClr val="tx1"/>
              </a:solidFill>
              <a:latin typeface="Times New Roman" panose="02020603050405020304" pitchFamily="18" charset="0"/>
              <a:cs typeface="Times New Roman" panose="02020603050405020304" pitchFamily="18" charset="0"/>
            </a:endParaRPr>
          </a:p>
          <a:p>
            <a:pPr marL="299085" marR="5080" indent="-286385">
              <a:spcBef>
                <a:spcPts val="484"/>
              </a:spcBef>
              <a:buClr>
                <a:srgbClr val="C0504D"/>
              </a:buClr>
              <a:buSzPct val="75000"/>
              <a:buFont typeface="Wingdings"/>
              <a:buChar char=""/>
              <a:tabLst>
                <a:tab pos="756920" algn="l"/>
              </a:tabLst>
            </a:pPr>
            <a:endParaRPr lang="en-US" sz="4600" dirty="0">
              <a:latin typeface="Times New Roman" panose="02020603050405020304" pitchFamily="18" charset="0"/>
              <a:cs typeface="Times New Roman" panose="02020603050405020304" pitchFamily="18" charset="0"/>
            </a:endParaRPr>
          </a:p>
          <a:p>
            <a:pPr marL="469900" lvl="1">
              <a:lnSpc>
                <a:spcPct val="100000"/>
              </a:lnSpc>
              <a:spcBef>
                <a:spcPts val="5"/>
              </a:spcBef>
              <a:tabLst>
                <a:tab pos="756285" algn="l"/>
                <a:tab pos="756920" algn="l"/>
              </a:tabLst>
            </a:pPr>
            <a:endParaRPr lang="en-US" sz="3200" dirty="0">
              <a:solidFill>
                <a:schemeClr val="tx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58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459740" y="453897"/>
            <a:ext cx="4995545" cy="330835"/>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Data </a:t>
            </a:r>
            <a:r>
              <a:rPr sz="2000" i="1" spc="-5" dirty="0">
                <a:latin typeface="Times New Roman"/>
                <a:cs typeface="Times New Roman"/>
              </a:rPr>
              <a:t>flow (simplex, </a:t>
            </a:r>
            <a:r>
              <a:rPr sz="2000" i="1" dirty="0">
                <a:latin typeface="Times New Roman"/>
                <a:cs typeface="Times New Roman"/>
              </a:rPr>
              <a:t>half-duplex, </a:t>
            </a:r>
            <a:r>
              <a:rPr sz="2000" i="1" spc="5" dirty="0">
                <a:latin typeface="Times New Roman"/>
                <a:cs typeface="Times New Roman"/>
              </a:rPr>
              <a:t>and</a:t>
            </a:r>
            <a:r>
              <a:rPr sz="2000" i="1" spc="-110" dirty="0">
                <a:latin typeface="Times New Roman"/>
                <a:cs typeface="Times New Roman"/>
              </a:rPr>
              <a:t> </a:t>
            </a:r>
            <a:r>
              <a:rPr sz="2000" i="1" dirty="0">
                <a:latin typeface="Times New Roman"/>
                <a:cs typeface="Times New Roman"/>
              </a:rPr>
              <a:t>full-duplex)</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283208" y="1171955"/>
            <a:ext cx="6489192" cy="49134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304800"/>
            <a:ext cx="8763000" cy="6858801"/>
          </a:xfrm>
        </p:spPr>
        <p:txBody>
          <a:bodyPr/>
          <a:lstStyle/>
          <a:p>
            <a:pPr marL="12700" marR="5080">
              <a:spcBef>
                <a:spcPts val="484"/>
              </a:spcBef>
              <a:buClr>
                <a:srgbClr val="C0504D"/>
              </a:buClr>
              <a:buSzPct val="75000"/>
              <a:tabLst>
                <a:tab pos="756920" algn="l"/>
              </a:tabLst>
            </a:pPr>
            <a:r>
              <a:rPr lang="en-US" spc="-135" dirty="0" smtClean="0">
                <a:solidFill>
                  <a:srgbClr val="FF0000"/>
                </a:solidFill>
                <a:latin typeface="Times New Roman" panose="02020603050405020304" pitchFamily="18" charset="0"/>
                <a:cs typeface="Times New Roman" panose="02020603050405020304" pitchFamily="18" charset="0"/>
              </a:rPr>
              <a:t>3.Transmission </a:t>
            </a:r>
            <a:r>
              <a:rPr lang="en-US" spc="-95" dirty="0">
                <a:solidFill>
                  <a:srgbClr val="FF0000"/>
                </a:solidFill>
                <a:latin typeface="Times New Roman" panose="02020603050405020304" pitchFamily="18" charset="0"/>
                <a:cs typeface="Times New Roman" panose="02020603050405020304" pitchFamily="18" charset="0"/>
              </a:rPr>
              <a:t>delay: </a:t>
            </a:r>
            <a:r>
              <a:rPr lang="en-US" spc="-20" dirty="0">
                <a:solidFill>
                  <a:srgbClr val="392D93"/>
                </a:solidFill>
                <a:latin typeface="Times New Roman" panose="02020603050405020304" pitchFamily="18" charset="0"/>
                <a:cs typeface="Times New Roman" panose="02020603050405020304" pitchFamily="18" charset="0"/>
              </a:rPr>
              <a:t>Time  </a:t>
            </a:r>
            <a:r>
              <a:rPr lang="en-US" spc="-95" dirty="0">
                <a:solidFill>
                  <a:srgbClr val="392D93"/>
                </a:solidFill>
                <a:latin typeface="Times New Roman" panose="02020603050405020304" pitchFamily="18" charset="0"/>
                <a:cs typeface="Times New Roman" panose="02020603050405020304" pitchFamily="18" charset="0"/>
              </a:rPr>
              <a:t>taken </a:t>
            </a:r>
            <a:r>
              <a:rPr lang="en-US" spc="15" dirty="0">
                <a:solidFill>
                  <a:srgbClr val="392D93"/>
                </a:solidFill>
                <a:latin typeface="Times New Roman" panose="02020603050405020304" pitchFamily="18" charset="0"/>
                <a:cs typeface="Times New Roman" panose="02020603050405020304" pitchFamily="18" charset="0"/>
              </a:rPr>
              <a:t>to </a:t>
            </a:r>
            <a:r>
              <a:rPr lang="en-US" spc="-40" dirty="0">
                <a:solidFill>
                  <a:srgbClr val="392D93"/>
                </a:solidFill>
                <a:latin typeface="Times New Roman" panose="02020603050405020304" pitchFamily="18" charset="0"/>
                <a:cs typeface="Times New Roman" panose="02020603050405020304" pitchFamily="18" charset="0"/>
              </a:rPr>
              <a:t>transmit </a:t>
            </a:r>
            <a:r>
              <a:rPr lang="en-US" spc="-30" dirty="0">
                <a:solidFill>
                  <a:srgbClr val="392D93"/>
                </a:solidFill>
                <a:latin typeface="Times New Roman" panose="02020603050405020304" pitchFamily="18" charset="0"/>
                <a:cs typeface="Times New Roman" panose="02020603050405020304" pitchFamily="18" charset="0"/>
              </a:rPr>
              <a:t>the </a:t>
            </a:r>
            <a:r>
              <a:rPr lang="en-US" spc="-15" dirty="0">
                <a:solidFill>
                  <a:srgbClr val="392D93"/>
                </a:solidFill>
                <a:latin typeface="Times New Roman" panose="02020603050405020304" pitchFamily="18" charset="0"/>
                <a:cs typeface="Times New Roman" panose="02020603050405020304" pitchFamily="18" charset="0"/>
              </a:rPr>
              <a:t>file</a:t>
            </a:r>
            <a:r>
              <a:rPr lang="en-US" spc="-450" dirty="0">
                <a:solidFill>
                  <a:srgbClr val="392D93"/>
                </a:solidFill>
                <a:latin typeface="Times New Roman" panose="02020603050405020304" pitchFamily="18" charset="0"/>
                <a:cs typeface="Times New Roman" panose="02020603050405020304" pitchFamily="18" charset="0"/>
              </a:rPr>
              <a:t>  </a:t>
            </a:r>
            <a:r>
              <a:rPr lang="en-US" spc="-70" dirty="0">
                <a:solidFill>
                  <a:srgbClr val="392D93"/>
                </a:solidFill>
                <a:latin typeface="Times New Roman" panose="02020603050405020304" pitchFamily="18" charset="0"/>
                <a:cs typeface="Times New Roman" panose="02020603050405020304" pitchFamily="18" charset="0"/>
              </a:rPr>
              <a:t>on  </a:t>
            </a:r>
            <a:r>
              <a:rPr lang="en-US" spc="15" dirty="0">
                <a:solidFill>
                  <a:srgbClr val="392D93"/>
                </a:solidFill>
                <a:latin typeface="Times New Roman" panose="02020603050405020304" pitchFamily="18" charset="0"/>
                <a:cs typeface="Times New Roman" panose="02020603050405020304" pitchFamily="18" charset="0"/>
              </a:rPr>
              <a:t>to </a:t>
            </a:r>
            <a:r>
              <a:rPr lang="en-US" spc="-30" dirty="0">
                <a:solidFill>
                  <a:srgbClr val="392D93"/>
                </a:solidFill>
                <a:latin typeface="Times New Roman" panose="02020603050405020304" pitchFamily="18" charset="0"/>
                <a:cs typeface="Times New Roman" panose="02020603050405020304" pitchFamily="18" charset="0"/>
              </a:rPr>
              <a:t>the</a:t>
            </a:r>
            <a:r>
              <a:rPr lang="en-US" spc="-229" dirty="0">
                <a:solidFill>
                  <a:srgbClr val="392D93"/>
                </a:solidFill>
                <a:latin typeface="Times New Roman" panose="02020603050405020304" pitchFamily="18" charset="0"/>
                <a:cs typeface="Times New Roman" panose="02020603050405020304" pitchFamily="18" charset="0"/>
              </a:rPr>
              <a:t> </a:t>
            </a:r>
            <a:r>
              <a:rPr lang="en-US" spc="-35" dirty="0">
                <a:solidFill>
                  <a:srgbClr val="392D93"/>
                </a:solidFill>
                <a:latin typeface="Times New Roman" panose="02020603050405020304" pitchFamily="18" charset="0"/>
                <a:cs typeface="Times New Roman" panose="02020603050405020304" pitchFamily="18" charset="0"/>
              </a:rPr>
              <a:t>link</a:t>
            </a:r>
          </a:p>
          <a:p>
            <a:pPr marL="355600" indent="-342900">
              <a:lnSpc>
                <a:spcPct val="100000"/>
              </a:lnSpc>
              <a:spcBef>
                <a:spcPts val="95"/>
              </a:spcBef>
              <a:buChar char="•"/>
              <a:tabLst>
                <a:tab pos="354965" algn="l"/>
                <a:tab pos="355600" algn="l"/>
              </a:tabLst>
            </a:pPr>
            <a:r>
              <a:rPr lang="en-US" spc="-125" dirty="0">
                <a:solidFill>
                  <a:schemeClr val="tx1"/>
                </a:solidFill>
                <a:latin typeface="Times New Roman" panose="02020603050405020304" pitchFamily="18" charset="0"/>
                <a:cs typeface="Times New Roman" panose="02020603050405020304" pitchFamily="18" charset="0"/>
              </a:rPr>
              <a:t>R= link </a:t>
            </a:r>
            <a:r>
              <a:rPr lang="en-US" spc="-50" dirty="0">
                <a:solidFill>
                  <a:schemeClr val="tx1"/>
                </a:solidFill>
                <a:latin typeface="Times New Roman" panose="02020603050405020304" pitchFamily="18" charset="0"/>
                <a:cs typeface="Times New Roman" panose="02020603050405020304" pitchFamily="18" charset="0"/>
              </a:rPr>
              <a:t>bandwidth</a:t>
            </a:r>
            <a:r>
              <a:rPr lang="en-US" spc="-114" dirty="0">
                <a:solidFill>
                  <a:schemeClr val="tx1"/>
                </a:solidFill>
                <a:latin typeface="Times New Roman" panose="02020603050405020304" pitchFamily="18" charset="0"/>
                <a:cs typeface="Times New Roman" panose="02020603050405020304" pitchFamily="18" charset="0"/>
              </a:rPr>
              <a:t> (bps)</a:t>
            </a:r>
            <a:endParaRPr lang="en-US" dirty="0">
              <a:solidFill>
                <a:schemeClr val="tx1"/>
              </a:solidFill>
              <a:latin typeface="Times New Roman" panose="02020603050405020304" pitchFamily="18" charset="0"/>
              <a:cs typeface="Times New Roman" panose="02020603050405020304" pitchFamily="18" charset="0"/>
            </a:endParaRPr>
          </a:p>
          <a:p>
            <a:pPr marL="355600" marR="177165" indent="-342900">
              <a:lnSpc>
                <a:spcPct val="80000"/>
              </a:lnSpc>
              <a:spcBef>
                <a:spcPts val="525"/>
              </a:spcBef>
              <a:buChar char="•"/>
              <a:tabLst>
                <a:tab pos="354965" algn="l"/>
                <a:tab pos="355600" algn="l"/>
              </a:tabLst>
            </a:pPr>
            <a:r>
              <a:rPr lang="en-US" spc="-145" dirty="0">
                <a:solidFill>
                  <a:schemeClr val="tx1"/>
                </a:solidFill>
                <a:latin typeface="Times New Roman" panose="02020603050405020304" pitchFamily="18" charset="0"/>
                <a:cs typeface="Times New Roman" panose="02020603050405020304" pitchFamily="18" charset="0"/>
              </a:rPr>
              <a:t>L= packet </a:t>
            </a:r>
            <a:r>
              <a:rPr lang="en-US" spc="-65" dirty="0">
                <a:solidFill>
                  <a:schemeClr val="tx1"/>
                </a:solidFill>
                <a:latin typeface="Times New Roman" panose="02020603050405020304" pitchFamily="18" charset="0"/>
                <a:cs typeface="Times New Roman" panose="02020603050405020304" pitchFamily="18" charset="0"/>
              </a:rPr>
              <a:t>length </a:t>
            </a:r>
            <a:r>
              <a:rPr lang="en-US" spc="-55" dirty="0">
                <a:solidFill>
                  <a:schemeClr val="tx1"/>
                </a:solidFill>
                <a:latin typeface="Times New Roman" panose="02020603050405020304" pitchFamily="18" charset="0"/>
                <a:cs typeface="Times New Roman" panose="02020603050405020304" pitchFamily="18" charset="0"/>
              </a:rPr>
              <a:t>(bits)</a:t>
            </a:r>
            <a:r>
              <a:rPr lang="en-US" spc="-150"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i.e.,  </a:t>
            </a:r>
            <a:r>
              <a:rPr lang="en-US" spc="-165" dirty="0">
                <a:solidFill>
                  <a:schemeClr val="tx1"/>
                </a:solidFill>
                <a:latin typeface="Times New Roman" panose="02020603050405020304" pitchFamily="18" charset="0"/>
                <a:cs typeface="Times New Roman" panose="02020603050405020304" pitchFamily="18" charset="0"/>
              </a:rPr>
              <a:t>size </a:t>
            </a:r>
            <a:r>
              <a:rPr lang="en-US" spc="-5" dirty="0">
                <a:solidFill>
                  <a:schemeClr val="tx1"/>
                </a:solidFill>
                <a:latin typeface="Times New Roman" panose="02020603050405020304" pitchFamily="18" charset="0"/>
                <a:cs typeface="Times New Roman" panose="02020603050405020304" pitchFamily="18" charset="0"/>
              </a:rPr>
              <a:t>of</a:t>
            </a:r>
            <a:r>
              <a:rPr lang="en-US" spc="-60" dirty="0">
                <a:solidFill>
                  <a:schemeClr val="tx1"/>
                </a:solidFill>
                <a:latin typeface="Times New Roman" panose="02020603050405020304" pitchFamily="18" charset="0"/>
                <a:cs typeface="Times New Roman" panose="02020603050405020304" pitchFamily="18" charset="0"/>
              </a:rPr>
              <a:t> </a:t>
            </a:r>
            <a:r>
              <a:rPr lang="en-US" spc="-110" dirty="0">
                <a:solidFill>
                  <a:schemeClr val="tx1"/>
                </a:solidFill>
                <a:latin typeface="Times New Roman" panose="02020603050405020304" pitchFamily="18" charset="0"/>
                <a:cs typeface="Times New Roman" panose="02020603050405020304" pitchFamily="18" charset="0"/>
              </a:rPr>
              <a:t>packet</a:t>
            </a:r>
          </a:p>
          <a:p>
            <a:pPr marL="12700" marR="177165">
              <a:lnSpc>
                <a:spcPct val="80000"/>
              </a:lnSpc>
              <a:spcBef>
                <a:spcPts val="525"/>
              </a:spcBef>
              <a:tabLst>
                <a:tab pos="354965" algn="l"/>
                <a:tab pos="355600" algn="l"/>
              </a:tabLst>
            </a:pPr>
            <a:endParaRPr lang="en-US" dirty="0">
              <a:solidFill>
                <a:schemeClr val="tx1"/>
              </a:solidFill>
              <a:latin typeface="Times New Roman" panose="02020603050405020304" pitchFamily="18" charset="0"/>
              <a:cs typeface="Times New Roman" panose="02020603050405020304" pitchFamily="18" charset="0"/>
            </a:endParaRPr>
          </a:p>
          <a:p>
            <a:pPr marL="12700">
              <a:lnSpc>
                <a:spcPts val="2375"/>
              </a:lnSpc>
              <a:tabLst>
                <a:tab pos="354965" algn="l"/>
                <a:tab pos="355600" algn="l"/>
              </a:tabLst>
            </a:pPr>
            <a:r>
              <a:rPr lang="en-US" spc="-25" dirty="0">
                <a:solidFill>
                  <a:schemeClr val="tx1"/>
                </a:solidFill>
                <a:latin typeface="Times New Roman" panose="02020603050405020304" pitchFamily="18" charset="0"/>
                <a:cs typeface="Times New Roman" panose="02020603050405020304" pitchFamily="18" charset="0"/>
              </a:rPr>
              <a:t>Time </a:t>
            </a:r>
            <a:r>
              <a:rPr lang="en-US" spc="15" dirty="0">
                <a:solidFill>
                  <a:schemeClr val="tx1"/>
                </a:solidFill>
                <a:latin typeface="Times New Roman" panose="02020603050405020304" pitchFamily="18" charset="0"/>
                <a:cs typeface="Times New Roman" panose="02020603050405020304" pitchFamily="18" charset="0"/>
              </a:rPr>
              <a:t>to</a:t>
            </a:r>
            <a:r>
              <a:rPr lang="en-US" spc="-440" dirty="0">
                <a:solidFill>
                  <a:schemeClr val="tx1"/>
                </a:solidFill>
                <a:latin typeface="Times New Roman" panose="02020603050405020304" pitchFamily="18" charset="0"/>
                <a:cs typeface="Times New Roman" panose="02020603050405020304" pitchFamily="18" charset="0"/>
              </a:rPr>
              <a:t> </a:t>
            </a:r>
            <a:r>
              <a:rPr lang="en-US" spc="-135" dirty="0">
                <a:solidFill>
                  <a:schemeClr val="tx1"/>
                </a:solidFill>
                <a:latin typeface="Times New Roman" panose="02020603050405020304" pitchFamily="18" charset="0"/>
                <a:cs typeface="Times New Roman" panose="02020603050405020304" pitchFamily="18" charset="0"/>
              </a:rPr>
              <a:t>send </a:t>
            </a:r>
            <a:r>
              <a:rPr lang="en-US" spc="-50" dirty="0">
                <a:solidFill>
                  <a:schemeClr val="tx1"/>
                </a:solidFill>
                <a:latin typeface="Times New Roman" panose="02020603050405020304" pitchFamily="18" charset="0"/>
                <a:cs typeface="Times New Roman" panose="02020603050405020304" pitchFamily="18" charset="0"/>
              </a:rPr>
              <a:t>bits </a:t>
            </a:r>
            <a:r>
              <a:rPr lang="en-US" spc="-15" dirty="0">
                <a:solidFill>
                  <a:schemeClr val="tx1"/>
                </a:solidFill>
                <a:latin typeface="Times New Roman" panose="02020603050405020304" pitchFamily="18" charset="0"/>
                <a:cs typeface="Times New Roman" panose="02020603050405020304" pitchFamily="18" charset="0"/>
              </a:rPr>
              <a:t>into </a:t>
            </a:r>
            <a:r>
              <a:rPr lang="en-US" spc="-35" dirty="0">
                <a:solidFill>
                  <a:schemeClr val="tx1"/>
                </a:solidFill>
                <a:latin typeface="Times New Roman" panose="02020603050405020304" pitchFamily="18" charset="0"/>
                <a:cs typeface="Times New Roman" panose="02020603050405020304" pitchFamily="18" charset="0"/>
              </a:rPr>
              <a:t>link </a:t>
            </a:r>
            <a:r>
              <a:rPr lang="en-US" spc="-190" dirty="0">
                <a:solidFill>
                  <a:srgbClr val="FF0000"/>
                </a:solidFill>
                <a:latin typeface="Times New Roman" panose="02020603050405020304" pitchFamily="18" charset="0"/>
                <a:cs typeface="Times New Roman" panose="02020603050405020304" pitchFamily="18" charset="0"/>
              </a:rPr>
              <a:t>= </a:t>
            </a:r>
            <a:r>
              <a:rPr lang="en-US" spc="-160" dirty="0">
                <a:solidFill>
                  <a:srgbClr val="FF0000"/>
                </a:solidFill>
                <a:latin typeface="Times New Roman" panose="02020603050405020304" pitchFamily="18" charset="0"/>
                <a:cs typeface="Times New Roman" panose="02020603050405020304" pitchFamily="18" charset="0"/>
              </a:rPr>
              <a:t>L / R</a:t>
            </a:r>
            <a:endParaRPr lang="en-US" dirty="0">
              <a:solidFill>
                <a:srgbClr val="FF0000"/>
              </a:solidFill>
              <a:latin typeface="Times New Roman" panose="02020603050405020304" pitchFamily="18" charset="0"/>
              <a:cs typeface="Times New Roman" panose="02020603050405020304" pitchFamily="18" charset="0"/>
            </a:endParaRPr>
          </a:p>
          <a:p>
            <a:endParaRPr lang="en-US" spc="-85" dirty="0" smtClean="0">
              <a:solidFill>
                <a:srgbClr val="FF0000"/>
              </a:solidFill>
              <a:latin typeface="Times New Roman" panose="02020603050405020304" pitchFamily="18" charset="0"/>
              <a:cs typeface="Times New Roman" panose="02020603050405020304" pitchFamily="18" charset="0"/>
            </a:endParaRPr>
          </a:p>
          <a:p>
            <a:r>
              <a:rPr lang="en-US" spc="-85" dirty="0" smtClean="0">
                <a:solidFill>
                  <a:srgbClr val="FF0000"/>
                </a:solidFill>
                <a:latin typeface="Times New Roman" panose="02020603050405020304" pitchFamily="18" charset="0"/>
                <a:cs typeface="Times New Roman" panose="02020603050405020304" pitchFamily="18" charset="0"/>
              </a:rPr>
              <a:t>4</a:t>
            </a:r>
            <a:r>
              <a:rPr lang="en-US" spc="-85" dirty="0">
                <a:solidFill>
                  <a:srgbClr val="FF0000"/>
                </a:solidFill>
                <a:latin typeface="Times New Roman" panose="02020603050405020304" pitchFamily="18" charset="0"/>
                <a:cs typeface="Times New Roman" panose="02020603050405020304" pitchFamily="18" charset="0"/>
              </a:rPr>
              <a:t>. </a:t>
            </a:r>
            <a:r>
              <a:rPr lang="en-US" spc="-100" dirty="0">
                <a:solidFill>
                  <a:srgbClr val="FF0000"/>
                </a:solidFill>
                <a:latin typeface="Times New Roman" panose="02020603050405020304" pitchFamily="18" charset="0"/>
                <a:cs typeface="Times New Roman" panose="02020603050405020304" pitchFamily="18" charset="0"/>
              </a:rPr>
              <a:t>Propagation </a:t>
            </a:r>
            <a:r>
              <a:rPr lang="en-US" spc="-95" dirty="0">
                <a:solidFill>
                  <a:srgbClr val="FF0000"/>
                </a:solidFill>
                <a:latin typeface="Times New Roman" panose="02020603050405020304" pitchFamily="18" charset="0"/>
                <a:cs typeface="Times New Roman" panose="02020603050405020304" pitchFamily="18" charset="0"/>
              </a:rPr>
              <a:t>delay</a:t>
            </a:r>
            <a:r>
              <a:rPr lang="en-US" b="1" spc="-95" dirty="0">
                <a:solidFill>
                  <a:srgbClr val="392D93"/>
                </a:solidFill>
                <a:latin typeface="Times New Roman" panose="02020603050405020304" pitchFamily="18" charset="0"/>
                <a:cs typeface="Times New Roman" panose="02020603050405020304" pitchFamily="18" charset="0"/>
              </a:rPr>
              <a:t>: </a:t>
            </a:r>
            <a:r>
              <a:rPr lang="en-US" spc="-95" dirty="0" smtClean="0">
                <a:solidFill>
                  <a:srgbClr val="392D93"/>
                </a:solidFill>
                <a:latin typeface="Times New Roman" panose="02020603050405020304" pitchFamily="18" charset="0"/>
                <a:cs typeface="Times New Roman" panose="02020603050405020304" pitchFamily="18" charset="0"/>
              </a:rPr>
              <a:t>T</a:t>
            </a:r>
            <a:r>
              <a:rPr lang="en-US" spc="-20" dirty="0" smtClean="0">
                <a:solidFill>
                  <a:srgbClr val="392D93"/>
                </a:solidFill>
                <a:latin typeface="Times New Roman" panose="02020603050405020304" pitchFamily="18" charset="0"/>
                <a:cs typeface="Times New Roman" panose="02020603050405020304" pitchFamily="18" charset="0"/>
              </a:rPr>
              <a:t>ime </a:t>
            </a:r>
            <a:r>
              <a:rPr lang="en-US" spc="-95" dirty="0">
                <a:solidFill>
                  <a:srgbClr val="392D93"/>
                </a:solidFill>
                <a:latin typeface="Times New Roman" panose="02020603050405020304" pitchFamily="18" charset="0"/>
                <a:cs typeface="Times New Roman" panose="02020603050405020304" pitchFamily="18" charset="0"/>
              </a:rPr>
              <a:t>taken</a:t>
            </a:r>
            <a:r>
              <a:rPr lang="en-US" spc="-285" dirty="0">
                <a:solidFill>
                  <a:srgbClr val="392D93"/>
                </a:solidFill>
                <a:latin typeface="Times New Roman" panose="02020603050405020304" pitchFamily="18" charset="0"/>
                <a:cs typeface="Times New Roman" panose="02020603050405020304" pitchFamily="18" charset="0"/>
              </a:rPr>
              <a:t> </a:t>
            </a:r>
            <a:r>
              <a:rPr lang="en-US" spc="15" dirty="0">
                <a:solidFill>
                  <a:srgbClr val="392D93"/>
                </a:solidFill>
                <a:latin typeface="Times New Roman" panose="02020603050405020304" pitchFamily="18" charset="0"/>
                <a:cs typeface="Times New Roman" panose="02020603050405020304" pitchFamily="18" charset="0"/>
              </a:rPr>
              <a:t>to  </a:t>
            </a:r>
            <a:r>
              <a:rPr lang="en-US" spc="-80" dirty="0">
                <a:solidFill>
                  <a:srgbClr val="392D93"/>
                </a:solidFill>
                <a:latin typeface="Times New Roman" panose="02020603050405020304" pitchFamily="18" charset="0"/>
                <a:cs typeface="Times New Roman" panose="02020603050405020304" pitchFamily="18" charset="0"/>
              </a:rPr>
              <a:t>carry </a:t>
            </a:r>
            <a:r>
              <a:rPr lang="en-US" spc="-175" dirty="0">
                <a:solidFill>
                  <a:srgbClr val="392D93"/>
                </a:solidFill>
                <a:latin typeface="Times New Roman" panose="02020603050405020304" pitchFamily="18" charset="0"/>
                <a:cs typeface="Times New Roman" panose="02020603050405020304" pitchFamily="18" charset="0"/>
              </a:rPr>
              <a:t>a </a:t>
            </a:r>
            <a:r>
              <a:rPr lang="en-US" spc="-110" dirty="0">
                <a:solidFill>
                  <a:srgbClr val="392D93"/>
                </a:solidFill>
                <a:latin typeface="Times New Roman" panose="02020603050405020304" pitchFamily="18" charset="0"/>
                <a:cs typeface="Times New Roman" panose="02020603050405020304" pitchFamily="18" charset="0"/>
              </a:rPr>
              <a:t>packet </a:t>
            </a:r>
            <a:r>
              <a:rPr lang="en-US" spc="-25" dirty="0">
                <a:solidFill>
                  <a:srgbClr val="392D93"/>
                </a:solidFill>
                <a:latin typeface="Times New Roman" panose="02020603050405020304" pitchFamily="18" charset="0"/>
                <a:cs typeface="Times New Roman" panose="02020603050405020304" pitchFamily="18" charset="0"/>
              </a:rPr>
              <a:t>from </a:t>
            </a:r>
            <a:r>
              <a:rPr lang="en-US" spc="-90" dirty="0">
                <a:solidFill>
                  <a:srgbClr val="392D93"/>
                </a:solidFill>
                <a:latin typeface="Times New Roman" panose="02020603050405020304" pitchFamily="18" charset="0"/>
                <a:cs typeface="Times New Roman" panose="02020603050405020304" pitchFamily="18" charset="0"/>
              </a:rPr>
              <a:t>one </a:t>
            </a:r>
            <a:r>
              <a:rPr lang="en-US" spc="-95" dirty="0">
                <a:solidFill>
                  <a:srgbClr val="392D93"/>
                </a:solidFill>
                <a:latin typeface="Times New Roman" panose="02020603050405020304" pitchFamily="18" charset="0"/>
                <a:cs typeface="Times New Roman" panose="02020603050405020304" pitchFamily="18" charset="0"/>
              </a:rPr>
              <a:t>end </a:t>
            </a:r>
            <a:r>
              <a:rPr lang="en-US" spc="-5" dirty="0">
                <a:solidFill>
                  <a:srgbClr val="392D93"/>
                </a:solidFill>
                <a:latin typeface="Times New Roman" panose="02020603050405020304" pitchFamily="18" charset="0"/>
                <a:cs typeface="Times New Roman" panose="02020603050405020304" pitchFamily="18" charset="0"/>
              </a:rPr>
              <a:t>of  </a:t>
            </a:r>
            <a:r>
              <a:rPr lang="en-US" spc="-30" dirty="0">
                <a:solidFill>
                  <a:srgbClr val="392D93"/>
                </a:solidFill>
                <a:latin typeface="Times New Roman" panose="02020603050405020304" pitchFamily="18" charset="0"/>
                <a:cs typeface="Times New Roman" panose="02020603050405020304" pitchFamily="18" charset="0"/>
              </a:rPr>
              <a:t>the </a:t>
            </a:r>
            <a:r>
              <a:rPr lang="en-US" spc="-35" dirty="0">
                <a:solidFill>
                  <a:srgbClr val="392D93"/>
                </a:solidFill>
                <a:latin typeface="Times New Roman" panose="02020603050405020304" pitchFamily="18" charset="0"/>
                <a:cs typeface="Times New Roman" panose="02020603050405020304" pitchFamily="18" charset="0"/>
              </a:rPr>
              <a:t>link </a:t>
            </a:r>
            <a:r>
              <a:rPr lang="en-US" spc="10" dirty="0">
                <a:solidFill>
                  <a:srgbClr val="392D93"/>
                </a:solidFill>
                <a:latin typeface="Times New Roman" panose="02020603050405020304" pitchFamily="18" charset="0"/>
                <a:cs typeface="Times New Roman" panose="02020603050405020304" pitchFamily="18" charset="0"/>
              </a:rPr>
              <a:t>to</a:t>
            </a:r>
            <a:r>
              <a:rPr lang="en-US" spc="-275" dirty="0">
                <a:solidFill>
                  <a:srgbClr val="392D93"/>
                </a:solidFill>
                <a:latin typeface="Times New Roman" panose="02020603050405020304" pitchFamily="18" charset="0"/>
                <a:cs typeface="Times New Roman" panose="02020603050405020304" pitchFamily="18" charset="0"/>
              </a:rPr>
              <a:t> </a:t>
            </a:r>
            <a:r>
              <a:rPr lang="en-US" spc="-50" dirty="0" smtClean="0">
                <a:solidFill>
                  <a:srgbClr val="392D93"/>
                </a:solidFill>
                <a:latin typeface="Times New Roman" panose="02020603050405020304" pitchFamily="18" charset="0"/>
                <a:cs typeface="Times New Roman" panose="02020603050405020304" pitchFamily="18" charset="0"/>
              </a:rPr>
              <a:t>another</a:t>
            </a:r>
          </a:p>
          <a:p>
            <a:pPr marL="355600" indent="-342900">
              <a:lnSpc>
                <a:spcPct val="100000"/>
              </a:lnSpc>
              <a:spcBef>
                <a:spcPts val="625"/>
              </a:spcBef>
              <a:buChar char="•"/>
              <a:tabLst>
                <a:tab pos="355600" algn="l"/>
                <a:tab pos="356235" algn="l"/>
              </a:tabLst>
            </a:pPr>
            <a:r>
              <a:rPr lang="en-US" spc="-70" dirty="0">
                <a:solidFill>
                  <a:schemeClr val="tx1"/>
                </a:solidFill>
                <a:latin typeface="Times New Roman" panose="02020603050405020304" pitchFamily="18" charset="0"/>
                <a:cs typeface="Times New Roman" panose="02020603050405020304" pitchFamily="18" charset="0"/>
              </a:rPr>
              <a:t>d </a:t>
            </a:r>
            <a:r>
              <a:rPr lang="en-US" spc="-195" dirty="0">
                <a:solidFill>
                  <a:schemeClr val="tx1"/>
                </a:solidFill>
                <a:latin typeface="Times New Roman" panose="02020603050405020304" pitchFamily="18" charset="0"/>
                <a:cs typeface="Times New Roman" panose="02020603050405020304" pitchFamily="18" charset="0"/>
              </a:rPr>
              <a:t>= </a:t>
            </a:r>
            <a:r>
              <a:rPr lang="en-US" spc="-65" dirty="0">
                <a:solidFill>
                  <a:schemeClr val="tx1"/>
                </a:solidFill>
                <a:latin typeface="Times New Roman" panose="02020603050405020304" pitchFamily="18" charset="0"/>
                <a:cs typeface="Times New Roman" panose="02020603050405020304" pitchFamily="18" charset="0"/>
              </a:rPr>
              <a:t>length </a:t>
            </a:r>
            <a:r>
              <a:rPr lang="en-US" spc="-5" dirty="0">
                <a:solidFill>
                  <a:schemeClr val="tx1"/>
                </a:solidFill>
                <a:latin typeface="Times New Roman" panose="02020603050405020304" pitchFamily="18" charset="0"/>
                <a:cs typeface="Times New Roman" panose="02020603050405020304" pitchFamily="18" charset="0"/>
              </a:rPr>
              <a:t>of </a:t>
            </a:r>
            <a:r>
              <a:rPr lang="en-US" spc="-114" dirty="0">
                <a:solidFill>
                  <a:schemeClr val="tx1"/>
                </a:solidFill>
                <a:latin typeface="Times New Roman" panose="02020603050405020304" pitchFamily="18" charset="0"/>
                <a:cs typeface="Times New Roman" panose="02020603050405020304" pitchFamily="18" charset="0"/>
              </a:rPr>
              <a:t>physical</a:t>
            </a:r>
            <a:r>
              <a:rPr lang="en-US" spc="-270" dirty="0">
                <a:solidFill>
                  <a:schemeClr val="tx1"/>
                </a:solidFill>
                <a:latin typeface="Times New Roman" panose="02020603050405020304" pitchFamily="18" charset="0"/>
                <a:cs typeface="Times New Roman" panose="02020603050405020304" pitchFamily="18" charset="0"/>
              </a:rPr>
              <a:t> </a:t>
            </a:r>
            <a:r>
              <a:rPr lang="en-US" spc="-40" dirty="0">
                <a:solidFill>
                  <a:schemeClr val="tx1"/>
                </a:solidFill>
                <a:latin typeface="Times New Roman" panose="02020603050405020304" pitchFamily="18" charset="0"/>
                <a:cs typeface="Times New Roman" panose="02020603050405020304" pitchFamily="18" charset="0"/>
              </a:rPr>
              <a:t>link</a:t>
            </a:r>
            <a:endParaRPr lang="en-US" dirty="0">
              <a:solidFill>
                <a:schemeClr val="tx1"/>
              </a:solidFill>
              <a:latin typeface="Times New Roman" panose="02020603050405020304" pitchFamily="18" charset="0"/>
              <a:cs typeface="Times New Roman" panose="02020603050405020304" pitchFamily="18" charset="0"/>
            </a:endParaRPr>
          </a:p>
          <a:p>
            <a:pPr marL="355600" marR="88265" indent="-342900">
              <a:lnSpc>
                <a:spcPct val="100000"/>
              </a:lnSpc>
              <a:spcBef>
                <a:spcPts val="530"/>
              </a:spcBef>
              <a:buChar char="•"/>
              <a:tabLst>
                <a:tab pos="355600" algn="l"/>
                <a:tab pos="356235" algn="l"/>
              </a:tabLst>
            </a:pPr>
            <a:r>
              <a:rPr lang="en-US" spc="-245" dirty="0">
                <a:solidFill>
                  <a:schemeClr val="tx1"/>
                </a:solidFill>
                <a:latin typeface="Times New Roman" panose="02020603050405020304" pitchFamily="18" charset="0"/>
                <a:cs typeface="Times New Roman" panose="02020603050405020304" pitchFamily="18" charset="0"/>
              </a:rPr>
              <a:t>s </a:t>
            </a:r>
            <a:r>
              <a:rPr lang="en-US" spc="-195" dirty="0">
                <a:solidFill>
                  <a:schemeClr val="tx1"/>
                </a:solidFill>
                <a:latin typeface="Times New Roman" panose="02020603050405020304" pitchFamily="18" charset="0"/>
                <a:cs typeface="Times New Roman" panose="02020603050405020304" pitchFamily="18" charset="0"/>
              </a:rPr>
              <a:t>= </a:t>
            </a:r>
            <a:r>
              <a:rPr lang="en-US" spc="-75" dirty="0">
                <a:solidFill>
                  <a:schemeClr val="tx1"/>
                </a:solidFill>
                <a:latin typeface="Times New Roman" panose="02020603050405020304" pitchFamily="18" charset="0"/>
                <a:cs typeface="Times New Roman" panose="02020603050405020304" pitchFamily="18" charset="0"/>
              </a:rPr>
              <a:t>propagation </a:t>
            </a:r>
            <a:r>
              <a:rPr lang="en-US" spc="-135" dirty="0">
                <a:solidFill>
                  <a:schemeClr val="tx1"/>
                </a:solidFill>
                <a:latin typeface="Times New Roman" panose="02020603050405020304" pitchFamily="18" charset="0"/>
                <a:cs typeface="Times New Roman" panose="02020603050405020304" pitchFamily="18" charset="0"/>
              </a:rPr>
              <a:t>speed </a:t>
            </a:r>
            <a:r>
              <a:rPr lang="en-US" spc="-30" dirty="0">
                <a:solidFill>
                  <a:schemeClr val="tx1"/>
                </a:solidFill>
                <a:latin typeface="Times New Roman" panose="02020603050405020304" pitchFamily="18" charset="0"/>
                <a:cs typeface="Times New Roman" panose="02020603050405020304" pitchFamily="18" charset="0"/>
              </a:rPr>
              <a:t>in  </a:t>
            </a:r>
            <a:r>
              <a:rPr lang="en-US" spc="-75" dirty="0">
                <a:solidFill>
                  <a:schemeClr val="tx1"/>
                </a:solidFill>
                <a:latin typeface="Times New Roman" panose="02020603050405020304" pitchFamily="18" charset="0"/>
                <a:cs typeface="Times New Roman" panose="02020603050405020304" pitchFamily="18" charset="0"/>
              </a:rPr>
              <a:t>medium </a:t>
            </a:r>
            <a:r>
              <a:rPr lang="en-US" spc="-120" dirty="0">
                <a:solidFill>
                  <a:schemeClr val="tx1"/>
                </a:solidFill>
                <a:latin typeface="Times New Roman" panose="02020603050405020304" pitchFamily="18" charset="0"/>
                <a:cs typeface="Times New Roman" panose="02020603050405020304" pitchFamily="18" charset="0"/>
              </a:rPr>
              <a:t>(~2x10</a:t>
            </a:r>
            <a:r>
              <a:rPr lang="en-US" spc="-179" baseline="24904" dirty="0">
                <a:solidFill>
                  <a:schemeClr val="tx1"/>
                </a:solidFill>
                <a:latin typeface="Times New Roman" panose="02020603050405020304" pitchFamily="18" charset="0"/>
                <a:cs typeface="Times New Roman" panose="02020603050405020304" pitchFamily="18" charset="0"/>
              </a:rPr>
              <a:t>8</a:t>
            </a:r>
            <a:r>
              <a:rPr lang="en-US" spc="67" baseline="24904" dirty="0">
                <a:solidFill>
                  <a:schemeClr val="tx1"/>
                </a:solidFill>
                <a:latin typeface="Times New Roman" panose="02020603050405020304" pitchFamily="18" charset="0"/>
                <a:cs typeface="Times New Roman" panose="02020603050405020304" pitchFamily="18" charset="0"/>
              </a:rPr>
              <a:t> </a:t>
            </a:r>
            <a:r>
              <a:rPr lang="en-US" spc="-85" dirty="0" smtClean="0">
                <a:solidFill>
                  <a:schemeClr val="tx1"/>
                </a:solidFill>
                <a:latin typeface="Times New Roman" panose="02020603050405020304" pitchFamily="18" charset="0"/>
                <a:cs typeface="Times New Roman" panose="02020603050405020304" pitchFamily="18" charset="0"/>
              </a:rPr>
              <a:t>meters/sec</a:t>
            </a:r>
            <a:r>
              <a:rPr lang="en-US" spc="-85"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530"/>
              </a:spcBef>
              <a:tabLst>
                <a:tab pos="355600" algn="l"/>
                <a:tab pos="356235" algn="l"/>
              </a:tabLst>
            </a:pPr>
            <a:r>
              <a:rPr lang="en-US" spc="-75" dirty="0" smtClean="0">
                <a:solidFill>
                  <a:schemeClr val="tx1"/>
                </a:solidFill>
                <a:latin typeface="Times New Roman" panose="02020603050405020304" pitchFamily="18" charset="0"/>
                <a:cs typeface="Times New Roman" panose="02020603050405020304" pitchFamily="18" charset="0"/>
              </a:rPr>
              <a:t>  </a:t>
            </a:r>
            <a:r>
              <a:rPr lang="en-US" spc="-75" dirty="0" smtClean="0">
                <a:solidFill>
                  <a:srgbClr val="FF0000"/>
                </a:solidFill>
                <a:latin typeface="Times New Roman" panose="02020603050405020304" pitchFamily="18" charset="0"/>
                <a:cs typeface="Times New Roman" panose="02020603050405020304" pitchFamily="18" charset="0"/>
              </a:rPr>
              <a:t>propagation </a:t>
            </a:r>
            <a:r>
              <a:rPr lang="en-US" spc="-105" dirty="0">
                <a:solidFill>
                  <a:srgbClr val="FF0000"/>
                </a:solidFill>
                <a:latin typeface="Times New Roman" panose="02020603050405020304" pitchFamily="18" charset="0"/>
                <a:cs typeface="Times New Roman" panose="02020603050405020304" pitchFamily="18" charset="0"/>
              </a:rPr>
              <a:t>delay </a:t>
            </a:r>
            <a:r>
              <a:rPr lang="en-US" spc="-190" dirty="0">
                <a:solidFill>
                  <a:srgbClr val="FF0000"/>
                </a:solidFill>
                <a:latin typeface="Times New Roman" panose="02020603050405020304" pitchFamily="18" charset="0"/>
                <a:cs typeface="Times New Roman" panose="02020603050405020304" pitchFamily="18" charset="0"/>
              </a:rPr>
              <a:t>=</a:t>
            </a:r>
            <a:r>
              <a:rPr lang="en-US" spc="-210" dirty="0">
                <a:solidFill>
                  <a:srgbClr val="FF0000"/>
                </a:solidFill>
                <a:latin typeface="Times New Roman" panose="02020603050405020304" pitchFamily="18" charset="0"/>
                <a:cs typeface="Times New Roman" panose="02020603050405020304" pitchFamily="18" charset="0"/>
              </a:rPr>
              <a:t> </a:t>
            </a:r>
            <a:r>
              <a:rPr lang="en-US" spc="-40" dirty="0" smtClean="0">
                <a:solidFill>
                  <a:srgbClr val="FF0000"/>
                </a:solidFill>
                <a:latin typeface="Times New Roman" panose="02020603050405020304" pitchFamily="18" charset="0"/>
                <a:cs typeface="Times New Roman" panose="02020603050405020304" pitchFamily="18" charset="0"/>
              </a:rPr>
              <a:t>d / s</a:t>
            </a:r>
            <a:endParaRPr lang="en-US" dirty="0">
              <a:solidFill>
                <a:srgbClr val="FF0000"/>
              </a:solidFill>
              <a:latin typeface="Times New Roman" panose="02020603050405020304" pitchFamily="18" charset="0"/>
              <a:cs typeface="Times New Roman" panose="02020603050405020304" pitchFamily="18" charset="0"/>
            </a:endParaRPr>
          </a:p>
          <a:p>
            <a:endParaRPr lang="en-US" b="1" dirty="0">
              <a:solidFill>
                <a:srgbClr val="FF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06122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6201"/>
            <a:ext cx="5090921" cy="690574"/>
          </a:xfrm>
          <a:prstGeom prst="rect">
            <a:avLst/>
          </a:prstGeom>
        </p:spPr>
        <p:txBody>
          <a:bodyPr vert="horz" wrap="square" lIns="0" tIns="13335" rIns="0" bIns="0" rtlCol="0">
            <a:spAutoFit/>
          </a:bodyPr>
          <a:lstStyle/>
          <a:p>
            <a:pPr marL="12700">
              <a:lnSpc>
                <a:spcPct val="100000"/>
              </a:lnSpc>
              <a:spcBef>
                <a:spcPts val="105"/>
              </a:spcBef>
            </a:pPr>
            <a:r>
              <a:rPr b="1" spc="-180" dirty="0">
                <a:solidFill>
                  <a:srgbClr val="FF0000"/>
                </a:solidFill>
                <a:latin typeface="Times New Roman" panose="02020603050405020304" pitchFamily="18" charset="0"/>
                <a:cs typeface="Times New Roman" panose="02020603050405020304" pitchFamily="18" charset="0"/>
              </a:rPr>
              <a:t>Nodal</a:t>
            </a:r>
            <a:r>
              <a:rPr b="1" spc="-305" dirty="0">
                <a:solidFill>
                  <a:srgbClr val="FF0000"/>
                </a:solidFill>
                <a:latin typeface="Times New Roman" panose="02020603050405020304" pitchFamily="18" charset="0"/>
                <a:cs typeface="Times New Roman" panose="02020603050405020304" pitchFamily="18" charset="0"/>
              </a:rPr>
              <a:t> </a:t>
            </a:r>
            <a:r>
              <a:rPr b="1" spc="-200" dirty="0">
                <a:solidFill>
                  <a:srgbClr val="FF0000"/>
                </a:solidFill>
                <a:latin typeface="Times New Roman" panose="02020603050405020304" pitchFamily="18" charset="0"/>
                <a:cs typeface="Times New Roman" panose="02020603050405020304" pitchFamily="18" charset="0"/>
              </a:rPr>
              <a:t>delay</a:t>
            </a:r>
          </a:p>
        </p:txBody>
      </p:sp>
      <p:sp>
        <p:nvSpPr>
          <p:cNvPr id="3" name="object 3"/>
          <p:cNvSpPr txBox="1"/>
          <p:nvPr/>
        </p:nvSpPr>
        <p:spPr>
          <a:xfrm>
            <a:off x="304800" y="2438400"/>
            <a:ext cx="8458200" cy="3999813"/>
          </a:xfrm>
          <a:prstGeom prst="rect">
            <a:avLst/>
          </a:prstGeom>
        </p:spPr>
        <p:txBody>
          <a:bodyPr vert="horz" wrap="square" lIns="0" tIns="90170" rIns="0" bIns="0" rtlCol="0">
            <a:spAutoFit/>
          </a:bodyPr>
          <a:lstStyle/>
          <a:p>
            <a:pPr marL="355600" indent="-342900">
              <a:lnSpc>
                <a:spcPct val="100000"/>
              </a:lnSpc>
              <a:spcBef>
                <a:spcPts val="710"/>
              </a:spcBef>
              <a:buChar char="•"/>
              <a:tabLst>
                <a:tab pos="355600" algn="l"/>
                <a:tab pos="356235" algn="l"/>
              </a:tabLst>
            </a:pPr>
            <a:r>
              <a:rPr sz="2800" spc="-65" dirty="0">
                <a:latin typeface="Times New Roman" panose="02020603050405020304" pitchFamily="18" charset="0"/>
                <a:cs typeface="Times New Roman" panose="02020603050405020304" pitchFamily="18" charset="0"/>
              </a:rPr>
              <a:t>d</a:t>
            </a:r>
            <a:r>
              <a:rPr sz="2800" spc="-97" baseline="-20833" dirty="0">
                <a:latin typeface="Times New Roman" panose="02020603050405020304" pitchFamily="18" charset="0"/>
                <a:cs typeface="Times New Roman" panose="02020603050405020304" pitchFamily="18" charset="0"/>
              </a:rPr>
              <a:t>proc </a:t>
            </a:r>
            <a:r>
              <a:rPr sz="2800" spc="-204" dirty="0">
                <a:latin typeface="Times New Roman" panose="02020603050405020304" pitchFamily="18" charset="0"/>
                <a:cs typeface="Times New Roman" panose="02020603050405020304" pitchFamily="18" charset="0"/>
              </a:rPr>
              <a:t>= </a:t>
            </a:r>
            <a:r>
              <a:rPr sz="2800" spc="-130" dirty="0">
                <a:latin typeface="Times New Roman" panose="02020603050405020304" pitchFamily="18" charset="0"/>
                <a:cs typeface="Times New Roman" panose="02020603050405020304" pitchFamily="18" charset="0"/>
              </a:rPr>
              <a:t>processing</a:t>
            </a:r>
            <a:r>
              <a:rPr sz="2800" spc="-28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50" dirty="0">
                <a:latin typeface="Times New Roman" panose="02020603050405020304" pitchFamily="18" charset="0"/>
                <a:cs typeface="Times New Roman" panose="02020603050405020304" pitchFamily="18" charset="0"/>
              </a:rPr>
              <a:t>typically </a:t>
            </a:r>
            <a:r>
              <a:rPr sz="2800" spc="-155" dirty="0">
                <a:latin typeface="Times New Roman" panose="02020603050405020304" pitchFamily="18" charset="0"/>
                <a:cs typeface="Times New Roman" panose="02020603050405020304" pitchFamily="18" charset="0"/>
              </a:rPr>
              <a:t>a </a:t>
            </a:r>
            <a:r>
              <a:rPr sz="2800" spc="-50" dirty="0">
                <a:latin typeface="Times New Roman" panose="02020603050405020304" pitchFamily="18" charset="0"/>
                <a:cs typeface="Times New Roman" panose="02020603050405020304" pitchFamily="18" charset="0"/>
              </a:rPr>
              <a:t>few </a:t>
            </a:r>
            <a:r>
              <a:rPr sz="2800" spc="-114" dirty="0">
                <a:latin typeface="Times New Roman" panose="02020603050405020304" pitchFamily="18" charset="0"/>
                <a:cs typeface="Times New Roman" panose="02020603050405020304" pitchFamily="18" charset="0"/>
              </a:rPr>
              <a:t>microsecs </a:t>
            </a:r>
            <a:r>
              <a:rPr sz="2800" spc="-15" dirty="0">
                <a:latin typeface="Times New Roman" panose="02020603050405020304" pitchFamily="18" charset="0"/>
                <a:cs typeface="Times New Roman" panose="02020603050405020304" pitchFamily="18" charset="0"/>
              </a:rPr>
              <a:t>or</a:t>
            </a:r>
            <a:r>
              <a:rPr sz="2800" spc="-165" dirty="0">
                <a:latin typeface="Times New Roman" panose="02020603050405020304" pitchFamily="18" charset="0"/>
                <a:cs typeface="Times New Roman" panose="02020603050405020304" pitchFamily="18" charset="0"/>
              </a:rPr>
              <a:t> </a:t>
            </a:r>
            <a:r>
              <a:rPr sz="2800" spc="-140" dirty="0">
                <a:latin typeface="Times New Roman" panose="02020603050405020304" pitchFamily="18" charset="0"/>
                <a:cs typeface="Times New Roman" panose="02020603050405020304" pitchFamily="18" charset="0"/>
              </a:rPr>
              <a:t>less</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45"/>
              </a:spcBef>
              <a:buChar char="•"/>
              <a:tabLst>
                <a:tab pos="355600" algn="l"/>
                <a:tab pos="356235" algn="l"/>
              </a:tabLst>
            </a:pPr>
            <a:r>
              <a:rPr sz="2800" spc="-75" dirty="0">
                <a:latin typeface="Times New Roman" panose="02020603050405020304" pitchFamily="18" charset="0"/>
                <a:cs typeface="Times New Roman" panose="02020603050405020304" pitchFamily="18" charset="0"/>
              </a:rPr>
              <a:t>d</a:t>
            </a:r>
            <a:r>
              <a:rPr sz="2800" spc="-112" baseline="-20833" dirty="0">
                <a:latin typeface="Times New Roman" panose="02020603050405020304" pitchFamily="18" charset="0"/>
                <a:cs typeface="Times New Roman" panose="02020603050405020304" pitchFamily="18" charset="0"/>
              </a:rPr>
              <a:t>queue </a:t>
            </a:r>
            <a:r>
              <a:rPr sz="2800" spc="-210"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queuing</a:t>
            </a:r>
            <a:r>
              <a:rPr sz="2800" spc="-24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105" dirty="0">
                <a:latin typeface="Times New Roman" panose="02020603050405020304" pitchFamily="18" charset="0"/>
                <a:cs typeface="Times New Roman" panose="02020603050405020304" pitchFamily="18" charset="0"/>
              </a:rPr>
              <a:t>depends </a:t>
            </a:r>
            <a:r>
              <a:rPr sz="2800" spc="-60" dirty="0">
                <a:latin typeface="Times New Roman" panose="02020603050405020304" pitchFamily="18" charset="0"/>
                <a:cs typeface="Times New Roman" panose="02020603050405020304" pitchFamily="18" charset="0"/>
              </a:rPr>
              <a:t>on</a:t>
            </a:r>
            <a:r>
              <a:rPr sz="2800" spc="-140"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congestion</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50"/>
              </a:spcBef>
              <a:buChar char="•"/>
              <a:tabLst>
                <a:tab pos="355600" algn="l"/>
                <a:tab pos="356235" algn="l"/>
              </a:tabLst>
            </a:pPr>
            <a:r>
              <a:rPr sz="2800" spc="-60" dirty="0">
                <a:latin typeface="Times New Roman" panose="02020603050405020304" pitchFamily="18" charset="0"/>
                <a:cs typeface="Times New Roman" panose="02020603050405020304" pitchFamily="18" charset="0"/>
              </a:rPr>
              <a:t>d</a:t>
            </a:r>
            <a:r>
              <a:rPr sz="2800" spc="-89" baseline="-20833" dirty="0">
                <a:latin typeface="Times New Roman" panose="02020603050405020304" pitchFamily="18" charset="0"/>
                <a:cs typeface="Times New Roman" panose="02020603050405020304" pitchFamily="18" charset="0"/>
              </a:rPr>
              <a:t>trans </a:t>
            </a:r>
            <a:r>
              <a:rPr sz="2800" spc="-204"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transmission</a:t>
            </a:r>
            <a:r>
              <a:rPr sz="2800" spc="-30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469900">
              <a:lnSpc>
                <a:spcPct val="100000"/>
              </a:lnSpc>
              <a:spcBef>
                <a:spcPts val="509"/>
              </a:spcBef>
              <a:tabLst>
                <a:tab pos="756285" algn="l"/>
              </a:tabLst>
            </a:pPr>
            <a:r>
              <a:rPr sz="2800" dirty="0">
                <a:latin typeface="Times New Roman" panose="02020603050405020304" pitchFamily="18" charset="0"/>
                <a:cs typeface="Times New Roman" panose="02020603050405020304" pitchFamily="18" charset="0"/>
              </a:rPr>
              <a:t>–	</a:t>
            </a:r>
            <a:r>
              <a:rPr sz="2800" spc="-170"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L/R, </a:t>
            </a:r>
            <a:r>
              <a:rPr sz="2800" spc="-60" dirty="0">
                <a:latin typeface="Times New Roman" panose="02020603050405020304" pitchFamily="18" charset="0"/>
                <a:cs typeface="Times New Roman" panose="02020603050405020304" pitchFamily="18" charset="0"/>
              </a:rPr>
              <a:t>significant </a:t>
            </a:r>
            <a:r>
              <a:rPr sz="2800" spc="-5" dirty="0">
                <a:latin typeface="Times New Roman" panose="02020603050405020304" pitchFamily="18" charset="0"/>
                <a:cs typeface="Times New Roman" panose="02020603050405020304" pitchFamily="18" charset="0"/>
              </a:rPr>
              <a:t>for </a:t>
            </a:r>
            <a:r>
              <a:rPr sz="2800" spc="-80" dirty="0">
                <a:latin typeface="Times New Roman" panose="02020603050405020304" pitchFamily="18" charset="0"/>
                <a:cs typeface="Times New Roman" panose="02020603050405020304" pitchFamily="18" charset="0"/>
              </a:rPr>
              <a:t>low-speed</a:t>
            </a:r>
            <a:r>
              <a:rPr sz="2800" spc="-225"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links</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45"/>
              </a:spcBef>
              <a:buChar char="•"/>
              <a:tabLst>
                <a:tab pos="355600" algn="l"/>
                <a:tab pos="356235" algn="l"/>
              </a:tabLst>
            </a:pPr>
            <a:r>
              <a:rPr sz="2800" spc="-50" dirty="0">
                <a:latin typeface="Times New Roman" panose="02020603050405020304" pitchFamily="18" charset="0"/>
                <a:cs typeface="Times New Roman" panose="02020603050405020304" pitchFamily="18" charset="0"/>
              </a:rPr>
              <a:t>d</a:t>
            </a:r>
            <a:r>
              <a:rPr sz="2800" spc="-75" baseline="-20833" dirty="0">
                <a:latin typeface="Times New Roman" panose="02020603050405020304" pitchFamily="18" charset="0"/>
                <a:cs typeface="Times New Roman" panose="02020603050405020304" pitchFamily="18" charset="0"/>
              </a:rPr>
              <a:t>prop </a:t>
            </a:r>
            <a:r>
              <a:rPr sz="2800" spc="-210"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propagation</a:t>
            </a:r>
            <a:r>
              <a:rPr sz="2800" spc="-300"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155" dirty="0">
                <a:latin typeface="Times New Roman" panose="02020603050405020304" pitchFamily="18" charset="0"/>
                <a:cs typeface="Times New Roman" panose="02020603050405020304" pitchFamily="18" charset="0"/>
              </a:rPr>
              <a:t>a </a:t>
            </a:r>
            <a:r>
              <a:rPr sz="2800" spc="-45" dirty="0">
                <a:latin typeface="Times New Roman" panose="02020603050405020304" pitchFamily="18" charset="0"/>
                <a:cs typeface="Times New Roman" panose="02020603050405020304" pitchFamily="18" charset="0"/>
              </a:rPr>
              <a:t>few </a:t>
            </a:r>
            <a:r>
              <a:rPr sz="2800" spc="-114" dirty="0">
                <a:latin typeface="Times New Roman" panose="02020603050405020304" pitchFamily="18" charset="0"/>
                <a:cs typeface="Times New Roman" panose="02020603050405020304" pitchFamily="18" charset="0"/>
              </a:rPr>
              <a:t>microsecs </a:t>
            </a:r>
            <a:r>
              <a:rPr sz="2800" spc="15" dirty="0">
                <a:latin typeface="Times New Roman" panose="02020603050405020304" pitchFamily="18" charset="0"/>
                <a:cs typeface="Times New Roman" panose="02020603050405020304" pitchFamily="18" charset="0"/>
              </a:rPr>
              <a:t>to </a:t>
            </a:r>
            <a:r>
              <a:rPr sz="2800" spc="-80" dirty="0">
                <a:latin typeface="Times New Roman" panose="02020603050405020304" pitchFamily="18" charset="0"/>
                <a:cs typeface="Times New Roman" panose="02020603050405020304" pitchFamily="18" charset="0"/>
              </a:rPr>
              <a:t>hundreds </a:t>
            </a:r>
            <a:r>
              <a:rPr sz="2800" spc="-5" dirty="0">
                <a:latin typeface="Times New Roman" panose="02020603050405020304" pitchFamily="18" charset="0"/>
                <a:cs typeface="Times New Roman" panose="02020603050405020304" pitchFamily="18" charset="0"/>
              </a:rPr>
              <a:t>of</a:t>
            </a:r>
            <a:r>
              <a:rPr sz="2800" spc="-280" dirty="0">
                <a:latin typeface="Times New Roman" panose="02020603050405020304" pitchFamily="18" charset="0"/>
                <a:cs typeface="Times New Roman" panose="02020603050405020304" pitchFamily="18" charset="0"/>
              </a:rPr>
              <a:t> </a:t>
            </a:r>
            <a:r>
              <a:rPr sz="2800" spc="-160" dirty="0">
                <a:latin typeface="Times New Roman" panose="02020603050405020304" pitchFamily="18" charset="0"/>
                <a:cs typeface="Times New Roman" panose="02020603050405020304" pitchFamily="18" charset="0"/>
              </a:rPr>
              <a:t>msecs</a:t>
            </a: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09600" y="1361694"/>
            <a:ext cx="7467600" cy="607859"/>
          </a:xfrm>
          <a:prstGeom prst="rect">
            <a:avLst/>
          </a:prstGeom>
          <a:ln w="19811">
            <a:solidFill>
              <a:srgbClr val="FF0000"/>
            </a:solidFill>
          </a:ln>
        </p:spPr>
        <p:txBody>
          <a:bodyPr vert="horz" wrap="square" lIns="0" tIns="114300" rIns="0" bIns="0" rtlCol="0">
            <a:spAutoFit/>
          </a:bodyPr>
          <a:lstStyle/>
          <a:p>
            <a:pPr marL="70485">
              <a:lnSpc>
                <a:spcPct val="100000"/>
              </a:lnSpc>
              <a:spcBef>
                <a:spcPts val="900"/>
              </a:spcBef>
              <a:tabLst>
                <a:tab pos="951230" algn="l"/>
              </a:tabLst>
            </a:pPr>
            <a:r>
              <a:rPr sz="4800" i="1" spc="44" baseline="13888" dirty="0">
                <a:latin typeface="Times New Roman"/>
                <a:cs typeface="Times New Roman"/>
              </a:rPr>
              <a:t>d</a:t>
            </a:r>
            <a:r>
              <a:rPr sz="1850" spc="30" dirty="0">
                <a:latin typeface="Times New Roman"/>
                <a:cs typeface="Times New Roman"/>
              </a:rPr>
              <a:t>nodal	</a:t>
            </a:r>
            <a:r>
              <a:rPr sz="4800" spc="157" baseline="13888" dirty="0">
                <a:latin typeface="Symbol"/>
                <a:cs typeface="Symbol"/>
              </a:rPr>
              <a:t></a:t>
            </a:r>
            <a:r>
              <a:rPr sz="4800" spc="157" baseline="13888" dirty="0">
                <a:latin typeface="Times New Roman"/>
                <a:cs typeface="Times New Roman"/>
              </a:rPr>
              <a:t> </a:t>
            </a:r>
            <a:r>
              <a:rPr sz="4800" i="1" spc="60" baseline="13888" dirty="0">
                <a:latin typeface="Times New Roman"/>
                <a:cs typeface="Times New Roman"/>
              </a:rPr>
              <a:t>d</a:t>
            </a:r>
            <a:r>
              <a:rPr sz="1850" spc="40" dirty="0">
                <a:latin typeface="Times New Roman"/>
                <a:cs typeface="Times New Roman"/>
              </a:rPr>
              <a:t>proc </a:t>
            </a:r>
            <a:r>
              <a:rPr sz="4800" spc="157" baseline="13888" dirty="0">
                <a:latin typeface="Symbol"/>
                <a:cs typeface="Symbol"/>
              </a:rPr>
              <a:t></a:t>
            </a:r>
            <a:r>
              <a:rPr sz="4800" spc="157" baseline="13888" dirty="0">
                <a:latin typeface="Times New Roman"/>
                <a:cs typeface="Times New Roman"/>
              </a:rPr>
              <a:t> </a:t>
            </a:r>
            <a:r>
              <a:rPr sz="4800" i="1" spc="44" baseline="13888" dirty="0">
                <a:latin typeface="Times New Roman"/>
                <a:cs typeface="Times New Roman"/>
              </a:rPr>
              <a:t>d</a:t>
            </a:r>
            <a:r>
              <a:rPr sz="1850" spc="30" dirty="0">
                <a:latin typeface="Times New Roman"/>
                <a:cs typeface="Times New Roman"/>
              </a:rPr>
              <a:t>queue </a:t>
            </a:r>
            <a:r>
              <a:rPr sz="4800" spc="157" baseline="13888" dirty="0">
                <a:latin typeface="Symbol"/>
                <a:cs typeface="Symbol"/>
              </a:rPr>
              <a:t></a:t>
            </a:r>
            <a:r>
              <a:rPr sz="4800" spc="157" baseline="13888" dirty="0">
                <a:latin typeface="Times New Roman"/>
                <a:cs typeface="Times New Roman"/>
              </a:rPr>
              <a:t> </a:t>
            </a:r>
            <a:r>
              <a:rPr sz="4800" i="1" spc="44" baseline="13888" dirty="0">
                <a:latin typeface="Times New Roman"/>
                <a:cs typeface="Times New Roman"/>
              </a:rPr>
              <a:t>d</a:t>
            </a:r>
            <a:r>
              <a:rPr sz="1850" spc="30" dirty="0">
                <a:latin typeface="Times New Roman"/>
                <a:cs typeface="Times New Roman"/>
              </a:rPr>
              <a:t>trans </a:t>
            </a:r>
            <a:r>
              <a:rPr sz="4800" spc="157" baseline="13888" dirty="0">
                <a:latin typeface="Symbol"/>
                <a:cs typeface="Symbol"/>
              </a:rPr>
              <a:t></a:t>
            </a:r>
            <a:r>
              <a:rPr sz="4800" spc="-847" baseline="13888" dirty="0">
                <a:latin typeface="Times New Roman"/>
                <a:cs typeface="Times New Roman"/>
              </a:rPr>
              <a:t> </a:t>
            </a:r>
            <a:r>
              <a:rPr sz="4800" i="1" spc="67" baseline="13888" dirty="0">
                <a:latin typeface="Times New Roman"/>
                <a:cs typeface="Times New Roman"/>
              </a:rPr>
              <a:t>d</a:t>
            </a:r>
            <a:r>
              <a:rPr sz="1850" spc="45" dirty="0">
                <a:latin typeface="Times New Roman"/>
                <a:cs typeface="Times New Roman"/>
              </a:rPr>
              <a:t>prop</a:t>
            </a:r>
            <a:endParaRPr sz="1850" dirty="0">
              <a:latin typeface="Times New Roman"/>
              <a:cs typeface="Times New Roman"/>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127" y="187197"/>
            <a:ext cx="8653273" cy="696595"/>
          </a:xfrm>
          <a:prstGeom prst="rect">
            <a:avLst/>
          </a:prstGeom>
        </p:spPr>
        <p:txBody>
          <a:bodyPr vert="horz" wrap="square" lIns="0" tIns="12700" rIns="0" bIns="0" rtlCol="0">
            <a:spAutoFit/>
          </a:bodyPr>
          <a:lstStyle/>
          <a:p>
            <a:pPr marL="12700">
              <a:lnSpc>
                <a:spcPct val="100000"/>
              </a:lnSpc>
              <a:spcBef>
                <a:spcPts val="100"/>
              </a:spcBef>
            </a:pPr>
            <a:r>
              <a:rPr b="1" spc="-340" dirty="0">
                <a:latin typeface="Times New Roman" panose="02020603050405020304" pitchFamily="18" charset="0"/>
                <a:cs typeface="Times New Roman" panose="02020603050405020304" pitchFamily="18" charset="0"/>
              </a:rPr>
              <a:t>Caravan</a:t>
            </a:r>
            <a:r>
              <a:rPr b="1" spc="-270" dirty="0">
                <a:latin typeface="Times New Roman" panose="02020603050405020304" pitchFamily="18" charset="0"/>
                <a:cs typeface="Times New Roman" panose="02020603050405020304" pitchFamily="18" charset="0"/>
              </a:rPr>
              <a:t> </a:t>
            </a:r>
            <a:r>
              <a:rPr b="1" spc="-215" dirty="0">
                <a:latin typeface="Times New Roman" panose="02020603050405020304" pitchFamily="18" charset="0"/>
                <a:cs typeface="Times New Roman" panose="02020603050405020304" pitchFamily="18" charset="0"/>
              </a:rPr>
              <a:t>analogy</a:t>
            </a:r>
          </a:p>
        </p:txBody>
      </p:sp>
      <p:sp>
        <p:nvSpPr>
          <p:cNvPr id="3" name="object 3"/>
          <p:cNvSpPr txBox="1"/>
          <p:nvPr/>
        </p:nvSpPr>
        <p:spPr>
          <a:xfrm>
            <a:off x="358241" y="2657094"/>
            <a:ext cx="3797935" cy="3244850"/>
          </a:xfrm>
          <a:prstGeom prst="rect">
            <a:avLst/>
          </a:prstGeom>
        </p:spPr>
        <p:txBody>
          <a:bodyPr vert="horz" wrap="square" lIns="0" tIns="12700" rIns="0" bIns="0" rtlCol="0">
            <a:spAutoFit/>
          </a:bodyPr>
          <a:lstStyle/>
          <a:p>
            <a:pPr marL="355600" indent="-342900">
              <a:lnSpc>
                <a:spcPts val="2735"/>
              </a:lnSpc>
              <a:spcBef>
                <a:spcPts val="100"/>
              </a:spcBef>
              <a:buChar char="•"/>
              <a:tabLst>
                <a:tab pos="354965" algn="l"/>
                <a:tab pos="355600" algn="l"/>
              </a:tabLst>
            </a:pPr>
            <a:r>
              <a:rPr sz="2400" spc="-165" dirty="0">
                <a:latin typeface="Arial"/>
                <a:cs typeface="Arial"/>
              </a:rPr>
              <a:t>cars </a:t>
            </a:r>
            <a:r>
              <a:rPr sz="2400" spc="-50" dirty="0">
                <a:latin typeface="Arial"/>
                <a:cs typeface="Arial"/>
              </a:rPr>
              <a:t>“propagate”</a:t>
            </a:r>
            <a:r>
              <a:rPr sz="2400" spc="-130" dirty="0">
                <a:latin typeface="Arial"/>
                <a:cs typeface="Arial"/>
              </a:rPr>
              <a:t> </a:t>
            </a:r>
            <a:r>
              <a:rPr sz="2400" spc="-40" dirty="0">
                <a:latin typeface="Arial"/>
                <a:cs typeface="Arial"/>
              </a:rPr>
              <a:t>at</a:t>
            </a:r>
            <a:endParaRPr sz="2400">
              <a:latin typeface="Arial"/>
              <a:cs typeface="Arial"/>
            </a:endParaRPr>
          </a:p>
          <a:p>
            <a:pPr marL="355600">
              <a:lnSpc>
                <a:spcPts val="2735"/>
              </a:lnSpc>
            </a:pPr>
            <a:r>
              <a:rPr sz="2400" spc="-125" dirty="0">
                <a:latin typeface="Arial"/>
                <a:cs typeface="Arial"/>
              </a:rPr>
              <a:t>100</a:t>
            </a:r>
            <a:r>
              <a:rPr sz="2400" spc="-140" dirty="0">
                <a:latin typeface="Arial"/>
                <a:cs typeface="Arial"/>
              </a:rPr>
              <a:t> </a:t>
            </a:r>
            <a:r>
              <a:rPr sz="2400" spc="5" dirty="0">
                <a:latin typeface="Arial"/>
                <a:cs typeface="Arial"/>
              </a:rPr>
              <a:t>km/hr</a:t>
            </a:r>
            <a:endParaRPr sz="2400">
              <a:latin typeface="Arial"/>
              <a:cs typeface="Arial"/>
            </a:endParaRPr>
          </a:p>
          <a:p>
            <a:pPr marL="355600" marR="340360" indent="-342900" algn="just">
              <a:lnSpc>
                <a:spcPts val="2590"/>
              </a:lnSpc>
              <a:spcBef>
                <a:spcPts val="615"/>
              </a:spcBef>
              <a:buChar char="•"/>
              <a:tabLst>
                <a:tab pos="355600" algn="l"/>
              </a:tabLst>
            </a:pPr>
            <a:r>
              <a:rPr sz="2400" spc="15" dirty="0">
                <a:latin typeface="Arial"/>
                <a:cs typeface="Arial"/>
              </a:rPr>
              <a:t>toll </a:t>
            </a:r>
            <a:r>
              <a:rPr sz="2400" spc="-35" dirty="0">
                <a:latin typeface="Arial"/>
                <a:cs typeface="Arial"/>
              </a:rPr>
              <a:t>booth </a:t>
            </a:r>
            <a:r>
              <a:rPr sz="2400" spc="-135" dirty="0">
                <a:latin typeface="Arial"/>
                <a:cs typeface="Arial"/>
              </a:rPr>
              <a:t>takes </a:t>
            </a:r>
            <a:r>
              <a:rPr sz="2400" spc="-120" dirty="0">
                <a:latin typeface="Arial"/>
                <a:cs typeface="Arial"/>
              </a:rPr>
              <a:t>12 </a:t>
            </a:r>
            <a:r>
              <a:rPr sz="2400" spc="-200" dirty="0">
                <a:latin typeface="Arial"/>
                <a:cs typeface="Arial"/>
              </a:rPr>
              <a:t>sec</a:t>
            </a:r>
            <a:r>
              <a:rPr sz="2400" spc="-475" dirty="0">
                <a:latin typeface="Arial"/>
                <a:cs typeface="Arial"/>
              </a:rPr>
              <a:t> </a:t>
            </a:r>
            <a:r>
              <a:rPr sz="2400" spc="20" dirty="0">
                <a:latin typeface="Arial"/>
                <a:cs typeface="Arial"/>
              </a:rPr>
              <a:t>to  </a:t>
            </a:r>
            <a:r>
              <a:rPr sz="2400" spc="-114" dirty="0">
                <a:latin typeface="Arial"/>
                <a:cs typeface="Arial"/>
              </a:rPr>
              <a:t>service </a:t>
            </a:r>
            <a:r>
              <a:rPr sz="2400" spc="-120" dirty="0">
                <a:latin typeface="Arial"/>
                <a:cs typeface="Arial"/>
              </a:rPr>
              <a:t>car </a:t>
            </a:r>
            <a:r>
              <a:rPr sz="2400" spc="-95" dirty="0">
                <a:latin typeface="Arial"/>
                <a:cs typeface="Arial"/>
              </a:rPr>
              <a:t>(transmission  </a:t>
            </a:r>
            <a:r>
              <a:rPr sz="2400" spc="-30" dirty="0">
                <a:latin typeface="Arial"/>
                <a:cs typeface="Arial"/>
              </a:rPr>
              <a:t>time)</a:t>
            </a:r>
            <a:endParaRPr sz="2400">
              <a:latin typeface="Arial"/>
              <a:cs typeface="Arial"/>
            </a:endParaRPr>
          </a:p>
          <a:p>
            <a:pPr marL="355600" indent="-342900">
              <a:lnSpc>
                <a:spcPct val="100000"/>
              </a:lnSpc>
              <a:spcBef>
                <a:spcPts val="254"/>
              </a:spcBef>
              <a:buChar char="•"/>
              <a:tabLst>
                <a:tab pos="354965" algn="l"/>
                <a:tab pos="355600" algn="l"/>
              </a:tabLst>
            </a:pPr>
            <a:r>
              <a:rPr sz="2400" spc="-65" dirty="0">
                <a:latin typeface="Arial"/>
                <a:cs typeface="Arial"/>
              </a:rPr>
              <a:t>car~bit; </a:t>
            </a:r>
            <a:r>
              <a:rPr sz="2400" spc="-150" dirty="0">
                <a:latin typeface="Arial"/>
                <a:cs typeface="Arial"/>
              </a:rPr>
              <a:t>caravan </a:t>
            </a:r>
            <a:r>
              <a:rPr sz="2400" spc="-210" dirty="0">
                <a:latin typeface="Arial"/>
                <a:cs typeface="Arial"/>
              </a:rPr>
              <a:t>~</a:t>
            </a:r>
            <a:r>
              <a:rPr sz="2400" spc="-220" dirty="0">
                <a:latin typeface="Arial"/>
                <a:cs typeface="Arial"/>
              </a:rPr>
              <a:t> </a:t>
            </a:r>
            <a:r>
              <a:rPr sz="2400" spc="-110" dirty="0">
                <a:latin typeface="Arial"/>
                <a:cs typeface="Arial"/>
              </a:rPr>
              <a:t>packet</a:t>
            </a:r>
            <a:endParaRPr sz="2400">
              <a:latin typeface="Arial"/>
              <a:cs typeface="Arial"/>
            </a:endParaRPr>
          </a:p>
          <a:p>
            <a:pPr marL="355600" marR="5080" indent="-342900">
              <a:lnSpc>
                <a:spcPct val="90000"/>
              </a:lnSpc>
              <a:spcBef>
                <a:spcPts val="575"/>
              </a:spcBef>
              <a:buChar char="•"/>
              <a:tabLst>
                <a:tab pos="354965" algn="l"/>
                <a:tab pos="355600" algn="l"/>
              </a:tabLst>
            </a:pPr>
            <a:r>
              <a:rPr sz="2400" spc="-140" dirty="0">
                <a:solidFill>
                  <a:srgbClr val="FF0000"/>
                </a:solidFill>
                <a:latin typeface="Arial"/>
                <a:cs typeface="Arial"/>
              </a:rPr>
              <a:t>Q: </a:t>
            </a:r>
            <a:r>
              <a:rPr sz="2400" spc="-114" dirty="0">
                <a:solidFill>
                  <a:srgbClr val="FF0000"/>
                </a:solidFill>
                <a:latin typeface="Arial"/>
                <a:cs typeface="Arial"/>
              </a:rPr>
              <a:t>How </a:t>
            </a:r>
            <a:r>
              <a:rPr sz="2400" spc="-90" dirty="0">
                <a:solidFill>
                  <a:srgbClr val="FF0000"/>
                </a:solidFill>
                <a:latin typeface="Arial"/>
                <a:cs typeface="Arial"/>
              </a:rPr>
              <a:t>long </a:t>
            </a:r>
            <a:r>
              <a:rPr sz="2400" spc="-5" dirty="0">
                <a:solidFill>
                  <a:srgbClr val="FF0000"/>
                </a:solidFill>
                <a:latin typeface="Arial"/>
                <a:cs typeface="Arial"/>
              </a:rPr>
              <a:t>until </a:t>
            </a:r>
            <a:r>
              <a:rPr sz="2400" spc="-150" dirty="0">
                <a:solidFill>
                  <a:srgbClr val="FF0000"/>
                </a:solidFill>
                <a:latin typeface="Arial"/>
                <a:cs typeface="Arial"/>
              </a:rPr>
              <a:t>caravan</a:t>
            </a:r>
            <a:r>
              <a:rPr sz="2400" spc="-365" dirty="0">
                <a:solidFill>
                  <a:srgbClr val="FF0000"/>
                </a:solidFill>
                <a:latin typeface="Arial"/>
                <a:cs typeface="Arial"/>
              </a:rPr>
              <a:t> </a:t>
            </a:r>
            <a:r>
              <a:rPr sz="2400" spc="-125" dirty="0">
                <a:solidFill>
                  <a:srgbClr val="FF0000"/>
                </a:solidFill>
                <a:latin typeface="Arial"/>
                <a:cs typeface="Arial"/>
              </a:rPr>
              <a:t>is  </a:t>
            </a:r>
            <a:r>
              <a:rPr sz="2400" spc="-50" dirty="0">
                <a:solidFill>
                  <a:srgbClr val="FF0000"/>
                </a:solidFill>
                <a:latin typeface="Arial"/>
                <a:cs typeface="Arial"/>
              </a:rPr>
              <a:t>lined </a:t>
            </a:r>
            <a:r>
              <a:rPr sz="2400" spc="-80" dirty="0">
                <a:solidFill>
                  <a:srgbClr val="FF0000"/>
                </a:solidFill>
                <a:latin typeface="Arial"/>
                <a:cs typeface="Arial"/>
              </a:rPr>
              <a:t>up </a:t>
            </a:r>
            <a:r>
              <a:rPr sz="2400" spc="-75" dirty="0">
                <a:solidFill>
                  <a:srgbClr val="FF0000"/>
                </a:solidFill>
                <a:latin typeface="Arial"/>
                <a:cs typeface="Arial"/>
              </a:rPr>
              <a:t>before </a:t>
            </a:r>
            <a:r>
              <a:rPr sz="2400" spc="-95" dirty="0">
                <a:solidFill>
                  <a:srgbClr val="FF0000"/>
                </a:solidFill>
                <a:latin typeface="Arial"/>
                <a:cs typeface="Arial"/>
              </a:rPr>
              <a:t>2nd </a:t>
            </a:r>
            <a:r>
              <a:rPr sz="2400" spc="15" dirty="0">
                <a:solidFill>
                  <a:srgbClr val="FF0000"/>
                </a:solidFill>
                <a:latin typeface="Arial"/>
                <a:cs typeface="Arial"/>
              </a:rPr>
              <a:t>toll  </a:t>
            </a:r>
            <a:r>
              <a:rPr sz="2400" spc="-70" dirty="0">
                <a:solidFill>
                  <a:srgbClr val="FF0000"/>
                </a:solidFill>
                <a:latin typeface="Arial"/>
                <a:cs typeface="Arial"/>
              </a:rPr>
              <a:t>booth?</a:t>
            </a:r>
            <a:endParaRPr sz="2400">
              <a:latin typeface="Arial"/>
              <a:cs typeface="Arial"/>
            </a:endParaRPr>
          </a:p>
        </p:txBody>
      </p:sp>
      <p:sp>
        <p:nvSpPr>
          <p:cNvPr id="4" name="object 4"/>
          <p:cNvSpPr/>
          <p:nvPr/>
        </p:nvSpPr>
        <p:spPr>
          <a:xfrm>
            <a:off x="5983985"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5" name="object 5"/>
          <p:cNvSpPr/>
          <p:nvPr/>
        </p:nvSpPr>
        <p:spPr>
          <a:xfrm>
            <a:off x="5946647" y="1240536"/>
            <a:ext cx="74930" cy="670560"/>
          </a:xfrm>
          <a:custGeom>
            <a:avLst/>
            <a:gdLst/>
            <a:ahLst/>
            <a:cxnLst/>
            <a:rect l="l" t="t" r="r" b="b"/>
            <a:pathLst>
              <a:path w="74929"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6" name="object 6"/>
          <p:cNvSpPr txBox="1">
            <a:spLocks noGrp="1"/>
          </p:cNvSpPr>
          <p:nvPr>
            <p:ph sz="half" idx="3"/>
          </p:nvPr>
        </p:nvSpPr>
        <p:spPr>
          <a:xfrm>
            <a:off x="4819903" y="1950212"/>
            <a:ext cx="4095497" cy="3862724"/>
          </a:xfrm>
          <a:prstGeom prst="rect">
            <a:avLst/>
          </a:prstGeom>
        </p:spPr>
        <p:txBody>
          <a:bodyPr vert="horz" wrap="square" lIns="0" tIns="13335" rIns="0" bIns="0" rtlCol="0">
            <a:spAutoFit/>
          </a:bodyPr>
          <a:lstStyle/>
          <a:p>
            <a:pPr marL="859790" marR="2291080" indent="107950">
              <a:lnSpc>
                <a:spcPct val="100000"/>
              </a:lnSpc>
              <a:spcBef>
                <a:spcPts val="105"/>
              </a:spcBef>
            </a:pPr>
            <a:r>
              <a:rPr dirty="0"/>
              <a:t>toll  </a:t>
            </a:r>
            <a:r>
              <a:rPr spc="-5" dirty="0"/>
              <a:t>boo</a:t>
            </a:r>
            <a:r>
              <a:rPr spc="5" dirty="0"/>
              <a:t>t</a:t>
            </a:r>
            <a:r>
              <a:rPr dirty="0"/>
              <a:t>h</a:t>
            </a:r>
          </a:p>
          <a:p>
            <a:pPr marL="355600" marR="5080" indent="-342900">
              <a:lnSpc>
                <a:spcPct val="90000"/>
              </a:lnSpc>
              <a:spcBef>
                <a:spcPts val="670"/>
              </a:spcBef>
              <a:buChar char="•"/>
              <a:tabLst>
                <a:tab pos="354965" algn="l"/>
                <a:tab pos="355600" algn="l"/>
              </a:tabLst>
            </a:pPr>
            <a:r>
              <a:rPr sz="2400" spc="-130" dirty="0">
                <a:latin typeface="Arial"/>
                <a:cs typeface="Arial"/>
              </a:rPr>
              <a:t>Time </a:t>
            </a:r>
            <a:r>
              <a:rPr sz="2400" spc="15" dirty="0">
                <a:latin typeface="Arial"/>
                <a:cs typeface="Arial"/>
              </a:rPr>
              <a:t>to </a:t>
            </a:r>
            <a:r>
              <a:rPr sz="2400" spc="-20" dirty="0">
                <a:latin typeface="Arial"/>
                <a:cs typeface="Arial"/>
              </a:rPr>
              <a:t>“push” </a:t>
            </a:r>
            <a:r>
              <a:rPr sz="2400" spc="-40" dirty="0">
                <a:latin typeface="Arial"/>
                <a:cs typeface="Arial"/>
              </a:rPr>
              <a:t>entire  </a:t>
            </a:r>
            <a:r>
              <a:rPr sz="2400" spc="-150" dirty="0">
                <a:latin typeface="Arial"/>
                <a:cs typeface="Arial"/>
              </a:rPr>
              <a:t>caravan </a:t>
            </a:r>
            <a:r>
              <a:rPr sz="2400" spc="-55" dirty="0">
                <a:latin typeface="Arial"/>
                <a:cs typeface="Arial"/>
              </a:rPr>
              <a:t>through </a:t>
            </a:r>
            <a:r>
              <a:rPr sz="2400" spc="15" dirty="0">
                <a:latin typeface="Arial"/>
                <a:cs typeface="Arial"/>
              </a:rPr>
              <a:t>toll </a:t>
            </a:r>
            <a:r>
              <a:rPr sz="2400" spc="-35" dirty="0">
                <a:latin typeface="Arial"/>
                <a:cs typeface="Arial"/>
              </a:rPr>
              <a:t>booth  onto </a:t>
            </a:r>
            <a:r>
              <a:rPr sz="2400" spc="-110" dirty="0">
                <a:latin typeface="Arial"/>
                <a:cs typeface="Arial"/>
              </a:rPr>
              <a:t>highway </a:t>
            </a:r>
            <a:r>
              <a:rPr sz="2400" spc="-210" dirty="0">
                <a:latin typeface="Arial"/>
                <a:cs typeface="Arial"/>
              </a:rPr>
              <a:t>= </a:t>
            </a:r>
            <a:r>
              <a:rPr sz="2400" spc="-45" dirty="0">
                <a:latin typeface="Arial"/>
                <a:cs typeface="Arial"/>
              </a:rPr>
              <a:t>12*10 </a:t>
            </a:r>
            <a:r>
              <a:rPr sz="2400" spc="-210" dirty="0">
                <a:latin typeface="Arial"/>
                <a:cs typeface="Arial"/>
              </a:rPr>
              <a:t>=</a:t>
            </a:r>
            <a:r>
              <a:rPr sz="2400" spc="-335" dirty="0">
                <a:latin typeface="Arial"/>
                <a:cs typeface="Arial"/>
              </a:rPr>
              <a:t> </a:t>
            </a:r>
            <a:r>
              <a:rPr sz="2400" spc="-125" dirty="0">
                <a:latin typeface="Arial"/>
                <a:cs typeface="Arial"/>
              </a:rPr>
              <a:t>120  </a:t>
            </a:r>
            <a:r>
              <a:rPr sz="2400" spc="-204" dirty="0" smtClean="0">
                <a:latin typeface="Arial"/>
                <a:cs typeface="Arial"/>
              </a:rPr>
              <a:t>sec</a:t>
            </a:r>
            <a:r>
              <a:rPr lang="en-IN" sz="2400" spc="-204" dirty="0" smtClean="0">
                <a:latin typeface="Arial"/>
                <a:cs typeface="Arial"/>
              </a:rPr>
              <a:t> </a:t>
            </a:r>
            <a:endParaRPr sz="2400" dirty="0">
              <a:latin typeface="Arial"/>
              <a:cs typeface="Arial"/>
            </a:endParaRPr>
          </a:p>
          <a:p>
            <a:pPr marL="355600" marR="245745" indent="-342900">
              <a:lnSpc>
                <a:spcPct val="90000"/>
              </a:lnSpc>
              <a:spcBef>
                <a:spcPts val="575"/>
              </a:spcBef>
              <a:buChar char="•"/>
              <a:tabLst>
                <a:tab pos="354965" algn="l"/>
                <a:tab pos="355600" algn="l"/>
              </a:tabLst>
            </a:pPr>
            <a:r>
              <a:rPr sz="2400" spc="-130" dirty="0">
                <a:latin typeface="Arial"/>
                <a:cs typeface="Arial"/>
              </a:rPr>
              <a:t>Time </a:t>
            </a:r>
            <a:r>
              <a:rPr sz="2400" spc="-10" dirty="0">
                <a:latin typeface="Arial"/>
                <a:cs typeface="Arial"/>
              </a:rPr>
              <a:t>for </a:t>
            </a:r>
            <a:r>
              <a:rPr sz="2400" spc="-80" dirty="0">
                <a:latin typeface="Arial"/>
                <a:cs typeface="Arial"/>
              </a:rPr>
              <a:t>last </a:t>
            </a:r>
            <a:r>
              <a:rPr sz="2400" spc="-120" dirty="0">
                <a:latin typeface="Arial"/>
                <a:cs typeface="Arial"/>
              </a:rPr>
              <a:t>car </a:t>
            </a:r>
            <a:r>
              <a:rPr sz="2400" spc="20" dirty="0">
                <a:latin typeface="Arial"/>
                <a:cs typeface="Arial"/>
              </a:rPr>
              <a:t>to  </a:t>
            </a:r>
            <a:r>
              <a:rPr sz="2400" spc="-105" dirty="0">
                <a:latin typeface="Arial"/>
                <a:cs typeface="Arial"/>
              </a:rPr>
              <a:t>propagate </a:t>
            </a:r>
            <a:r>
              <a:rPr sz="2400" spc="-25" dirty="0">
                <a:latin typeface="Arial"/>
                <a:cs typeface="Arial"/>
              </a:rPr>
              <a:t>from </a:t>
            </a:r>
            <a:r>
              <a:rPr sz="2400" spc="-95" dirty="0">
                <a:latin typeface="Arial"/>
                <a:cs typeface="Arial"/>
              </a:rPr>
              <a:t>1st </a:t>
            </a:r>
            <a:r>
              <a:rPr sz="2400" spc="20" dirty="0">
                <a:latin typeface="Arial"/>
                <a:cs typeface="Arial"/>
              </a:rPr>
              <a:t>to</a:t>
            </a:r>
            <a:r>
              <a:rPr sz="2400" spc="-375" dirty="0">
                <a:latin typeface="Arial"/>
                <a:cs typeface="Arial"/>
              </a:rPr>
              <a:t> </a:t>
            </a:r>
            <a:r>
              <a:rPr sz="2400" spc="-90" dirty="0">
                <a:latin typeface="Arial"/>
                <a:cs typeface="Arial"/>
              </a:rPr>
              <a:t>2nd  </a:t>
            </a:r>
            <a:r>
              <a:rPr sz="2400" spc="15" dirty="0">
                <a:latin typeface="Arial"/>
                <a:cs typeface="Arial"/>
              </a:rPr>
              <a:t>toll </a:t>
            </a:r>
            <a:r>
              <a:rPr sz="2400" spc="-30" dirty="0">
                <a:latin typeface="Arial"/>
                <a:cs typeface="Arial"/>
              </a:rPr>
              <a:t>both:  </a:t>
            </a:r>
            <a:r>
              <a:rPr sz="2400" spc="-60" dirty="0">
                <a:latin typeface="Arial"/>
                <a:cs typeface="Arial"/>
              </a:rPr>
              <a:t>100km/(100km/hr)= </a:t>
            </a:r>
            <a:r>
              <a:rPr sz="2400" spc="-120" dirty="0">
                <a:latin typeface="Arial"/>
                <a:cs typeface="Arial"/>
              </a:rPr>
              <a:t>1</a:t>
            </a:r>
            <a:r>
              <a:rPr sz="2400" spc="-260" dirty="0">
                <a:latin typeface="Arial"/>
                <a:cs typeface="Arial"/>
              </a:rPr>
              <a:t> </a:t>
            </a:r>
            <a:r>
              <a:rPr sz="2400" spc="-25" dirty="0" err="1" smtClean="0">
                <a:latin typeface="Arial"/>
                <a:cs typeface="Arial"/>
              </a:rPr>
              <a:t>hr</a:t>
            </a:r>
            <a:endParaRPr sz="2400" dirty="0">
              <a:latin typeface="Arial"/>
              <a:cs typeface="Arial"/>
            </a:endParaRPr>
          </a:p>
          <a:p>
            <a:pPr marL="355600" indent="-342900">
              <a:lnSpc>
                <a:spcPct val="100000"/>
              </a:lnSpc>
              <a:spcBef>
                <a:spcPts val="290"/>
              </a:spcBef>
              <a:buChar char="•"/>
              <a:tabLst>
                <a:tab pos="354965" algn="l"/>
                <a:tab pos="355600" algn="l"/>
              </a:tabLst>
            </a:pPr>
            <a:r>
              <a:rPr sz="2400" spc="-120" dirty="0">
                <a:solidFill>
                  <a:srgbClr val="FF0000"/>
                </a:solidFill>
                <a:latin typeface="Arial"/>
                <a:cs typeface="Arial"/>
              </a:rPr>
              <a:t>A: 62</a:t>
            </a:r>
            <a:r>
              <a:rPr sz="2400" spc="-170" dirty="0">
                <a:solidFill>
                  <a:srgbClr val="FF0000"/>
                </a:solidFill>
                <a:latin typeface="Arial"/>
                <a:cs typeface="Arial"/>
              </a:rPr>
              <a:t> </a:t>
            </a:r>
            <a:r>
              <a:rPr sz="2400" spc="-75" dirty="0">
                <a:solidFill>
                  <a:srgbClr val="FF0000"/>
                </a:solidFill>
                <a:latin typeface="Arial"/>
                <a:cs typeface="Arial"/>
              </a:rPr>
              <a:t>minutes</a:t>
            </a:r>
            <a:endParaRPr sz="2400" dirty="0">
              <a:latin typeface="Arial"/>
              <a:cs typeface="Arial"/>
            </a:endParaRPr>
          </a:p>
        </p:txBody>
      </p:sp>
      <p:sp>
        <p:nvSpPr>
          <p:cNvPr id="7" name="object 7"/>
          <p:cNvSpPr/>
          <p:nvPr/>
        </p:nvSpPr>
        <p:spPr>
          <a:xfrm>
            <a:off x="3131057"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8" name="object 8"/>
          <p:cNvSpPr/>
          <p:nvPr/>
        </p:nvSpPr>
        <p:spPr>
          <a:xfrm>
            <a:off x="3093720" y="1240536"/>
            <a:ext cx="74930" cy="670560"/>
          </a:xfrm>
          <a:custGeom>
            <a:avLst/>
            <a:gdLst/>
            <a:ahLst/>
            <a:cxnLst/>
            <a:rect l="l" t="t" r="r" b="b"/>
            <a:pathLst>
              <a:path w="74930"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2813685" y="1950212"/>
            <a:ext cx="711835" cy="635635"/>
          </a:xfrm>
          <a:prstGeom prst="rect">
            <a:avLst/>
          </a:prstGeom>
        </p:spPr>
        <p:txBody>
          <a:bodyPr vert="horz" wrap="square" lIns="0" tIns="13335" rIns="0" bIns="0" rtlCol="0">
            <a:spAutoFit/>
          </a:bodyPr>
          <a:lstStyle/>
          <a:p>
            <a:pPr marL="12700" marR="5080"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endParaRPr sz="2000">
              <a:latin typeface="Comic Sans MS"/>
              <a:cs typeface="Comic Sans MS"/>
            </a:endParaRPr>
          </a:p>
        </p:txBody>
      </p:sp>
      <p:sp>
        <p:nvSpPr>
          <p:cNvPr id="10" name="object 10"/>
          <p:cNvSpPr/>
          <p:nvPr/>
        </p:nvSpPr>
        <p:spPr>
          <a:xfrm>
            <a:off x="262127" y="1831848"/>
            <a:ext cx="2767965" cy="79375"/>
          </a:xfrm>
          <a:custGeom>
            <a:avLst/>
            <a:gdLst/>
            <a:ahLst/>
            <a:cxn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ln w="9144">
            <a:solidFill>
              <a:srgbClr val="000000"/>
            </a:solidFill>
          </a:ln>
        </p:spPr>
        <p:txBody>
          <a:bodyPr wrap="square" lIns="0" tIns="0" rIns="0" bIns="0" rtlCol="0"/>
          <a:lstStyle/>
          <a:p>
            <a:endParaRPr/>
          </a:p>
        </p:txBody>
      </p:sp>
      <p:sp>
        <p:nvSpPr>
          <p:cNvPr id="11" name="object 11"/>
          <p:cNvSpPr txBox="1"/>
          <p:nvPr/>
        </p:nvSpPr>
        <p:spPr>
          <a:xfrm>
            <a:off x="1231493" y="1828038"/>
            <a:ext cx="923925" cy="633095"/>
          </a:xfrm>
          <a:prstGeom prst="rect">
            <a:avLst/>
          </a:prstGeom>
        </p:spPr>
        <p:txBody>
          <a:bodyPr vert="horz" wrap="square" lIns="0" tIns="25400" rIns="0" bIns="0" rtlCol="0">
            <a:spAutoFit/>
          </a:bodyPr>
          <a:lstStyle/>
          <a:p>
            <a:pPr marL="12700" marR="5080">
              <a:lnSpc>
                <a:spcPts val="2380"/>
              </a:lnSpc>
              <a:spcBef>
                <a:spcPts val="200"/>
              </a:spcBef>
            </a:pPr>
            <a:r>
              <a:rPr sz="2000" spc="-5" dirty="0">
                <a:latin typeface="Comic Sans MS"/>
                <a:cs typeface="Comic Sans MS"/>
              </a:rPr>
              <a:t>ten-car  </a:t>
            </a:r>
            <a:r>
              <a:rPr sz="2000" dirty="0">
                <a:latin typeface="Comic Sans MS"/>
                <a:cs typeface="Comic Sans MS"/>
              </a:rPr>
              <a:t>ca</a:t>
            </a:r>
            <a:r>
              <a:rPr sz="2000" spc="-10" dirty="0">
                <a:latin typeface="Comic Sans MS"/>
                <a:cs typeface="Comic Sans MS"/>
              </a:rPr>
              <a:t>ra</a:t>
            </a:r>
            <a:r>
              <a:rPr sz="2000" spc="-5" dirty="0">
                <a:latin typeface="Comic Sans MS"/>
                <a:cs typeface="Comic Sans MS"/>
              </a:rPr>
              <a:t>v</a:t>
            </a:r>
            <a:r>
              <a:rPr sz="2000" spc="-10" dirty="0">
                <a:latin typeface="Comic Sans MS"/>
                <a:cs typeface="Comic Sans MS"/>
              </a:rPr>
              <a:t>a</a:t>
            </a:r>
            <a:r>
              <a:rPr sz="2000" dirty="0">
                <a:latin typeface="Comic Sans MS"/>
                <a:cs typeface="Comic Sans MS"/>
              </a:rPr>
              <a:t>n</a:t>
            </a:r>
            <a:endParaRPr sz="2000">
              <a:latin typeface="Comic Sans MS"/>
              <a:cs typeface="Comic Sans MS"/>
            </a:endParaRPr>
          </a:p>
        </p:txBody>
      </p:sp>
      <p:sp>
        <p:nvSpPr>
          <p:cNvPr id="12" name="object 12"/>
          <p:cNvSpPr/>
          <p:nvPr/>
        </p:nvSpPr>
        <p:spPr>
          <a:xfrm>
            <a:off x="3334511" y="1511808"/>
            <a:ext cx="658495" cy="76200"/>
          </a:xfrm>
          <a:custGeom>
            <a:avLst/>
            <a:gdLst/>
            <a:ahLst/>
            <a:cxn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path>
              <a:path w="658495" h="76200">
                <a:moveTo>
                  <a:pt x="76200" y="31750"/>
                </a:moveTo>
                <a:lnTo>
                  <a:pt x="63500" y="31750"/>
                </a:lnTo>
                <a:lnTo>
                  <a:pt x="63500" y="44450"/>
                </a:lnTo>
                <a:lnTo>
                  <a:pt x="76200" y="44450"/>
                </a:lnTo>
                <a:lnTo>
                  <a:pt x="76200" y="31750"/>
                </a:lnTo>
                <a:close/>
              </a:path>
              <a:path w="658495" h="76200">
                <a:moveTo>
                  <a:pt x="658367" y="31750"/>
                </a:moveTo>
                <a:lnTo>
                  <a:pt x="76200" y="31750"/>
                </a:lnTo>
                <a:lnTo>
                  <a:pt x="76200" y="44450"/>
                </a:lnTo>
                <a:lnTo>
                  <a:pt x="658367" y="44450"/>
                </a:lnTo>
                <a:lnTo>
                  <a:pt x="658367" y="31750"/>
                </a:lnTo>
                <a:close/>
              </a:path>
            </a:pathLst>
          </a:custGeom>
          <a:solidFill>
            <a:srgbClr val="000000"/>
          </a:solidFill>
        </p:spPr>
        <p:txBody>
          <a:bodyPr wrap="square" lIns="0" tIns="0" rIns="0" bIns="0" rtlCol="0"/>
          <a:lstStyle/>
          <a:p>
            <a:endParaRPr/>
          </a:p>
        </p:txBody>
      </p:sp>
      <p:sp>
        <p:nvSpPr>
          <p:cNvPr id="13" name="object 13"/>
          <p:cNvSpPr txBox="1"/>
          <p:nvPr/>
        </p:nvSpPr>
        <p:spPr>
          <a:xfrm>
            <a:off x="4071873" y="1368932"/>
            <a:ext cx="86296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65"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4" name="object 14"/>
          <p:cNvSpPr/>
          <p:nvPr/>
        </p:nvSpPr>
        <p:spPr>
          <a:xfrm>
            <a:off x="6326123" y="1510411"/>
            <a:ext cx="622300" cy="76200"/>
          </a:xfrm>
          <a:custGeom>
            <a:avLst/>
            <a:gdLst/>
            <a:ahLst/>
            <a:cxn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path>
              <a:path w="622300" h="76200">
                <a:moveTo>
                  <a:pt x="76221" y="31781"/>
                </a:moveTo>
                <a:lnTo>
                  <a:pt x="76178" y="44481"/>
                </a:lnTo>
                <a:lnTo>
                  <a:pt x="621792" y="45847"/>
                </a:lnTo>
                <a:lnTo>
                  <a:pt x="621792" y="33147"/>
                </a:lnTo>
                <a:lnTo>
                  <a:pt x="76221" y="31781"/>
                </a:lnTo>
                <a:close/>
              </a:path>
              <a:path w="622300" h="76200">
                <a:moveTo>
                  <a:pt x="63500" y="31750"/>
                </a:moveTo>
                <a:lnTo>
                  <a:pt x="63500" y="44450"/>
                </a:lnTo>
                <a:lnTo>
                  <a:pt x="76178" y="44481"/>
                </a:lnTo>
                <a:lnTo>
                  <a:pt x="76221" y="31781"/>
                </a:lnTo>
                <a:lnTo>
                  <a:pt x="63500" y="31750"/>
                </a:lnTo>
                <a:close/>
              </a:path>
              <a:path w="622300" h="76200">
                <a:moveTo>
                  <a:pt x="76221" y="31750"/>
                </a:moveTo>
                <a:lnTo>
                  <a:pt x="63500" y="31750"/>
                </a:lnTo>
                <a:lnTo>
                  <a:pt x="76221" y="31781"/>
                </a:lnTo>
                <a:close/>
              </a:path>
            </a:pathLst>
          </a:custGeom>
          <a:solidFill>
            <a:srgbClr val="000000"/>
          </a:solidFill>
        </p:spPr>
        <p:txBody>
          <a:bodyPr wrap="square" lIns="0" tIns="0" rIns="0" bIns="0" rtlCol="0"/>
          <a:lstStyle/>
          <a:p>
            <a:endParaRPr/>
          </a:p>
        </p:txBody>
      </p:sp>
      <p:sp>
        <p:nvSpPr>
          <p:cNvPr id="15" name="object 15"/>
          <p:cNvSpPr txBox="1"/>
          <p:nvPr/>
        </p:nvSpPr>
        <p:spPr>
          <a:xfrm>
            <a:off x="7028433" y="1368932"/>
            <a:ext cx="861694"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70"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6" name="object 16"/>
          <p:cNvSpPr/>
          <p:nvPr/>
        </p:nvSpPr>
        <p:spPr>
          <a:xfrm>
            <a:off x="8028431" y="1549908"/>
            <a:ext cx="277495" cy="0"/>
          </a:xfrm>
          <a:custGeom>
            <a:avLst/>
            <a:gdLst/>
            <a:ahLst/>
            <a:cxnLst/>
            <a:rect l="l" t="t" r="r" b="b"/>
            <a:pathLst>
              <a:path w="277495">
                <a:moveTo>
                  <a:pt x="0" y="0"/>
                </a:moveTo>
                <a:lnTo>
                  <a:pt x="277368" y="0"/>
                </a:lnTo>
              </a:path>
            </a:pathLst>
          </a:custGeom>
          <a:ln w="9144">
            <a:solidFill>
              <a:srgbClr val="000000"/>
            </a:solidFill>
          </a:ln>
        </p:spPr>
        <p:txBody>
          <a:bodyPr wrap="square" lIns="0" tIns="0" rIns="0" bIns="0" rtlCol="0"/>
          <a:lstStyle/>
          <a:p>
            <a:endParaRPr/>
          </a:p>
        </p:txBody>
      </p:sp>
      <p:sp>
        <p:nvSpPr>
          <p:cNvPr id="17" name="object 17"/>
          <p:cNvSpPr/>
          <p:nvPr/>
        </p:nvSpPr>
        <p:spPr>
          <a:xfrm>
            <a:off x="1077467" y="1549908"/>
            <a:ext cx="74675" cy="74675"/>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1229867" y="1549908"/>
            <a:ext cx="74675" cy="74675"/>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453896" y="1463111"/>
            <a:ext cx="858107" cy="21711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95792" y="1458539"/>
            <a:ext cx="748242" cy="21711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884932" y="1150619"/>
            <a:ext cx="455676" cy="778763"/>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325758" y="1484447"/>
            <a:ext cx="749769" cy="217113"/>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5807964" y="1179575"/>
            <a:ext cx="454151" cy="777239"/>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5803391" y="1552955"/>
            <a:ext cx="165100" cy="102235"/>
          </a:xfrm>
          <a:custGeom>
            <a:avLst/>
            <a:gdLst/>
            <a:ahLst/>
            <a:cxnLst/>
            <a:rect l="l" t="t" r="r" b="b"/>
            <a:pathLst>
              <a:path w="165100" h="102235">
                <a:moveTo>
                  <a:pt x="0" y="102108"/>
                </a:moveTo>
                <a:lnTo>
                  <a:pt x="164591" y="102108"/>
                </a:lnTo>
                <a:lnTo>
                  <a:pt x="164591" y="0"/>
                </a:lnTo>
                <a:lnTo>
                  <a:pt x="0" y="0"/>
                </a:lnTo>
                <a:lnTo>
                  <a:pt x="0" y="102108"/>
                </a:lnTo>
                <a:close/>
              </a:path>
            </a:pathLst>
          </a:custGeom>
          <a:solidFill>
            <a:srgbClr val="FFFFFF"/>
          </a:solidFill>
        </p:spPr>
        <p:txBody>
          <a:bodyPr wrap="square" lIns="0" tIns="0" rIns="0" bIns="0" rtlCol="0"/>
          <a:lstStyle/>
          <a:p>
            <a:endParaRPr/>
          </a:p>
        </p:txBody>
      </p:sp>
      <p:sp>
        <p:nvSpPr>
          <p:cNvPr id="25" name="object 25"/>
          <p:cNvSpPr/>
          <p:nvPr/>
        </p:nvSpPr>
        <p:spPr>
          <a:xfrm>
            <a:off x="5071871" y="1511808"/>
            <a:ext cx="867410" cy="76200"/>
          </a:xfrm>
          <a:custGeom>
            <a:avLst/>
            <a:gdLst/>
            <a:ahLst/>
            <a:cxnLst/>
            <a:rect l="l" t="t" r="r" b="b"/>
            <a:pathLst>
              <a:path w="867410" h="76200">
                <a:moveTo>
                  <a:pt x="790955" y="0"/>
                </a:moveTo>
                <a:lnTo>
                  <a:pt x="790955" y="76200"/>
                </a:lnTo>
                <a:lnTo>
                  <a:pt x="854455" y="44450"/>
                </a:lnTo>
                <a:lnTo>
                  <a:pt x="803655" y="44450"/>
                </a:lnTo>
                <a:lnTo>
                  <a:pt x="803655" y="31750"/>
                </a:lnTo>
                <a:lnTo>
                  <a:pt x="854455" y="31750"/>
                </a:lnTo>
                <a:lnTo>
                  <a:pt x="790955" y="0"/>
                </a:lnTo>
                <a:close/>
              </a:path>
              <a:path w="867410" h="76200">
                <a:moveTo>
                  <a:pt x="790955" y="31750"/>
                </a:moveTo>
                <a:lnTo>
                  <a:pt x="0" y="31750"/>
                </a:lnTo>
                <a:lnTo>
                  <a:pt x="0" y="44450"/>
                </a:lnTo>
                <a:lnTo>
                  <a:pt x="790955" y="44450"/>
                </a:lnTo>
                <a:lnTo>
                  <a:pt x="790955" y="31750"/>
                </a:lnTo>
                <a:close/>
              </a:path>
              <a:path w="867410" h="76200">
                <a:moveTo>
                  <a:pt x="854455" y="31750"/>
                </a:moveTo>
                <a:lnTo>
                  <a:pt x="803655" y="31750"/>
                </a:lnTo>
                <a:lnTo>
                  <a:pt x="803655" y="44450"/>
                </a:lnTo>
                <a:lnTo>
                  <a:pt x="854455" y="44450"/>
                </a:lnTo>
                <a:lnTo>
                  <a:pt x="867155" y="38100"/>
                </a:lnTo>
                <a:lnTo>
                  <a:pt x="854455" y="3175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2435" y="187197"/>
            <a:ext cx="5412105" cy="696595"/>
          </a:xfrm>
          <a:prstGeom prst="rect">
            <a:avLst/>
          </a:prstGeom>
        </p:spPr>
        <p:txBody>
          <a:bodyPr vert="horz" wrap="square" lIns="0" tIns="12700" rIns="0" bIns="0" rtlCol="0">
            <a:spAutoFit/>
          </a:bodyPr>
          <a:lstStyle/>
          <a:p>
            <a:pPr marL="12700">
              <a:lnSpc>
                <a:spcPct val="100000"/>
              </a:lnSpc>
              <a:spcBef>
                <a:spcPts val="100"/>
              </a:spcBef>
            </a:pPr>
            <a:r>
              <a:rPr spc="-340" dirty="0"/>
              <a:t>Caravan </a:t>
            </a:r>
            <a:r>
              <a:rPr spc="-215" dirty="0"/>
              <a:t>analogy</a:t>
            </a:r>
            <a:r>
              <a:rPr spc="-140" dirty="0"/>
              <a:t> </a:t>
            </a:r>
            <a:r>
              <a:rPr spc="-135" dirty="0"/>
              <a:t>(more)</a:t>
            </a:r>
          </a:p>
        </p:txBody>
      </p:sp>
      <p:sp>
        <p:nvSpPr>
          <p:cNvPr id="3" name="object 3"/>
          <p:cNvSpPr txBox="1"/>
          <p:nvPr/>
        </p:nvSpPr>
        <p:spPr>
          <a:xfrm>
            <a:off x="0" y="2944495"/>
            <a:ext cx="4164101" cy="275203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229" dirty="0">
                <a:latin typeface="Arial"/>
                <a:cs typeface="Arial"/>
              </a:rPr>
              <a:t>Cars </a:t>
            </a:r>
            <a:r>
              <a:rPr sz="2400" spc="-65" dirty="0">
                <a:latin typeface="Arial"/>
                <a:cs typeface="Arial"/>
              </a:rPr>
              <a:t>now </a:t>
            </a:r>
            <a:r>
              <a:rPr sz="2400" spc="-50" dirty="0">
                <a:latin typeface="Arial"/>
                <a:cs typeface="Arial"/>
              </a:rPr>
              <a:t>“propagate”</a:t>
            </a:r>
            <a:r>
              <a:rPr sz="2400" spc="-135" dirty="0">
                <a:latin typeface="Arial"/>
                <a:cs typeface="Arial"/>
              </a:rPr>
              <a:t> </a:t>
            </a:r>
            <a:r>
              <a:rPr sz="2400" spc="-40" dirty="0">
                <a:latin typeface="Arial"/>
                <a:cs typeface="Arial"/>
              </a:rPr>
              <a:t>at</a:t>
            </a:r>
            <a:endParaRPr sz="2400" dirty="0">
              <a:latin typeface="Arial"/>
              <a:cs typeface="Arial"/>
            </a:endParaRPr>
          </a:p>
          <a:p>
            <a:pPr marL="354965">
              <a:lnSpc>
                <a:spcPct val="100000"/>
              </a:lnSpc>
            </a:pPr>
            <a:r>
              <a:rPr sz="2400" spc="-125" dirty="0">
                <a:latin typeface="Arial"/>
                <a:cs typeface="Arial"/>
              </a:rPr>
              <a:t>1000</a:t>
            </a:r>
            <a:r>
              <a:rPr sz="2400" spc="-140" dirty="0">
                <a:latin typeface="Arial"/>
                <a:cs typeface="Arial"/>
              </a:rPr>
              <a:t> </a:t>
            </a:r>
            <a:r>
              <a:rPr sz="2400" spc="5" dirty="0">
                <a:latin typeface="Arial"/>
                <a:cs typeface="Arial"/>
              </a:rPr>
              <a:t>km/hr</a:t>
            </a:r>
            <a:endParaRPr sz="2400" dirty="0">
              <a:latin typeface="Arial"/>
              <a:cs typeface="Arial"/>
            </a:endParaRPr>
          </a:p>
          <a:p>
            <a:pPr marL="355600" indent="-342900">
              <a:lnSpc>
                <a:spcPct val="100000"/>
              </a:lnSpc>
              <a:spcBef>
                <a:spcPts val="575"/>
              </a:spcBef>
              <a:buChar char="•"/>
              <a:tabLst>
                <a:tab pos="354965" algn="l"/>
                <a:tab pos="355600" algn="l"/>
              </a:tabLst>
            </a:pPr>
            <a:r>
              <a:rPr sz="2400" spc="-145" dirty="0">
                <a:latin typeface="Arial"/>
                <a:cs typeface="Arial"/>
              </a:rPr>
              <a:t>Toll </a:t>
            </a:r>
            <a:r>
              <a:rPr sz="2400" spc="-35" dirty="0">
                <a:latin typeface="Arial"/>
                <a:cs typeface="Arial"/>
              </a:rPr>
              <a:t>booth </a:t>
            </a:r>
            <a:r>
              <a:rPr sz="2400" spc="-65" dirty="0">
                <a:latin typeface="Arial"/>
                <a:cs typeface="Arial"/>
              </a:rPr>
              <a:t>now </a:t>
            </a:r>
            <a:r>
              <a:rPr sz="2400" spc="-135" dirty="0">
                <a:latin typeface="Arial"/>
                <a:cs typeface="Arial"/>
              </a:rPr>
              <a:t>takes </a:t>
            </a:r>
            <a:r>
              <a:rPr sz="2400" spc="-120" dirty="0">
                <a:latin typeface="Arial"/>
                <a:cs typeface="Arial"/>
              </a:rPr>
              <a:t>1</a:t>
            </a:r>
            <a:r>
              <a:rPr sz="2400" spc="-330" dirty="0">
                <a:latin typeface="Arial"/>
                <a:cs typeface="Arial"/>
              </a:rPr>
              <a:t> </a:t>
            </a:r>
            <a:r>
              <a:rPr sz="2400" spc="-45" dirty="0">
                <a:latin typeface="Arial"/>
                <a:cs typeface="Arial"/>
              </a:rPr>
              <a:t>min</a:t>
            </a:r>
            <a:endParaRPr sz="2400" dirty="0">
              <a:latin typeface="Arial"/>
              <a:cs typeface="Arial"/>
            </a:endParaRPr>
          </a:p>
          <a:p>
            <a:pPr marL="354965">
              <a:lnSpc>
                <a:spcPct val="100000"/>
              </a:lnSpc>
            </a:pPr>
            <a:r>
              <a:rPr sz="2400" spc="20" dirty="0">
                <a:latin typeface="Arial"/>
                <a:cs typeface="Arial"/>
              </a:rPr>
              <a:t>to </a:t>
            </a:r>
            <a:r>
              <a:rPr sz="2400" spc="-114" dirty="0">
                <a:latin typeface="Arial"/>
                <a:cs typeface="Arial"/>
              </a:rPr>
              <a:t>service </a:t>
            </a:r>
            <a:r>
              <a:rPr sz="2400" spc="-190" dirty="0">
                <a:latin typeface="Arial"/>
                <a:cs typeface="Arial"/>
              </a:rPr>
              <a:t>a</a:t>
            </a:r>
            <a:r>
              <a:rPr sz="2400" spc="-310" dirty="0">
                <a:latin typeface="Arial"/>
                <a:cs typeface="Arial"/>
              </a:rPr>
              <a:t> </a:t>
            </a:r>
            <a:r>
              <a:rPr sz="2400" spc="-120" dirty="0">
                <a:latin typeface="Arial"/>
                <a:cs typeface="Arial"/>
              </a:rPr>
              <a:t>car</a:t>
            </a:r>
            <a:endParaRPr sz="2400" dirty="0">
              <a:latin typeface="Arial"/>
              <a:cs typeface="Arial"/>
            </a:endParaRPr>
          </a:p>
          <a:p>
            <a:pPr marL="355600" marR="267335" indent="-342900">
              <a:lnSpc>
                <a:spcPct val="100000"/>
              </a:lnSpc>
              <a:spcBef>
                <a:spcPts val="575"/>
              </a:spcBef>
              <a:buChar char="•"/>
              <a:tabLst>
                <a:tab pos="354965" algn="l"/>
                <a:tab pos="355600" algn="l"/>
              </a:tabLst>
            </a:pPr>
            <a:r>
              <a:rPr sz="2400" spc="-140" dirty="0">
                <a:solidFill>
                  <a:srgbClr val="FF0000"/>
                </a:solidFill>
                <a:latin typeface="Arial"/>
                <a:cs typeface="Arial"/>
              </a:rPr>
              <a:t>Q: </a:t>
            </a:r>
            <a:r>
              <a:rPr sz="2400" spc="-20" dirty="0">
                <a:solidFill>
                  <a:srgbClr val="FF0000"/>
                </a:solidFill>
                <a:latin typeface="Arial"/>
                <a:cs typeface="Arial"/>
              </a:rPr>
              <a:t>Will </a:t>
            </a:r>
            <a:r>
              <a:rPr sz="2400" spc="-165" dirty="0">
                <a:solidFill>
                  <a:srgbClr val="FF0000"/>
                </a:solidFill>
                <a:latin typeface="Arial"/>
                <a:cs typeface="Arial"/>
              </a:rPr>
              <a:t>cars </a:t>
            </a:r>
            <a:r>
              <a:rPr sz="2400" spc="-65" dirty="0">
                <a:solidFill>
                  <a:srgbClr val="FF0000"/>
                </a:solidFill>
                <a:latin typeface="Arial"/>
                <a:cs typeface="Arial"/>
              </a:rPr>
              <a:t>arrive </a:t>
            </a:r>
            <a:r>
              <a:rPr sz="2400" spc="20" dirty="0">
                <a:solidFill>
                  <a:srgbClr val="FF0000"/>
                </a:solidFill>
                <a:latin typeface="Arial"/>
                <a:cs typeface="Arial"/>
              </a:rPr>
              <a:t>to</a:t>
            </a:r>
            <a:r>
              <a:rPr sz="2400" spc="-315" dirty="0">
                <a:solidFill>
                  <a:srgbClr val="FF0000"/>
                </a:solidFill>
                <a:latin typeface="Arial"/>
                <a:cs typeface="Arial"/>
              </a:rPr>
              <a:t> </a:t>
            </a:r>
            <a:r>
              <a:rPr sz="2400" spc="-100" dirty="0">
                <a:solidFill>
                  <a:srgbClr val="FF0000"/>
                </a:solidFill>
                <a:latin typeface="Arial"/>
                <a:cs typeface="Arial"/>
              </a:rPr>
              <a:t>2nd  </a:t>
            </a:r>
            <a:r>
              <a:rPr sz="2400" spc="-35" dirty="0">
                <a:solidFill>
                  <a:srgbClr val="FF0000"/>
                </a:solidFill>
                <a:latin typeface="Arial"/>
                <a:cs typeface="Arial"/>
              </a:rPr>
              <a:t>booth </a:t>
            </a:r>
            <a:r>
              <a:rPr sz="2400" spc="-75" dirty="0">
                <a:solidFill>
                  <a:srgbClr val="FF0000"/>
                </a:solidFill>
                <a:latin typeface="Arial"/>
                <a:cs typeface="Arial"/>
              </a:rPr>
              <a:t>before </a:t>
            </a:r>
            <a:r>
              <a:rPr sz="2400" spc="-50" dirty="0">
                <a:solidFill>
                  <a:srgbClr val="FF0000"/>
                </a:solidFill>
                <a:latin typeface="Arial"/>
                <a:cs typeface="Arial"/>
              </a:rPr>
              <a:t>all </a:t>
            </a:r>
            <a:r>
              <a:rPr sz="2400" spc="-165" dirty="0">
                <a:solidFill>
                  <a:srgbClr val="FF0000"/>
                </a:solidFill>
                <a:latin typeface="Arial"/>
                <a:cs typeface="Arial"/>
              </a:rPr>
              <a:t>cars  </a:t>
            </a:r>
            <a:r>
              <a:rPr sz="2400" spc="-110" dirty="0">
                <a:solidFill>
                  <a:srgbClr val="FF0000"/>
                </a:solidFill>
                <a:latin typeface="Arial"/>
                <a:cs typeface="Arial"/>
              </a:rPr>
              <a:t>serviced </a:t>
            </a:r>
            <a:r>
              <a:rPr sz="2400" spc="-40" dirty="0">
                <a:solidFill>
                  <a:srgbClr val="FF0000"/>
                </a:solidFill>
                <a:latin typeface="Arial"/>
                <a:cs typeface="Arial"/>
              </a:rPr>
              <a:t>at </a:t>
            </a:r>
            <a:r>
              <a:rPr sz="2400" spc="-95" dirty="0">
                <a:solidFill>
                  <a:srgbClr val="FF0000"/>
                </a:solidFill>
                <a:latin typeface="Arial"/>
                <a:cs typeface="Arial"/>
              </a:rPr>
              <a:t>1st</a:t>
            </a:r>
            <a:r>
              <a:rPr sz="2400" spc="-280" dirty="0">
                <a:solidFill>
                  <a:srgbClr val="FF0000"/>
                </a:solidFill>
                <a:latin typeface="Arial"/>
                <a:cs typeface="Arial"/>
              </a:rPr>
              <a:t> </a:t>
            </a:r>
            <a:r>
              <a:rPr sz="2400" spc="-70" dirty="0">
                <a:solidFill>
                  <a:srgbClr val="FF0000"/>
                </a:solidFill>
                <a:latin typeface="Arial"/>
                <a:cs typeface="Arial"/>
              </a:rPr>
              <a:t>booth?</a:t>
            </a:r>
            <a:endParaRPr sz="2400" dirty="0">
              <a:latin typeface="Arial"/>
              <a:cs typeface="Arial"/>
            </a:endParaRPr>
          </a:p>
        </p:txBody>
      </p:sp>
      <p:sp>
        <p:nvSpPr>
          <p:cNvPr id="4" name="object 4"/>
          <p:cNvSpPr/>
          <p:nvPr/>
        </p:nvSpPr>
        <p:spPr>
          <a:xfrm>
            <a:off x="5983985"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5" name="object 5"/>
          <p:cNvSpPr/>
          <p:nvPr/>
        </p:nvSpPr>
        <p:spPr>
          <a:xfrm>
            <a:off x="5946647" y="1240536"/>
            <a:ext cx="74930" cy="670560"/>
          </a:xfrm>
          <a:custGeom>
            <a:avLst/>
            <a:gdLst/>
            <a:ahLst/>
            <a:cxnLst/>
            <a:rect l="l" t="t" r="r" b="b"/>
            <a:pathLst>
              <a:path w="74929"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4575428" y="1950212"/>
            <a:ext cx="4145279" cy="2989580"/>
          </a:xfrm>
          <a:prstGeom prst="rect">
            <a:avLst/>
          </a:prstGeom>
        </p:spPr>
        <p:txBody>
          <a:bodyPr vert="horz" wrap="square" lIns="0" tIns="13335" rIns="0" bIns="0" rtlCol="0">
            <a:spAutoFit/>
          </a:bodyPr>
          <a:lstStyle/>
          <a:p>
            <a:pPr marL="1104265" marR="2346325"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p>
          <a:p>
            <a:pPr marL="355600" marR="5080" indent="-342900">
              <a:lnSpc>
                <a:spcPct val="100000"/>
              </a:lnSpc>
              <a:spcBef>
                <a:spcPts val="670"/>
              </a:spcBef>
              <a:buChar char="•"/>
              <a:tabLst>
                <a:tab pos="354965" algn="l"/>
                <a:tab pos="355600" algn="l"/>
              </a:tabLst>
            </a:pPr>
            <a:r>
              <a:rPr sz="2400" spc="-225" dirty="0">
                <a:solidFill>
                  <a:srgbClr val="FF0000"/>
                </a:solidFill>
                <a:latin typeface="Arial"/>
                <a:cs typeface="Arial"/>
              </a:rPr>
              <a:t>Yes! </a:t>
            </a:r>
            <a:r>
              <a:rPr sz="2400" spc="-30" dirty="0">
                <a:latin typeface="Arial"/>
                <a:cs typeface="Arial"/>
              </a:rPr>
              <a:t>After </a:t>
            </a:r>
            <a:r>
              <a:rPr sz="2400" spc="-120" dirty="0">
                <a:latin typeface="Arial"/>
                <a:cs typeface="Arial"/>
              </a:rPr>
              <a:t>7 </a:t>
            </a:r>
            <a:r>
              <a:rPr sz="2400" spc="-55" dirty="0">
                <a:latin typeface="Arial"/>
                <a:cs typeface="Arial"/>
              </a:rPr>
              <a:t>min, </a:t>
            </a:r>
            <a:r>
              <a:rPr sz="2400" spc="-95" dirty="0">
                <a:latin typeface="Arial"/>
                <a:cs typeface="Arial"/>
              </a:rPr>
              <a:t>1st </a:t>
            </a:r>
            <a:r>
              <a:rPr sz="2400" spc="-120" dirty="0">
                <a:latin typeface="Arial"/>
                <a:cs typeface="Arial"/>
              </a:rPr>
              <a:t>car </a:t>
            </a:r>
            <a:r>
              <a:rPr sz="2400" spc="-40" dirty="0">
                <a:latin typeface="Arial"/>
                <a:cs typeface="Arial"/>
              </a:rPr>
              <a:t>at</a:t>
            </a:r>
            <a:r>
              <a:rPr sz="2400" spc="-310" dirty="0">
                <a:latin typeface="Arial"/>
                <a:cs typeface="Arial"/>
              </a:rPr>
              <a:t> </a:t>
            </a:r>
            <a:r>
              <a:rPr sz="2400" spc="-95" dirty="0">
                <a:latin typeface="Arial"/>
                <a:cs typeface="Arial"/>
              </a:rPr>
              <a:t>2nd  </a:t>
            </a:r>
            <a:r>
              <a:rPr sz="2400" spc="-35" dirty="0">
                <a:latin typeface="Arial"/>
                <a:cs typeface="Arial"/>
              </a:rPr>
              <a:t>booth </a:t>
            </a:r>
            <a:r>
              <a:rPr sz="2400" spc="-114" dirty="0">
                <a:latin typeface="Arial"/>
                <a:cs typeface="Arial"/>
              </a:rPr>
              <a:t>and </a:t>
            </a:r>
            <a:r>
              <a:rPr sz="2400" spc="-120" dirty="0">
                <a:latin typeface="Arial"/>
                <a:cs typeface="Arial"/>
              </a:rPr>
              <a:t>3 </a:t>
            </a:r>
            <a:r>
              <a:rPr sz="2400" spc="-165" dirty="0">
                <a:latin typeface="Arial"/>
                <a:cs typeface="Arial"/>
              </a:rPr>
              <a:t>cars </a:t>
            </a:r>
            <a:r>
              <a:rPr sz="2400" spc="-25" dirty="0">
                <a:latin typeface="Arial"/>
                <a:cs typeface="Arial"/>
              </a:rPr>
              <a:t>still </a:t>
            </a:r>
            <a:r>
              <a:rPr sz="2400" spc="-40" dirty="0">
                <a:latin typeface="Arial"/>
                <a:cs typeface="Arial"/>
              </a:rPr>
              <a:t>at </a:t>
            </a:r>
            <a:r>
              <a:rPr sz="2400" spc="-95" dirty="0">
                <a:latin typeface="Arial"/>
                <a:cs typeface="Arial"/>
              </a:rPr>
              <a:t>1st  </a:t>
            </a:r>
            <a:r>
              <a:rPr sz="2400" spc="-40" dirty="0">
                <a:latin typeface="Arial"/>
                <a:cs typeface="Arial"/>
              </a:rPr>
              <a:t>booth.</a:t>
            </a:r>
            <a:endParaRPr sz="2400" dirty="0">
              <a:latin typeface="Arial"/>
              <a:cs typeface="Arial"/>
            </a:endParaRPr>
          </a:p>
          <a:p>
            <a:pPr marL="355600" marR="33020" indent="-342900">
              <a:lnSpc>
                <a:spcPct val="100000"/>
              </a:lnSpc>
              <a:spcBef>
                <a:spcPts val="580"/>
              </a:spcBef>
              <a:buChar char="•"/>
              <a:tabLst>
                <a:tab pos="354965" algn="l"/>
                <a:tab pos="355600" algn="l"/>
              </a:tabLst>
            </a:pPr>
            <a:r>
              <a:rPr sz="2400" spc="-95" dirty="0">
                <a:solidFill>
                  <a:srgbClr val="C0504D"/>
                </a:solidFill>
                <a:latin typeface="Arial"/>
                <a:cs typeface="Arial"/>
              </a:rPr>
              <a:t>1st </a:t>
            </a:r>
            <a:r>
              <a:rPr sz="2400" spc="20" dirty="0">
                <a:solidFill>
                  <a:srgbClr val="C0504D"/>
                </a:solidFill>
                <a:latin typeface="Arial"/>
                <a:cs typeface="Arial"/>
              </a:rPr>
              <a:t>bit </a:t>
            </a:r>
            <a:r>
              <a:rPr sz="2400" spc="-5" dirty="0">
                <a:solidFill>
                  <a:srgbClr val="C0504D"/>
                </a:solidFill>
                <a:latin typeface="Arial"/>
                <a:cs typeface="Arial"/>
              </a:rPr>
              <a:t>of </a:t>
            </a:r>
            <a:r>
              <a:rPr sz="2400" spc="-110" dirty="0">
                <a:solidFill>
                  <a:srgbClr val="C0504D"/>
                </a:solidFill>
                <a:latin typeface="Arial"/>
                <a:cs typeface="Arial"/>
              </a:rPr>
              <a:t>packet </a:t>
            </a:r>
            <a:r>
              <a:rPr sz="2400" spc="-155" dirty="0">
                <a:solidFill>
                  <a:srgbClr val="C0504D"/>
                </a:solidFill>
                <a:latin typeface="Arial"/>
                <a:cs typeface="Arial"/>
              </a:rPr>
              <a:t>can </a:t>
            </a:r>
            <a:r>
              <a:rPr sz="2400" spc="-65" dirty="0">
                <a:solidFill>
                  <a:srgbClr val="C0504D"/>
                </a:solidFill>
                <a:latin typeface="Arial"/>
                <a:cs typeface="Arial"/>
              </a:rPr>
              <a:t>arrive </a:t>
            </a:r>
            <a:r>
              <a:rPr sz="2400" spc="-35" dirty="0">
                <a:solidFill>
                  <a:srgbClr val="C0504D"/>
                </a:solidFill>
                <a:latin typeface="Arial"/>
                <a:cs typeface="Arial"/>
              </a:rPr>
              <a:t>at  </a:t>
            </a:r>
            <a:r>
              <a:rPr sz="2400" spc="-95" dirty="0">
                <a:solidFill>
                  <a:srgbClr val="C0504D"/>
                </a:solidFill>
                <a:latin typeface="Arial"/>
                <a:cs typeface="Arial"/>
              </a:rPr>
              <a:t>2nd </a:t>
            </a:r>
            <a:r>
              <a:rPr sz="2400" spc="-25" dirty="0">
                <a:solidFill>
                  <a:srgbClr val="C0504D"/>
                </a:solidFill>
                <a:latin typeface="Arial"/>
                <a:cs typeface="Arial"/>
              </a:rPr>
              <a:t>router </a:t>
            </a:r>
            <a:r>
              <a:rPr sz="2400" spc="-75" dirty="0">
                <a:solidFill>
                  <a:srgbClr val="C0504D"/>
                </a:solidFill>
                <a:latin typeface="Arial"/>
                <a:cs typeface="Arial"/>
              </a:rPr>
              <a:t>before </a:t>
            </a:r>
            <a:r>
              <a:rPr sz="2400" spc="-110" dirty="0">
                <a:solidFill>
                  <a:srgbClr val="C0504D"/>
                </a:solidFill>
                <a:latin typeface="Arial"/>
                <a:cs typeface="Arial"/>
              </a:rPr>
              <a:t>packet </a:t>
            </a:r>
            <a:r>
              <a:rPr sz="2400" spc="-125" dirty="0">
                <a:solidFill>
                  <a:srgbClr val="C0504D"/>
                </a:solidFill>
                <a:latin typeface="Arial"/>
                <a:cs typeface="Arial"/>
              </a:rPr>
              <a:t>is  </a:t>
            </a:r>
            <a:r>
              <a:rPr sz="2400" spc="-25" dirty="0">
                <a:solidFill>
                  <a:srgbClr val="C0504D"/>
                </a:solidFill>
                <a:latin typeface="Arial"/>
                <a:cs typeface="Arial"/>
              </a:rPr>
              <a:t>fully </a:t>
            </a:r>
            <a:r>
              <a:rPr sz="2400" spc="-45" dirty="0">
                <a:solidFill>
                  <a:srgbClr val="C0504D"/>
                </a:solidFill>
                <a:latin typeface="Arial"/>
                <a:cs typeface="Arial"/>
              </a:rPr>
              <a:t>transmitted </a:t>
            </a:r>
            <a:r>
              <a:rPr sz="2400" spc="-40" dirty="0">
                <a:solidFill>
                  <a:srgbClr val="C0504D"/>
                </a:solidFill>
                <a:latin typeface="Arial"/>
                <a:cs typeface="Arial"/>
              </a:rPr>
              <a:t>at </a:t>
            </a:r>
            <a:r>
              <a:rPr sz="2400" spc="-95" dirty="0">
                <a:solidFill>
                  <a:srgbClr val="C0504D"/>
                </a:solidFill>
                <a:latin typeface="Arial"/>
                <a:cs typeface="Arial"/>
              </a:rPr>
              <a:t>1st</a:t>
            </a:r>
            <a:r>
              <a:rPr sz="2400" spc="-455" dirty="0">
                <a:solidFill>
                  <a:srgbClr val="C0504D"/>
                </a:solidFill>
                <a:latin typeface="Arial"/>
                <a:cs typeface="Arial"/>
              </a:rPr>
              <a:t> </a:t>
            </a:r>
            <a:r>
              <a:rPr sz="2400" spc="-5" dirty="0">
                <a:solidFill>
                  <a:srgbClr val="C0504D"/>
                </a:solidFill>
                <a:latin typeface="Arial"/>
                <a:cs typeface="Arial"/>
              </a:rPr>
              <a:t>router!</a:t>
            </a:r>
            <a:endParaRPr sz="2400" dirty="0">
              <a:latin typeface="Arial"/>
              <a:cs typeface="Arial"/>
            </a:endParaRPr>
          </a:p>
        </p:txBody>
      </p:sp>
      <p:sp>
        <p:nvSpPr>
          <p:cNvPr id="7" name="object 7"/>
          <p:cNvSpPr/>
          <p:nvPr/>
        </p:nvSpPr>
        <p:spPr>
          <a:xfrm>
            <a:off x="3131057"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8" name="object 8"/>
          <p:cNvSpPr/>
          <p:nvPr/>
        </p:nvSpPr>
        <p:spPr>
          <a:xfrm>
            <a:off x="3093720" y="1240536"/>
            <a:ext cx="74930" cy="670560"/>
          </a:xfrm>
          <a:custGeom>
            <a:avLst/>
            <a:gdLst/>
            <a:ahLst/>
            <a:cxnLst/>
            <a:rect l="l" t="t" r="r" b="b"/>
            <a:pathLst>
              <a:path w="74930"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2813685" y="1950212"/>
            <a:ext cx="711835" cy="635635"/>
          </a:xfrm>
          <a:prstGeom prst="rect">
            <a:avLst/>
          </a:prstGeom>
        </p:spPr>
        <p:txBody>
          <a:bodyPr vert="horz" wrap="square" lIns="0" tIns="13335" rIns="0" bIns="0" rtlCol="0">
            <a:spAutoFit/>
          </a:bodyPr>
          <a:lstStyle/>
          <a:p>
            <a:pPr marL="12700" marR="5080"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endParaRPr sz="2000">
              <a:latin typeface="Comic Sans MS"/>
              <a:cs typeface="Comic Sans MS"/>
            </a:endParaRPr>
          </a:p>
        </p:txBody>
      </p:sp>
      <p:sp>
        <p:nvSpPr>
          <p:cNvPr id="10" name="object 10"/>
          <p:cNvSpPr/>
          <p:nvPr/>
        </p:nvSpPr>
        <p:spPr>
          <a:xfrm>
            <a:off x="262127" y="1831848"/>
            <a:ext cx="2767965" cy="79375"/>
          </a:xfrm>
          <a:custGeom>
            <a:avLst/>
            <a:gdLst/>
            <a:ahLst/>
            <a:cxn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ln w="9144">
            <a:solidFill>
              <a:srgbClr val="000000"/>
            </a:solidFill>
          </a:ln>
        </p:spPr>
        <p:txBody>
          <a:bodyPr wrap="square" lIns="0" tIns="0" rIns="0" bIns="0" rtlCol="0"/>
          <a:lstStyle/>
          <a:p>
            <a:endParaRPr/>
          </a:p>
        </p:txBody>
      </p:sp>
      <p:sp>
        <p:nvSpPr>
          <p:cNvPr id="11" name="object 11"/>
          <p:cNvSpPr txBox="1"/>
          <p:nvPr/>
        </p:nvSpPr>
        <p:spPr>
          <a:xfrm>
            <a:off x="1231493" y="1828038"/>
            <a:ext cx="923925" cy="633095"/>
          </a:xfrm>
          <a:prstGeom prst="rect">
            <a:avLst/>
          </a:prstGeom>
        </p:spPr>
        <p:txBody>
          <a:bodyPr vert="horz" wrap="square" lIns="0" tIns="25400" rIns="0" bIns="0" rtlCol="0">
            <a:spAutoFit/>
          </a:bodyPr>
          <a:lstStyle/>
          <a:p>
            <a:pPr marL="12700" marR="5080">
              <a:lnSpc>
                <a:spcPts val="2380"/>
              </a:lnSpc>
              <a:spcBef>
                <a:spcPts val="200"/>
              </a:spcBef>
            </a:pPr>
            <a:r>
              <a:rPr sz="2000" spc="-5" dirty="0">
                <a:latin typeface="Comic Sans MS"/>
                <a:cs typeface="Comic Sans MS"/>
              </a:rPr>
              <a:t>ten-car  </a:t>
            </a:r>
            <a:r>
              <a:rPr sz="2000" dirty="0">
                <a:latin typeface="Comic Sans MS"/>
                <a:cs typeface="Comic Sans MS"/>
              </a:rPr>
              <a:t>ca</a:t>
            </a:r>
            <a:r>
              <a:rPr sz="2000" spc="-10" dirty="0">
                <a:latin typeface="Comic Sans MS"/>
                <a:cs typeface="Comic Sans MS"/>
              </a:rPr>
              <a:t>ra</a:t>
            </a:r>
            <a:r>
              <a:rPr sz="2000" spc="-5" dirty="0">
                <a:latin typeface="Comic Sans MS"/>
                <a:cs typeface="Comic Sans MS"/>
              </a:rPr>
              <a:t>v</a:t>
            </a:r>
            <a:r>
              <a:rPr sz="2000" spc="-10" dirty="0">
                <a:latin typeface="Comic Sans MS"/>
                <a:cs typeface="Comic Sans MS"/>
              </a:rPr>
              <a:t>a</a:t>
            </a:r>
            <a:r>
              <a:rPr sz="2000" dirty="0">
                <a:latin typeface="Comic Sans MS"/>
                <a:cs typeface="Comic Sans MS"/>
              </a:rPr>
              <a:t>n</a:t>
            </a:r>
            <a:endParaRPr sz="2000">
              <a:latin typeface="Comic Sans MS"/>
              <a:cs typeface="Comic Sans MS"/>
            </a:endParaRPr>
          </a:p>
        </p:txBody>
      </p:sp>
      <p:sp>
        <p:nvSpPr>
          <p:cNvPr id="12" name="object 12"/>
          <p:cNvSpPr/>
          <p:nvPr/>
        </p:nvSpPr>
        <p:spPr>
          <a:xfrm>
            <a:off x="3334511" y="1511808"/>
            <a:ext cx="658495" cy="76200"/>
          </a:xfrm>
          <a:custGeom>
            <a:avLst/>
            <a:gdLst/>
            <a:ahLst/>
            <a:cxn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path>
              <a:path w="658495" h="76200">
                <a:moveTo>
                  <a:pt x="76200" y="31750"/>
                </a:moveTo>
                <a:lnTo>
                  <a:pt x="63500" y="31750"/>
                </a:lnTo>
                <a:lnTo>
                  <a:pt x="63500" y="44450"/>
                </a:lnTo>
                <a:lnTo>
                  <a:pt x="76200" y="44450"/>
                </a:lnTo>
                <a:lnTo>
                  <a:pt x="76200" y="31750"/>
                </a:lnTo>
                <a:close/>
              </a:path>
              <a:path w="658495" h="76200">
                <a:moveTo>
                  <a:pt x="658367" y="31750"/>
                </a:moveTo>
                <a:lnTo>
                  <a:pt x="76200" y="31750"/>
                </a:lnTo>
                <a:lnTo>
                  <a:pt x="76200" y="44450"/>
                </a:lnTo>
                <a:lnTo>
                  <a:pt x="658367" y="44450"/>
                </a:lnTo>
                <a:lnTo>
                  <a:pt x="658367" y="31750"/>
                </a:lnTo>
                <a:close/>
              </a:path>
            </a:pathLst>
          </a:custGeom>
          <a:solidFill>
            <a:srgbClr val="000000"/>
          </a:solidFill>
        </p:spPr>
        <p:txBody>
          <a:bodyPr wrap="square" lIns="0" tIns="0" rIns="0" bIns="0" rtlCol="0"/>
          <a:lstStyle/>
          <a:p>
            <a:endParaRPr/>
          </a:p>
        </p:txBody>
      </p:sp>
      <p:sp>
        <p:nvSpPr>
          <p:cNvPr id="13" name="object 13"/>
          <p:cNvSpPr txBox="1"/>
          <p:nvPr/>
        </p:nvSpPr>
        <p:spPr>
          <a:xfrm>
            <a:off x="4071873" y="1368932"/>
            <a:ext cx="86296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65"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4" name="object 14"/>
          <p:cNvSpPr/>
          <p:nvPr/>
        </p:nvSpPr>
        <p:spPr>
          <a:xfrm>
            <a:off x="6326123" y="1510411"/>
            <a:ext cx="622300" cy="76200"/>
          </a:xfrm>
          <a:custGeom>
            <a:avLst/>
            <a:gdLst/>
            <a:ahLst/>
            <a:cxn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path>
              <a:path w="622300" h="76200">
                <a:moveTo>
                  <a:pt x="76221" y="31781"/>
                </a:moveTo>
                <a:lnTo>
                  <a:pt x="76178" y="44481"/>
                </a:lnTo>
                <a:lnTo>
                  <a:pt x="621792" y="45847"/>
                </a:lnTo>
                <a:lnTo>
                  <a:pt x="621792" y="33147"/>
                </a:lnTo>
                <a:lnTo>
                  <a:pt x="76221" y="31781"/>
                </a:lnTo>
                <a:close/>
              </a:path>
              <a:path w="622300" h="76200">
                <a:moveTo>
                  <a:pt x="63500" y="31750"/>
                </a:moveTo>
                <a:lnTo>
                  <a:pt x="63500" y="44450"/>
                </a:lnTo>
                <a:lnTo>
                  <a:pt x="76178" y="44481"/>
                </a:lnTo>
                <a:lnTo>
                  <a:pt x="76221" y="31781"/>
                </a:lnTo>
                <a:lnTo>
                  <a:pt x="63500" y="31750"/>
                </a:lnTo>
                <a:close/>
              </a:path>
              <a:path w="622300" h="76200">
                <a:moveTo>
                  <a:pt x="76221" y="31750"/>
                </a:moveTo>
                <a:lnTo>
                  <a:pt x="63500" y="31750"/>
                </a:lnTo>
                <a:lnTo>
                  <a:pt x="76221" y="31781"/>
                </a:lnTo>
                <a:close/>
              </a:path>
            </a:pathLst>
          </a:custGeom>
          <a:solidFill>
            <a:srgbClr val="000000"/>
          </a:solidFill>
        </p:spPr>
        <p:txBody>
          <a:bodyPr wrap="square" lIns="0" tIns="0" rIns="0" bIns="0" rtlCol="0"/>
          <a:lstStyle/>
          <a:p>
            <a:endParaRPr/>
          </a:p>
        </p:txBody>
      </p:sp>
      <p:sp>
        <p:nvSpPr>
          <p:cNvPr id="15" name="object 15"/>
          <p:cNvSpPr txBox="1"/>
          <p:nvPr/>
        </p:nvSpPr>
        <p:spPr>
          <a:xfrm>
            <a:off x="7028433" y="1368932"/>
            <a:ext cx="861694"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70"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6" name="object 16"/>
          <p:cNvSpPr/>
          <p:nvPr/>
        </p:nvSpPr>
        <p:spPr>
          <a:xfrm>
            <a:off x="8028431" y="1549908"/>
            <a:ext cx="277495" cy="0"/>
          </a:xfrm>
          <a:custGeom>
            <a:avLst/>
            <a:gdLst/>
            <a:ahLst/>
            <a:cxnLst/>
            <a:rect l="l" t="t" r="r" b="b"/>
            <a:pathLst>
              <a:path w="277495">
                <a:moveTo>
                  <a:pt x="0" y="0"/>
                </a:moveTo>
                <a:lnTo>
                  <a:pt x="277368" y="0"/>
                </a:lnTo>
              </a:path>
            </a:pathLst>
          </a:custGeom>
          <a:ln w="9144">
            <a:solidFill>
              <a:srgbClr val="000000"/>
            </a:solidFill>
          </a:ln>
        </p:spPr>
        <p:txBody>
          <a:bodyPr wrap="square" lIns="0" tIns="0" rIns="0" bIns="0" rtlCol="0"/>
          <a:lstStyle/>
          <a:p>
            <a:endParaRPr/>
          </a:p>
        </p:txBody>
      </p:sp>
      <p:sp>
        <p:nvSpPr>
          <p:cNvPr id="17" name="object 17"/>
          <p:cNvSpPr/>
          <p:nvPr/>
        </p:nvSpPr>
        <p:spPr>
          <a:xfrm>
            <a:off x="1077467" y="1549908"/>
            <a:ext cx="74675" cy="74675"/>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29867" y="1549908"/>
            <a:ext cx="74675" cy="74675"/>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453896" y="1463111"/>
            <a:ext cx="858107" cy="217113"/>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95792" y="1458539"/>
            <a:ext cx="748242" cy="217113"/>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2884932" y="1150619"/>
            <a:ext cx="455676" cy="778763"/>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325758" y="1484447"/>
            <a:ext cx="749769" cy="217113"/>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5807964" y="1179575"/>
            <a:ext cx="454151" cy="77723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803391" y="1552955"/>
            <a:ext cx="165100" cy="102235"/>
          </a:xfrm>
          <a:custGeom>
            <a:avLst/>
            <a:gdLst/>
            <a:ahLst/>
            <a:cxnLst/>
            <a:rect l="l" t="t" r="r" b="b"/>
            <a:pathLst>
              <a:path w="165100" h="102235">
                <a:moveTo>
                  <a:pt x="0" y="102108"/>
                </a:moveTo>
                <a:lnTo>
                  <a:pt x="164591" y="102108"/>
                </a:lnTo>
                <a:lnTo>
                  <a:pt x="164591" y="0"/>
                </a:lnTo>
                <a:lnTo>
                  <a:pt x="0" y="0"/>
                </a:lnTo>
                <a:lnTo>
                  <a:pt x="0" y="102108"/>
                </a:lnTo>
                <a:close/>
              </a:path>
            </a:pathLst>
          </a:custGeom>
          <a:solidFill>
            <a:srgbClr val="FFFFFF"/>
          </a:solidFill>
        </p:spPr>
        <p:txBody>
          <a:bodyPr wrap="square" lIns="0" tIns="0" rIns="0" bIns="0" rtlCol="0"/>
          <a:lstStyle/>
          <a:p>
            <a:endParaRPr/>
          </a:p>
        </p:txBody>
      </p:sp>
      <p:sp>
        <p:nvSpPr>
          <p:cNvPr id="25" name="object 25"/>
          <p:cNvSpPr/>
          <p:nvPr/>
        </p:nvSpPr>
        <p:spPr>
          <a:xfrm>
            <a:off x="5071871" y="1511808"/>
            <a:ext cx="867410" cy="76200"/>
          </a:xfrm>
          <a:custGeom>
            <a:avLst/>
            <a:gdLst/>
            <a:ahLst/>
            <a:cxnLst/>
            <a:rect l="l" t="t" r="r" b="b"/>
            <a:pathLst>
              <a:path w="867410" h="76200">
                <a:moveTo>
                  <a:pt x="790955" y="0"/>
                </a:moveTo>
                <a:lnTo>
                  <a:pt x="790955" y="76200"/>
                </a:lnTo>
                <a:lnTo>
                  <a:pt x="854455" y="44450"/>
                </a:lnTo>
                <a:lnTo>
                  <a:pt x="803655" y="44450"/>
                </a:lnTo>
                <a:lnTo>
                  <a:pt x="803655" y="31750"/>
                </a:lnTo>
                <a:lnTo>
                  <a:pt x="854455" y="31750"/>
                </a:lnTo>
                <a:lnTo>
                  <a:pt x="790955" y="0"/>
                </a:lnTo>
                <a:close/>
              </a:path>
              <a:path w="867410" h="76200">
                <a:moveTo>
                  <a:pt x="790955" y="31750"/>
                </a:moveTo>
                <a:lnTo>
                  <a:pt x="0" y="31750"/>
                </a:lnTo>
                <a:lnTo>
                  <a:pt x="0" y="44450"/>
                </a:lnTo>
                <a:lnTo>
                  <a:pt x="790955" y="44450"/>
                </a:lnTo>
                <a:lnTo>
                  <a:pt x="790955" y="31750"/>
                </a:lnTo>
                <a:close/>
              </a:path>
              <a:path w="867410" h="76200">
                <a:moveTo>
                  <a:pt x="854455" y="31750"/>
                </a:moveTo>
                <a:lnTo>
                  <a:pt x="803655" y="31750"/>
                </a:lnTo>
                <a:lnTo>
                  <a:pt x="803655" y="44450"/>
                </a:lnTo>
                <a:lnTo>
                  <a:pt x="854455" y="44450"/>
                </a:lnTo>
                <a:lnTo>
                  <a:pt x="867155" y="38100"/>
                </a:lnTo>
                <a:lnTo>
                  <a:pt x="854455" y="3175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12785" cy="677108"/>
          </a:xfrm>
        </p:spPr>
        <p:txBody>
          <a:bodyPr/>
          <a:lstStyle/>
          <a:p>
            <a:r>
              <a:rPr lang="en-IN" b="1" dirty="0" smtClean="0">
                <a:solidFill>
                  <a:srgbClr val="FF0000"/>
                </a:solidFill>
              </a:rPr>
              <a:t>Problem 1</a:t>
            </a:r>
            <a:endParaRPr lang="en-IN" b="1" dirty="0">
              <a:solidFill>
                <a:srgbClr val="FF0000"/>
              </a:solidFill>
            </a:endParaRPr>
          </a:p>
        </p:txBody>
      </p:sp>
      <p:sp>
        <p:nvSpPr>
          <p:cNvPr id="3" name="Text Placeholder 2"/>
          <p:cNvSpPr>
            <a:spLocks noGrp="1"/>
          </p:cNvSpPr>
          <p:nvPr>
            <p:ph type="body" idx="1"/>
          </p:nvPr>
        </p:nvSpPr>
        <p:spPr>
          <a:xfrm>
            <a:off x="152400" y="1158493"/>
            <a:ext cx="8991600" cy="4924425"/>
          </a:xfrm>
        </p:spPr>
        <p:txBody>
          <a:bodyPr/>
          <a:lstStyle/>
          <a:p>
            <a:r>
              <a:rPr lang="en-US" dirty="0" smtClean="0">
                <a:solidFill>
                  <a:schemeClr val="tx1"/>
                </a:solidFill>
              </a:rPr>
              <a:t>How </a:t>
            </a:r>
            <a:r>
              <a:rPr lang="en-US" dirty="0">
                <a:solidFill>
                  <a:schemeClr val="tx1"/>
                </a:solidFill>
              </a:rPr>
              <a:t>long does it take to propagate a file of size 2.5KB over a link of distance 3000km. The propagation speed is 2.5*10</a:t>
            </a:r>
            <a:r>
              <a:rPr lang="en-US" baseline="30000" dirty="0">
                <a:solidFill>
                  <a:schemeClr val="tx1"/>
                </a:solidFill>
              </a:rPr>
              <a:t>8 </a:t>
            </a:r>
            <a:r>
              <a:rPr lang="en-US" dirty="0">
                <a:solidFill>
                  <a:schemeClr val="tx1"/>
                </a:solidFill>
              </a:rPr>
              <a:t>m/sec and transmission rate is 5Mbps. There is no processing delay and the data packets can be sent continuously (no queuing delay)?</a:t>
            </a:r>
            <a:endParaRPr lang="en-IN" dirty="0">
              <a:solidFill>
                <a:schemeClr val="tx1"/>
              </a:solidFill>
            </a:endParaRPr>
          </a:p>
          <a:p>
            <a:r>
              <a:rPr lang="en-US" b="1" dirty="0">
                <a:solidFill>
                  <a:schemeClr val="tx1"/>
                </a:solidFill>
              </a:rPr>
              <a:t> </a:t>
            </a:r>
            <a:endParaRPr lang="en-IN" dirty="0">
              <a:solidFill>
                <a:schemeClr val="tx1"/>
              </a:solidFill>
            </a:endParaRPr>
          </a:p>
          <a:p>
            <a:r>
              <a:rPr lang="en-US" b="1" dirty="0" smtClean="0">
                <a:solidFill>
                  <a:schemeClr val="tx1"/>
                </a:solidFill>
              </a:rPr>
              <a:t>Propagation </a:t>
            </a:r>
            <a:r>
              <a:rPr lang="en-US" b="1" dirty="0">
                <a:solidFill>
                  <a:schemeClr val="tx1"/>
                </a:solidFill>
              </a:rPr>
              <a:t>delay = </a:t>
            </a:r>
            <a:r>
              <a:rPr lang="en-US" b="1" dirty="0" smtClean="0">
                <a:solidFill>
                  <a:schemeClr val="tx1"/>
                </a:solidFill>
              </a:rPr>
              <a:t>d/s</a:t>
            </a:r>
            <a:endParaRPr lang="en-IN" dirty="0">
              <a:solidFill>
                <a:schemeClr val="tx1"/>
              </a:solidFill>
            </a:endParaRPr>
          </a:p>
          <a:p>
            <a:r>
              <a:rPr lang="en-US" dirty="0" smtClean="0">
                <a:solidFill>
                  <a:schemeClr val="tx1"/>
                </a:solidFill>
              </a:rPr>
              <a:t>= </a:t>
            </a:r>
            <a:r>
              <a:rPr lang="en-US" dirty="0">
                <a:solidFill>
                  <a:schemeClr val="tx1"/>
                </a:solidFill>
              </a:rPr>
              <a:t>3000 X </a:t>
            </a:r>
            <a:r>
              <a:rPr lang="en-US" dirty="0" smtClean="0">
                <a:solidFill>
                  <a:schemeClr val="tx1"/>
                </a:solidFill>
              </a:rPr>
              <a:t>1000 / (</a:t>
            </a:r>
            <a:r>
              <a:rPr lang="en-US" dirty="0">
                <a:solidFill>
                  <a:schemeClr val="tx1"/>
                </a:solidFill>
              </a:rPr>
              <a:t>2.5 X POW(10,8))</a:t>
            </a:r>
            <a:endParaRPr lang="en-IN" dirty="0">
              <a:solidFill>
                <a:schemeClr val="tx1"/>
              </a:solidFill>
            </a:endParaRPr>
          </a:p>
          <a:p>
            <a:r>
              <a:rPr lang="en-US" dirty="0"/>
              <a:t>                             </a:t>
            </a:r>
            <a:r>
              <a:rPr lang="en-US" dirty="0">
                <a:solidFill>
                  <a:srgbClr val="FF0000"/>
                </a:solidFill>
              </a:rPr>
              <a:t>=</a:t>
            </a:r>
            <a:r>
              <a:rPr lang="en-US" b="1" dirty="0">
                <a:solidFill>
                  <a:srgbClr val="FF0000"/>
                </a:solidFill>
              </a:rPr>
              <a:t> 0.012 secs   </a:t>
            </a:r>
            <a:endParaRPr lang="en-US" b="1" dirty="0" smtClean="0">
              <a:solidFill>
                <a:srgbClr val="FF0000"/>
              </a:solidFill>
            </a:endParaRPr>
          </a:p>
          <a:p>
            <a:endParaRPr lang="en-IN" dirty="0"/>
          </a:p>
        </p:txBody>
      </p:sp>
    </p:spTree>
    <p:extLst>
      <p:ext uri="{BB962C8B-B14F-4D97-AF65-F5344CB8AC3E}">
        <p14:creationId xmlns:p14="http://schemas.microsoft.com/office/powerpoint/2010/main" val="32473404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52400"/>
            <a:ext cx="8839200" cy="6553200"/>
          </a:xfrm>
        </p:spPr>
        <p:txBody>
          <a:bodyPr/>
          <a:lstStyle/>
          <a:p>
            <a:r>
              <a:rPr lang="en-US" b="1" dirty="0">
                <a:solidFill>
                  <a:schemeClr val="tx1"/>
                </a:solidFill>
              </a:rPr>
              <a:t>Transmission delay = L/R</a:t>
            </a:r>
            <a:r>
              <a:rPr lang="en-US" dirty="0">
                <a:solidFill>
                  <a:schemeClr val="tx1"/>
                </a:solidFill>
              </a:rPr>
              <a:t>  </a:t>
            </a:r>
            <a:endParaRPr lang="en-US" dirty="0" smtClean="0">
              <a:solidFill>
                <a:schemeClr val="tx1"/>
              </a:solidFill>
            </a:endParaRPr>
          </a:p>
          <a:p>
            <a:r>
              <a:rPr lang="en-US" dirty="0" smtClean="0">
                <a:solidFill>
                  <a:schemeClr val="tx1"/>
                </a:solidFill>
              </a:rPr>
              <a:t>=  </a:t>
            </a:r>
            <a:r>
              <a:rPr lang="en-US" dirty="0">
                <a:solidFill>
                  <a:schemeClr val="tx1"/>
                </a:solidFill>
              </a:rPr>
              <a:t>(2.5 X  pow(2,10) X 8) / (5 X pow(10,6))</a:t>
            </a:r>
            <a:endParaRPr lang="en-IN" dirty="0">
              <a:solidFill>
                <a:schemeClr val="tx1"/>
              </a:solidFill>
            </a:endParaRPr>
          </a:p>
          <a:p>
            <a:r>
              <a:rPr lang="en-US" dirty="0">
                <a:solidFill>
                  <a:schemeClr val="tx1"/>
                </a:solidFill>
              </a:rPr>
              <a:t> </a:t>
            </a:r>
            <a:endParaRPr lang="en-IN" dirty="0">
              <a:solidFill>
                <a:schemeClr val="tx1"/>
              </a:solidFill>
            </a:endParaRPr>
          </a:p>
          <a:p>
            <a:r>
              <a:rPr lang="en-US" dirty="0"/>
              <a:t>                                 </a:t>
            </a:r>
            <a:r>
              <a:rPr lang="en-US" dirty="0">
                <a:solidFill>
                  <a:srgbClr val="FF0000"/>
                </a:solidFill>
              </a:rPr>
              <a:t>= </a:t>
            </a:r>
            <a:r>
              <a:rPr lang="en-US" b="1" dirty="0">
                <a:solidFill>
                  <a:srgbClr val="FF0000"/>
                </a:solidFill>
              </a:rPr>
              <a:t> 0.004096 </a:t>
            </a:r>
            <a:r>
              <a:rPr lang="en-US" b="1" dirty="0" smtClean="0">
                <a:solidFill>
                  <a:srgbClr val="FF0000"/>
                </a:solidFill>
              </a:rPr>
              <a:t>secs</a:t>
            </a:r>
          </a:p>
          <a:p>
            <a:endParaRPr lang="en-US" b="1" dirty="0" smtClean="0">
              <a:solidFill>
                <a:srgbClr val="FF0000"/>
              </a:solidFill>
            </a:endParaRPr>
          </a:p>
          <a:p>
            <a:r>
              <a:rPr lang="en-US" dirty="0">
                <a:solidFill>
                  <a:schemeClr val="tx1"/>
                </a:solidFill>
              </a:rPr>
              <a:t>Total Delay = Propagation delay + Transmission delay + processing delay +     queueing delay </a:t>
            </a:r>
            <a:endParaRPr lang="en-IN" dirty="0">
              <a:solidFill>
                <a:schemeClr val="tx1"/>
              </a:solidFill>
            </a:endParaRPr>
          </a:p>
          <a:p>
            <a:r>
              <a:rPr lang="en-US" b="1" dirty="0">
                <a:solidFill>
                  <a:srgbClr val="FF0000"/>
                </a:solidFill>
              </a:rPr>
              <a:t>Total delay = 0.016096 </a:t>
            </a:r>
            <a:r>
              <a:rPr lang="en-US" b="1" dirty="0" smtClean="0">
                <a:solidFill>
                  <a:srgbClr val="FF0000"/>
                </a:solidFill>
              </a:rPr>
              <a:t>secs</a:t>
            </a:r>
            <a:endParaRPr lang="en-IN" dirty="0">
              <a:solidFill>
                <a:srgbClr val="FF0000"/>
              </a:solidFill>
            </a:endParaRPr>
          </a:p>
        </p:txBody>
      </p:sp>
    </p:spTree>
    <p:extLst>
      <p:ext uri="{BB962C8B-B14F-4D97-AF65-F5344CB8AC3E}">
        <p14:creationId xmlns:p14="http://schemas.microsoft.com/office/powerpoint/2010/main" val="3391768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165185" cy="1082293"/>
          </a:xfrm>
        </p:spPr>
        <p:txBody>
          <a:bodyPr/>
          <a:lstStyle/>
          <a:p>
            <a:r>
              <a:rPr lang="en-IN" dirty="0" smtClean="0">
                <a:solidFill>
                  <a:srgbClr val="FF0000"/>
                </a:solidFill>
              </a:rPr>
              <a:t>Problems 2</a:t>
            </a:r>
            <a:endParaRPr lang="en-IN" dirty="0">
              <a:solidFill>
                <a:srgbClr val="FF0000"/>
              </a:solidFill>
            </a:endParaRPr>
          </a:p>
        </p:txBody>
      </p:sp>
      <p:sp>
        <p:nvSpPr>
          <p:cNvPr id="3" name="Text Placeholder 2"/>
          <p:cNvSpPr>
            <a:spLocks noGrp="1"/>
          </p:cNvSpPr>
          <p:nvPr>
            <p:ph type="body" idx="1"/>
          </p:nvPr>
        </p:nvSpPr>
        <p:spPr>
          <a:xfrm>
            <a:off x="152400" y="1158493"/>
            <a:ext cx="8991600" cy="4924425"/>
          </a:xfrm>
        </p:spPr>
        <p:txBody>
          <a:bodyPr/>
          <a:lstStyle/>
          <a:p>
            <a:r>
              <a:rPr lang="en-US" dirty="0" smtClean="0">
                <a:solidFill>
                  <a:schemeClr val="tx1"/>
                </a:solidFill>
              </a:rPr>
              <a:t>How </a:t>
            </a:r>
            <a:r>
              <a:rPr lang="en-US" dirty="0">
                <a:solidFill>
                  <a:schemeClr val="tx1"/>
                </a:solidFill>
              </a:rPr>
              <a:t>long does it take to propagate a file of size </a:t>
            </a:r>
            <a:r>
              <a:rPr lang="en-US" dirty="0" smtClean="0">
                <a:solidFill>
                  <a:schemeClr val="tx1"/>
                </a:solidFill>
              </a:rPr>
              <a:t>1.5KB </a:t>
            </a:r>
            <a:r>
              <a:rPr lang="en-US" dirty="0">
                <a:solidFill>
                  <a:schemeClr val="tx1"/>
                </a:solidFill>
              </a:rPr>
              <a:t>over a link of distance </a:t>
            </a:r>
            <a:r>
              <a:rPr lang="en-US" dirty="0" smtClean="0">
                <a:solidFill>
                  <a:schemeClr val="tx1"/>
                </a:solidFill>
              </a:rPr>
              <a:t>5000km</a:t>
            </a:r>
            <a:r>
              <a:rPr lang="en-US" dirty="0">
                <a:solidFill>
                  <a:schemeClr val="tx1"/>
                </a:solidFill>
              </a:rPr>
              <a:t>. The propagation speed is 2.5*10</a:t>
            </a:r>
            <a:r>
              <a:rPr lang="en-US" baseline="30000" dirty="0">
                <a:solidFill>
                  <a:schemeClr val="tx1"/>
                </a:solidFill>
              </a:rPr>
              <a:t>8 </a:t>
            </a:r>
            <a:r>
              <a:rPr lang="en-US" dirty="0">
                <a:solidFill>
                  <a:schemeClr val="tx1"/>
                </a:solidFill>
              </a:rPr>
              <a:t>m/sec and transmission rate is 5Mbps. There is no processing delay and the data packets can be sent continuously (no queuing delay)?</a:t>
            </a:r>
            <a:endParaRPr lang="en-IN" dirty="0">
              <a:solidFill>
                <a:schemeClr val="tx1"/>
              </a:solidFill>
            </a:endParaRPr>
          </a:p>
          <a:p>
            <a:r>
              <a:rPr lang="en-US" b="1" dirty="0">
                <a:solidFill>
                  <a:schemeClr val="tx1"/>
                </a:solidFill>
              </a:rPr>
              <a:t> </a:t>
            </a:r>
            <a:endParaRPr lang="en-IN" dirty="0">
              <a:solidFill>
                <a:schemeClr val="tx1"/>
              </a:solidFill>
            </a:endParaRPr>
          </a:p>
          <a:p>
            <a:r>
              <a:rPr lang="en-US" b="1" dirty="0" smtClean="0">
                <a:solidFill>
                  <a:schemeClr val="tx1"/>
                </a:solidFill>
              </a:rPr>
              <a:t>Propagation </a:t>
            </a:r>
            <a:r>
              <a:rPr lang="en-US" b="1" dirty="0">
                <a:solidFill>
                  <a:schemeClr val="tx1"/>
                </a:solidFill>
              </a:rPr>
              <a:t>delay = </a:t>
            </a:r>
            <a:r>
              <a:rPr lang="en-US" b="1" dirty="0" smtClean="0">
                <a:solidFill>
                  <a:schemeClr val="tx1"/>
                </a:solidFill>
              </a:rPr>
              <a:t>d / s</a:t>
            </a:r>
            <a:endParaRPr lang="en-IN" dirty="0">
              <a:solidFill>
                <a:schemeClr val="tx1"/>
              </a:solidFill>
            </a:endParaRPr>
          </a:p>
          <a:p>
            <a:r>
              <a:rPr lang="en-US" dirty="0" smtClean="0">
                <a:solidFill>
                  <a:schemeClr val="tx1"/>
                </a:solidFill>
              </a:rPr>
              <a:t>= 5000 </a:t>
            </a:r>
            <a:r>
              <a:rPr lang="en-US" dirty="0">
                <a:solidFill>
                  <a:schemeClr val="tx1"/>
                </a:solidFill>
              </a:rPr>
              <a:t>X </a:t>
            </a:r>
            <a:r>
              <a:rPr lang="en-US" dirty="0" smtClean="0">
                <a:solidFill>
                  <a:schemeClr val="tx1"/>
                </a:solidFill>
              </a:rPr>
              <a:t>1000 / (</a:t>
            </a:r>
            <a:r>
              <a:rPr lang="en-US" dirty="0">
                <a:solidFill>
                  <a:schemeClr val="tx1"/>
                </a:solidFill>
              </a:rPr>
              <a:t>2.5 X POW(10,8))</a:t>
            </a:r>
            <a:endParaRPr lang="en-IN" dirty="0">
              <a:solidFill>
                <a:schemeClr val="tx1"/>
              </a:solidFill>
            </a:endParaRPr>
          </a:p>
          <a:p>
            <a:r>
              <a:rPr lang="en-US" dirty="0"/>
              <a:t>                             </a:t>
            </a:r>
            <a:r>
              <a:rPr lang="en-US" dirty="0">
                <a:solidFill>
                  <a:srgbClr val="FF0000"/>
                </a:solidFill>
              </a:rPr>
              <a:t>=</a:t>
            </a:r>
            <a:r>
              <a:rPr lang="en-US" b="1" dirty="0">
                <a:solidFill>
                  <a:srgbClr val="FF0000"/>
                </a:solidFill>
              </a:rPr>
              <a:t> </a:t>
            </a:r>
            <a:r>
              <a:rPr lang="en-US" b="1" dirty="0" smtClean="0">
                <a:solidFill>
                  <a:srgbClr val="FF0000"/>
                </a:solidFill>
              </a:rPr>
              <a:t>0.2 </a:t>
            </a:r>
            <a:r>
              <a:rPr lang="en-US" b="1" dirty="0">
                <a:solidFill>
                  <a:srgbClr val="FF0000"/>
                </a:solidFill>
              </a:rPr>
              <a:t>secs   </a:t>
            </a:r>
            <a:endParaRPr lang="en-US" b="1" dirty="0" smtClean="0">
              <a:solidFill>
                <a:srgbClr val="FF0000"/>
              </a:solidFill>
            </a:endParaRPr>
          </a:p>
          <a:p>
            <a:endParaRPr lang="en-IN" dirty="0"/>
          </a:p>
        </p:txBody>
      </p:sp>
    </p:spTree>
    <p:extLst>
      <p:ext uri="{BB962C8B-B14F-4D97-AF65-F5344CB8AC3E}">
        <p14:creationId xmlns:p14="http://schemas.microsoft.com/office/powerpoint/2010/main" val="5924923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991600" cy="4431983"/>
          </a:xfrm>
        </p:spPr>
        <p:txBody>
          <a:bodyPr/>
          <a:lstStyle/>
          <a:p>
            <a:r>
              <a:rPr lang="en-US" b="1" dirty="0">
                <a:solidFill>
                  <a:schemeClr val="tx1"/>
                </a:solidFill>
              </a:rPr>
              <a:t>Transmission delay = L/R</a:t>
            </a:r>
            <a:r>
              <a:rPr lang="en-US" dirty="0">
                <a:solidFill>
                  <a:schemeClr val="tx1"/>
                </a:solidFill>
              </a:rPr>
              <a:t>  </a:t>
            </a:r>
            <a:endParaRPr lang="en-US" dirty="0" smtClean="0">
              <a:solidFill>
                <a:schemeClr val="tx1"/>
              </a:solidFill>
            </a:endParaRPr>
          </a:p>
          <a:p>
            <a:r>
              <a:rPr lang="en-US" dirty="0" smtClean="0">
                <a:solidFill>
                  <a:schemeClr val="tx1"/>
                </a:solidFill>
              </a:rPr>
              <a:t>=  (1.5 </a:t>
            </a:r>
            <a:r>
              <a:rPr lang="en-US" dirty="0">
                <a:solidFill>
                  <a:schemeClr val="tx1"/>
                </a:solidFill>
              </a:rPr>
              <a:t>X  pow(2,10) X 8) / (5 X pow(10,6))</a:t>
            </a:r>
            <a:endParaRPr lang="en-IN" dirty="0">
              <a:solidFill>
                <a:schemeClr val="tx1"/>
              </a:solidFill>
            </a:endParaRPr>
          </a:p>
          <a:p>
            <a:r>
              <a:rPr lang="en-US" dirty="0">
                <a:solidFill>
                  <a:schemeClr val="tx1"/>
                </a:solidFill>
              </a:rPr>
              <a:t> </a:t>
            </a:r>
            <a:endParaRPr lang="en-IN" dirty="0">
              <a:solidFill>
                <a:schemeClr val="tx1"/>
              </a:solidFill>
            </a:endParaRPr>
          </a:p>
          <a:p>
            <a:r>
              <a:rPr lang="en-US" dirty="0"/>
              <a:t>                                 </a:t>
            </a:r>
            <a:r>
              <a:rPr lang="en-US" dirty="0">
                <a:solidFill>
                  <a:srgbClr val="FF0000"/>
                </a:solidFill>
              </a:rPr>
              <a:t>= </a:t>
            </a:r>
            <a:r>
              <a:rPr lang="en-US" b="1" dirty="0">
                <a:solidFill>
                  <a:srgbClr val="FF0000"/>
                </a:solidFill>
              </a:rPr>
              <a:t> </a:t>
            </a:r>
            <a:r>
              <a:rPr lang="en-US" b="1" dirty="0" smtClean="0">
                <a:solidFill>
                  <a:srgbClr val="FF0000"/>
                </a:solidFill>
              </a:rPr>
              <a:t>0.0012 secs</a:t>
            </a:r>
          </a:p>
          <a:p>
            <a:endParaRPr lang="en-US" b="1" dirty="0" smtClean="0">
              <a:solidFill>
                <a:srgbClr val="FF0000"/>
              </a:solidFill>
            </a:endParaRPr>
          </a:p>
          <a:p>
            <a:r>
              <a:rPr lang="en-US" dirty="0">
                <a:solidFill>
                  <a:schemeClr val="tx1"/>
                </a:solidFill>
              </a:rPr>
              <a:t>Total Delay = Propagation delay + Transmission delay + processing delay +     queueing delay </a:t>
            </a:r>
            <a:endParaRPr lang="en-IN" dirty="0">
              <a:solidFill>
                <a:schemeClr val="tx1"/>
              </a:solidFill>
            </a:endParaRPr>
          </a:p>
          <a:p>
            <a:endParaRPr lang="en-US" b="1" dirty="0" smtClean="0">
              <a:solidFill>
                <a:srgbClr val="FF0000"/>
              </a:solidFill>
            </a:endParaRPr>
          </a:p>
          <a:p>
            <a:r>
              <a:rPr lang="en-US" b="1" dirty="0" smtClean="0">
                <a:solidFill>
                  <a:srgbClr val="FF0000"/>
                </a:solidFill>
              </a:rPr>
              <a:t>Total </a:t>
            </a:r>
            <a:r>
              <a:rPr lang="en-US" b="1" dirty="0">
                <a:solidFill>
                  <a:srgbClr val="FF0000"/>
                </a:solidFill>
              </a:rPr>
              <a:t>delay = </a:t>
            </a:r>
            <a:r>
              <a:rPr lang="en-US" b="1" dirty="0" smtClean="0">
                <a:solidFill>
                  <a:srgbClr val="FF0000"/>
                </a:solidFill>
              </a:rPr>
              <a:t>0.2012 secs</a:t>
            </a:r>
            <a:endParaRPr lang="en-IN" dirty="0">
              <a:solidFill>
                <a:srgbClr val="FF0000"/>
              </a:solidFill>
            </a:endParaRPr>
          </a:p>
        </p:txBody>
      </p:sp>
    </p:spTree>
    <p:extLst>
      <p:ext uri="{BB962C8B-B14F-4D97-AF65-F5344CB8AC3E}">
        <p14:creationId xmlns:p14="http://schemas.microsoft.com/office/powerpoint/2010/main" val="237205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69985" cy="1158493"/>
          </a:xfrm>
        </p:spPr>
        <p:txBody>
          <a:bodyPr/>
          <a:lstStyle/>
          <a:p>
            <a:r>
              <a:rPr lang="en-US" b="1" dirty="0">
                <a:latin typeface="Times New Roman" panose="02020603050405020304" pitchFamily="18" charset="0"/>
                <a:cs typeface="Times New Roman" panose="02020603050405020304" pitchFamily="18" charset="0"/>
              </a:rPr>
              <a:t>Throughput</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295400"/>
            <a:ext cx="8609964" cy="4431983"/>
          </a:xfrm>
        </p:spPr>
        <p:txBody>
          <a:bodyPr/>
          <a:lstStyle/>
          <a:p>
            <a:pPr marL="457200" indent="-457200">
              <a:buFont typeface="Arial" panose="020B0604020202020204" pitchFamily="34" charset="0"/>
              <a:buChar char="•"/>
            </a:pPr>
            <a:r>
              <a:rPr lang="en-US" dirty="0" smtClean="0">
                <a:solidFill>
                  <a:schemeClr val="tx1"/>
                </a:solidFill>
              </a:rPr>
              <a:t>How </a:t>
            </a:r>
            <a:r>
              <a:rPr lang="en-US" dirty="0">
                <a:solidFill>
                  <a:schemeClr val="tx1"/>
                </a:solidFill>
              </a:rPr>
              <a:t>much </a:t>
            </a:r>
            <a:r>
              <a:rPr lang="en-US" b="1" dirty="0">
                <a:solidFill>
                  <a:schemeClr val="tx1"/>
                </a:solidFill>
              </a:rPr>
              <a:t>data </a:t>
            </a:r>
            <a:r>
              <a:rPr lang="en-US" dirty="0">
                <a:solidFill>
                  <a:schemeClr val="tx1"/>
                </a:solidFill>
              </a:rPr>
              <a:t>can be </a:t>
            </a:r>
            <a:r>
              <a:rPr lang="en-US" b="1" dirty="0">
                <a:solidFill>
                  <a:schemeClr val="tx1"/>
                </a:solidFill>
              </a:rPr>
              <a:t>transferred </a:t>
            </a:r>
            <a:r>
              <a:rPr lang="en-US" dirty="0">
                <a:solidFill>
                  <a:schemeClr val="tx1"/>
                </a:solidFill>
              </a:rPr>
              <a:t>from one location to another in a given </a:t>
            </a:r>
            <a:r>
              <a:rPr lang="en-US" b="1" dirty="0">
                <a:solidFill>
                  <a:schemeClr val="tx1"/>
                </a:solidFill>
              </a:rPr>
              <a:t>amount of time</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It is used to </a:t>
            </a:r>
            <a:r>
              <a:rPr lang="en-US" b="1" dirty="0">
                <a:solidFill>
                  <a:schemeClr val="tx1"/>
                </a:solidFill>
              </a:rPr>
              <a:t>measure the performance </a:t>
            </a:r>
            <a:r>
              <a:rPr lang="en-US" dirty="0">
                <a:solidFill>
                  <a:schemeClr val="tx1"/>
                </a:solidFill>
              </a:rPr>
              <a:t>of </a:t>
            </a:r>
            <a:r>
              <a:rPr lang="en-US" dirty="0" smtClean="0">
                <a:solidFill>
                  <a:schemeClr val="tx1"/>
                </a:solidFill>
              </a:rPr>
              <a:t>Internet </a:t>
            </a:r>
            <a:r>
              <a:rPr lang="en-US" dirty="0">
                <a:solidFill>
                  <a:schemeClr val="tx1"/>
                </a:solidFill>
              </a:rPr>
              <a:t>and network connections</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The effective end-to-end throughput that can be achieved over a network is given by</a:t>
            </a:r>
          </a:p>
          <a:p>
            <a:endParaRPr lang="en-US" dirty="0" smtClean="0">
              <a:solidFill>
                <a:schemeClr val="tx1"/>
              </a:solidFill>
            </a:endParaRPr>
          </a:p>
          <a:p>
            <a:r>
              <a:rPr lang="en-US" dirty="0">
                <a:solidFill>
                  <a:schemeClr val="tx1"/>
                </a:solidFill>
              </a:rPr>
              <a:t> </a:t>
            </a:r>
            <a:r>
              <a:rPr lang="en-US" dirty="0" smtClean="0">
                <a:solidFill>
                  <a:schemeClr val="tx1"/>
                </a:solidFill>
              </a:rPr>
              <a:t>    </a:t>
            </a:r>
            <a:r>
              <a:rPr lang="en-US" b="1" dirty="0" smtClean="0">
                <a:solidFill>
                  <a:schemeClr val="tx1"/>
                </a:solidFill>
              </a:rPr>
              <a:t>Throughput = Transfer Size / Transfer Time.</a:t>
            </a:r>
          </a:p>
          <a:p>
            <a:endParaRPr lang="en-US" dirty="0">
              <a:solidFill>
                <a:schemeClr val="tx1"/>
              </a:solidFill>
            </a:endParaRPr>
          </a:p>
        </p:txBody>
      </p:sp>
    </p:spTree>
    <p:extLst>
      <p:ext uri="{BB962C8B-B14F-4D97-AF65-F5344CB8AC3E}">
        <p14:creationId xmlns:p14="http://schemas.microsoft.com/office/powerpoint/2010/main" val="3876090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677108"/>
          </a:xfrm>
        </p:spPr>
        <p:txBody>
          <a:bodyPr/>
          <a:lstStyle/>
          <a:p>
            <a:r>
              <a:rPr lang="en-IN" b="1" spc="-10" dirty="0">
                <a:latin typeface="Times New Roman"/>
                <a:cs typeface="Times New Roman"/>
              </a:rPr>
              <a:t>PROTOCOL</a:t>
            </a:r>
            <a:r>
              <a:rPr lang="en-IN" b="1" spc="-125" dirty="0">
                <a:latin typeface="Times New Roman"/>
                <a:cs typeface="Times New Roman"/>
              </a:rPr>
              <a:t> </a:t>
            </a:r>
            <a:r>
              <a:rPr lang="en-IN" b="1" spc="-25" dirty="0">
                <a:latin typeface="Times New Roman"/>
                <a:cs typeface="Times New Roman"/>
              </a:rPr>
              <a:t>LAYERING</a:t>
            </a:r>
            <a:endParaRPr lang="en-IN" b="1" dirty="0"/>
          </a:p>
        </p:txBody>
      </p:sp>
      <p:sp>
        <p:nvSpPr>
          <p:cNvPr id="5" name="Text Placeholder 4"/>
          <p:cNvSpPr>
            <a:spLocks noGrp="1"/>
          </p:cNvSpPr>
          <p:nvPr>
            <p:ph type="body" idx="1"/>
          </p:nvPr>
        </p:nvSpPr>
        <p:spPr>
          <a:xfrm>
            <a:off x="0" y="1139007"/>
            <a:ext cx="9067800" cy="4457631"/>
          </a:xfrm>
        </p:spPr>
        <p:txBody>
          <a:bodyPr/>
          <a:lstStyle/>
          <a:p>
            <a:pPr marL="469900" marR="5080" indent="-457200" algn="just">
              <a:lnSpc>
                <a:spcPct val="100000"/>
              </a:lnSpc>
              <a:spcBef>
                <a:spcPts val="95"/>
              </a:spcBef>
              <a:buFont typeface="Arial" panose="020B0604020202020204" pitchFamily="34" charset="0"/>
              <a:buChar char="•"/>
            </a:pPr>
            <a:r>
              <a:rPr lang="en-US" b="1" spc="-65" dirty="0" smtClean="0">
                <a:solidFill>
                  <a:schemeClr val="tx1"/>
                </a:solidFill>
                <a:latin typeface="Times New Roman" panose="02020603050405020304" pitchFamily="18" charset="0"/>
                <a:cs typeface="Times New Roman" panose="02020603050405020304" pitchFamily="18" charset="0"/>
              </a:rPr>
              <a:t>Internet </a:t>
            </a:r>
            <a:r>
              <a:rPr lang="en-US" b="1" spc="-235" dirty="0" smtClean="0">
                <a:solidFill>
                  <a:schemeClr val="tx1"/>
                </a:solidFill>
                <a:latin typeface="Times New Roman" panose="02020603050405020304" pitchFamily="18" charset="0"/>
                <a:cs typeface="Times New Roman" panose="02020603050405020304" pitchFamily="18" charset="0"/>
              </a:rPr>
              <a:t>is  </a:t>
            </a:r>
            <a:r>
              <a:rPr lang="en-US" b="1" spc="-160" dirty="0" smtClean="0">
                <a:solidFill>
                  <a:schemeClr val="tx1"/>
                </a:solidFill>
                <a:latin typeface="Times New Roman" panose="02020603050405020304" pitchFamily="18" charset="0"/>
                <a:cs typeface="Times New Roman" panose="02020603050405020304" pitchFamily="18" charset="0"/>
              </a:rPr>
              <a:t>protocol . </a:t>
            </a:r>
          </a:p>
          <a:p>
            <a:pPr marL="469900" marR="5080" indent="-457200" algn="just">
              <a:lnSpc>
                <a:spcPct val="100000"/>
              </a:lnSpc>
              <a:spcBef>
                <a:spcPts val="95"/>
              </a:spcBef>
              <a:buFont typeface="Arial" panose="020B0604020202020204" pitchFamily="34" charset="0"/>
              <a:buChar char="•"/>
            </a:pPr>
            <a:r>
              <a:rPr lang="en-US" spc="-5" dirty="0" smtClean="0">
                <a:solidFill>
                  <a:schemeClr val="tx1"/>
                </a:solidFill>
                <a:latin typeface="Times New Roman" panose="02020603050405020304" pitchFamily="18" charset="0"/>
                <a:cs typeface="Times New Roman" panose="02020603050405020304" pitchFamily="18" charset="0"/>
              </a:rPr>
              <a:t>A </a:t>
            </a:r>
            <a:r>
              <a:rPr lang="en-US" b="1" dirty="0">
                <a:solidFill>
                  <a:schemeClr val="tx1"/>
                </a:solidFill>
                <a:latin typeface="Times New Roman" panose="02020603050405020304" pitchFamily="18" charset="0"/>
                <a:cs typeface="Times New Roman" panose="02020603050405020304" pitchFamily="18" charset="0"/>
              </a:rPr>
              <a:t>protocol</a:t>
            </a:r>
            <a:r>
              <a:rPr lang="en-US"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defines the </a:t>
            </a:r>
            <a:r>
              <a:rPr lang="en-US" b="1" spc="-160" dirty="0">
                <a:solidFill>
                  <a:schemeClr val="tx1"/>
                </a:solidFill>
                <a:latin typeface="Times New Roman" panose="02020603050405020304" pitchFamily="18" charset="0"/>
                <a:cs typeface="Times New Roman" panose="02020603050405020304" pitchFamily="18" charset="0"/>
              </a:rPr>
              <a:t>rules </a:t>
            </a:r>
            <a:r>
              <a:rPr lang="en-US" spc="-5" dirty="0">
                <a:solidFill>
                  <a:schemeClr val="tx1"/>
                </a:solidFill>
                <a:latin typeface="Times New Roman" panose="02020603050405020304" pitchFamily="18" charset="0"/>
                <a:cs typeface="Times New Roman" panose="02020603050405020304" pitchFamily="18" charset="0"/>
              </a:rPr>
              <a:t>that </a:t>
            </a:r>
            <a:r>
              <a:rPr lang="en-US" spc="-155" dirty="0">
                <a:solidFill>
                  <a:schemeClr val="tx1"/>
                </a:solidFill>
                <a:latin typeface="Times New Roman" panose="02020603050405020304" pitchFamily="18" charset="0"/>
                <a:cs typeface="Times New Roman" panose="02020603050405020304" pitchFamily="18" charset="0"/>
              </a:rPr>
              <a:t>both  </a:t>
            </a:r>
            <a:r>
              <a:rPr lang="en-US" spc="-160" dirty="0">
                <a:solidFill>
                  <a:schemeClr val="tx1"/>
                </a:solidFill>
                <a:latin typeface="Times New Roman" panose="02020603050405020304" pitchFamily="18" charset="0"/>
                <a:cs typeface="Times New Roman" panose="02020603050405020304" pitchFamily="18" charset="0"/>
              </a:rPr>
              <a:t>the </a:t>
            </a:r>
            <a:r>
              <a:rPr lang="en-US" b="1" spc="-215" dirty="0">
                <a:solidFill>
                  <a:schemeClr val="tx1"/>
                </a:solidFill>
                <a:latin typeface="Times New Roman" panose="02020603050405020304" pitchFamily="18" charset="0"/>
                <a:cs typeface="Times New Roman" panose="02020603050405020304" pitchFamily="18" charset="0"/>
              </a:rPr>
              <a:t>sender </a:t>
            </a:r>
            <a:r>
              <a:rPr lang="en-US" b="1" spc="-155" dirty="0">
                <a:solidFill>
                  <a:schemeClr val="tx1"/>
                </a:solidFill>
                <a:latin typeface="Times New Roman" panose="02020603050405020304" pitchFamily="18" charset="0"/>
                <a:cs typeface="Times New Roman" panose="02020603050405020304" pitchFamily="18" charset="0"/>
              </a:rPr>
              <a:t>and </a:t>
            </a:r>
            <a:r>
              <a:rPr lang="en-US" b="1" spc="-150" dirty="0">
                <a:solidFill>
                  <a:schemeClr val="tx1"/>
                </a:solidFill>
                <a:latin typeface="Times New Roman" panose="02020603050405020304" pitchFamily="18" charset="0"/>
                <a:cs typeface="Times New Roman" panose="02020603050405020304" pitchFamily="18" charset="0"/>
              </a:rPr>
              <a:t>receiver </a:t>
            </a:r>
            <a:r>
              <a:rPr lang="en-US" spc="-5" dirty="0">
                <a:solidFill>
                  <a:schemeClr val="tx1"/>
                </a:solidFill>
                <a:latin typeface="Times New Roman" panose="02020603050405020304" pitchFamily="18" charset="0"/>
                <a:cs typeface="Times New Roman" panose="02020603050405020304" pitchFamily="18" charset="0"/>
              </a:rPr>
              <a:t>and all</a:t>
            </a:r>
            <a:r>
              <a:rPr lang="en-US" b="1" spc="-5" dirty="0">
                <a:solidFill>
                  <a:schemeClr val="tx1"/>
                </a:solidFill>
                <a:latin typeface="Times New Roman" panose="02020603050405020304" pitchFamily="18" charset="0"/>
                <a:cs typeface="Times New Roman" panose="02020603050405020304" pitchFamily="18" charset="0"/>
              </a:rPr>
              <a:t> intermediate devices </a:t>
            </a:r>
            <a:r>
              <a:rPr lang="en-US" spc="-5" dirty="0">
                <a:solidFill>
                  <a:schemeClr val="tx1"/>
                </a:solidFill>
                <a:latin typeface="Times New Roman" panose="02020603050405020304" pitchFamily="18" charset="0"/>
                <a:cs typeface="Times New Roman" panose="02020603050405020304" pitchFamily="18" charset="0"/>
              </a:rPr>
              <a:t>need  </a:t>
            </a:r>
            <a:r>
              <a:rPr lang="en-US" spc="-160" dirty="0">
                <a:solidFill>
                  <a:schemeClr val="tx1"/>
                </a:solidFill>
                <a:latin typeface="Times New Roman" panose="02020603050405020304" pitchFamily="18" charset="0"/>
                <a:cs typeface="Times New Roman" panose="02020603050405020304" pitchFamily="18" charset="0"/>
              </a:rPr>
              <a:t>to </a:t>
            </a:r>
            <a:r>
              <a:rPr lang="en-US" b="1" spc="-130" dirty="0">
                <a:solidFill>
                  <a:schemeClr val="tx1"/>
                </a:solidFill>
                <a:latin typeface="Times New Roman" panose="02020603050405020304" pitchFamily="18" charset="0"/>
                <a:cs typeface="Times New Roman" panose="02020603050405020304" pitchFamily="18" charset="0"/>
              </a:rPr>
              <a:t>follow </a:t>
            </a:r>
            <a:r>
              <a:rPr lang="en-US" spc="-5" dirty="0">
                <a:solidFill>
                  <a:schemeClr val="tx1"/>
                </a:solidFill>
                <a:latin typeface="Times New Roman" panose="02020603050405020304" pitchFamily="18" charset="0"/>
                <a:cs typeface="Times New Roman" panose="02020603050405020304" pitchFamily="18" charset="0"/>
              </a:rPr>
              <a:t>to </a:t>
            </a:r>
            <a:r>
              <a:rPr lang="en-US" dirty="0">
                <a:solidFill>
                  <a:schemeClr val="tx1"/>
                </a:solidFill>
                <a:latin typeface="Times New Roman" panose="02020603050405020304" pitchFamily="18" charset="0"/>
                <a:cs typeface="Times New Roman" panose="02020603050405020304" pitchFamily="18" charset="0"/>
              </a:rPr>
              <a:t>be </a:t>
            </a:r>
            <a:r>
              <a:rPr lang="en-US" spc="-5" dirty="0">
                <a:solidFill>
                  <a:schemeClr val="tx1"/>
                </a:solidFill>
                <a:latin typeface="Times New Roman" panose="02020603050405020304" pitchFamily="18" charset="0"/>
                <a:cs typeface="Times New Roman" panose="02020603050405020304" pitchFamily="18" charset="0"/>
              </a:rPr>
              <a:t>able to </a:t>
            </a:r>
            <a:r>
              <a:rPr lang="en-US" b="1" spc="-5" dirty="0">
                <a:solidFill>
                  <a:schemeClr val="tx1"/>
                </a:solidFill>
                <a:latin typeface="Times New Roman" panose="02020603050405020304" pitchFamily="18" charset="0"/>
                <a:cs typeface="Times New Roman" panose="02020603050405020304" pitchFamily="18" charset="0"/>
              </a:rPr>
              <a:t>communicate </a:t>
            </a:r>
            <a:r>
              <a:rPr lang="en-US" b="1" spc="-25" dirty="0">
                <a:solidFill>
                  <a:schemeClr val="tx1"/>
                </a:solidFill>
                <a:latin typeface="Times New Roman" panose="02020603050405020304" pitchFamily="18" charset="0"/>
                <a:cs typeface="Times New Roman" panose="02020603050405020304" pitchFamily="18" charset="0"/>
              </a:rPr>
              <a:t>effectively</a:t>
            </a:r>
            <a:r>
              <a:rPr lang="en-US" spc="-25" dirty="0">
                <a:solidFill>
                  <a:schemeClr val="tx1"/>
                </a:solidFill>
                <a:latin typeface="Times New Roman" panose="02020603050405020304" pitchFamily="18" charset="0"/>
                <a:cs typeface="Times New Roman" panose="02020603050405020304" pitchFamily="18" charset="0"/>
              </a:rPr>
              <a:t>. </a:t>
            </a:r>
          </a:p>
          <a:p>
            <a:pPr marL="469900" marR="5080" indent="-457200" algn="just">
              <a:lnSpc>
                <a:spcPct val="100000"/>
              </a:lnSpc>
              <a:spcBef>
                <a:spcPts val="95"/>
              </a:spcBef>
              <a:buFont typeface="Arial" panose="020B0604020202020204" pitchFamily="34" charset="0"/>
              <a:buChar char="•"/>
            </a:pPr>
            <a:r>
              <a:rPr lang="en-US" spc="-5" dirty="0">
                <a:solidFill>
                  <a:schemeClr val="tx1"/>
                </a:solidFill>
                <a:latin typeface="Times New Roman" panose="02020603050405020304" pitchFamily="18" charset="0"/>
                <a:cs typeface="Times New Roman" panose="02020603050405020304" pitchFamily="18" charset="0"/>
              </a:rPr>
              <a:t>When  communication is </a:t>
            </a:r>
            <a:r>
              <a:rPr lang="en-US" b="1" spc="-10" dirty="0">
                <a:solidFill>
                  <a:schemeClr val="tx1"/>
                </a:solidFill>
                <a:latin typeface="Times New Roman" panose="02020603050405020304" pitchFamily="18" charset="0"/>
                <a:cs typeface="Times New Roman" panose="02020603050405020304" pitchFamily="18" charset="0"/>
              </a:rPr>
              <a:t>simple</a:t>
            </a:r>
            <a:r>
              <a:rPr lang="en-US" spc="-1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we </a:t>
            </a:r>
            <a:r>
              <a:rPr lang="en-US" spc="-10" dirty="0">
                <a:solidFill>
                  <a:schemeClr val="tx1"/>
                </a:solidFill>
                <a:latin typeface="Times New Roman" panose="02020603050405020304" pitchFamily="18" charset="0"/>
                <a:cs typeface="Times New Roman" panose="02020603050405020304" pitchFamily="18" charset="0"/>
              </a:rPr>
              <a:t>may </a:t>
            </a:r>
            <a:r>
              <a:rPr lang="en-US" spc="-5" dirty="0">
                <a:solidFill>
                  <a:schemeClr val="tx1"/>
                </a:solidFill>
                <a:latin typeface="Times New Roman" panose="02020603050405020304" pitchFamily="18" charset="0"/>
                <a:cs typeface="Times New Roman" panose="02020603050405020304" pitchFamily="18" charset="0"/>
              </a:rPr>
              <a:t>need only </a:t>
            </a:r>
            <a:r>
              <a:rPr lang="en-US" spc="-10" dirty="0">
                <a:solidFill>
                  <a:schemeClr val="tx1"/>
                </a:solidFill>
                <a:latin typeface="Times New Roman" panose="02020603050405020304" pitchFamily="18" charset="0"/>
                <a:cs typeface="Times New Roman" panose="02020603050405020304" pitchFamily="18" charset="0"/>
              </a:rPr>
              <a:t>one </a:t>
            </a:r>
            <a:r>
              <a:rPr lang="en-US" b="1" spc="-10" dirty="0">
                <a:solidFill>
                  <a:schemeClr val="tx1"/>
                </a:solidFill>
                <a:latin typeface="Times New Roman" panose="02020603050405020304" pitchFamily="18" charset="0"/>
                <a:cs typeface="Times New Roman" panose="02020603050405020304" pitchFamily="18" charset="0"/>
              </a:rPr>
              <a:t>simple  </a:t>
            </a:r>
            <a:r>
              <a:rPr lang="en-US" b="1" spc="-5" dirty="0">
                <a:solidFill>
                  <a:schemeClr val="tx1"/>
                </a:solidFill>
                <a:latin typeface="Times New Roman" panose="02020603050405020304" pitchFamily="18" charset="0"/>
                <a:cs typeface="Times New Roman" panose="02020603050405020304" pitchFamily="18" charset="0"/>
              </a:rPr>
              <a:t>protocol</a:t>
            </a:r>
            <a:r>
              <a:rPr lang="en-US" spc="-5" dirty="0" smtClean="0">
                <a:solidFill>
                  <a:schemeClr val="tx1"/>
                </a:solidFill>
                <a:latin typeface="Times New Roman" panose="02020603050405020304" pitchFamily="18" charset="0"/>
                <a:cs typeface="Times New Roman" panose="02020603050405020304" pitchFamily="18" charset="0"/>
              </a:rPr>
              <a:t>;</a:t>
            </a:r>
          </a:p>
          <a:p>
            <a:pPr marL="469900" marR="5080" indent="-457200" algn="just">
              <a:lnSpc>
                <a:spcPct val="100000"/>
              </a:lnSpc>
              <a:spcBef>
                <a:spcPts val="95"/>
              </a:spcBef>
              <a:buFont typeface="Arial" panose="020B0604020202020204" pitchFamily="34" charset="0"/>
              <a:buChar char="•"/>
            </a:pPr>
            <a:r>
              <a:rPr lang="en-US" spc="-5" dirty="0" smtClean="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when </a:t>
            </a:r>
            <a:r>
              <a:rPr lang="en-US" dirty="0">
                <a:solidFill>
                  <a:schemeClr val="tx1"/>
                </a:solidFill>
                <a:latin typeface="Times New Roman" panose="02020603050405020304" pitchFamily="18" charset="0"/>
                <a:cs typeface="Times New Roman" panose="02020603050405020304" pitchFamily="18" charset="0"/>
              </a:rPr>
              <a:t>the </a:t>
            </a:r>
            <a:r>
              <a:rPr lang="en-US" spc="-5" dirty="0">
                <a:solidFill>
                  <a:schemeClr val="tx1"/>
                </a:solidFill>
                <a:latin typeface="Times New Roman" panose="02020603050405020304" pitchFamily="18" charset="0"/>
                <a:cs typeface="Times New Roman" panose="02020603050405020304" pitchFamily="18" charset="0"/>
              </a:rPr>
              <a:t>communication is </a:t>
            </a:r>
            <a:r>
              <a:rPr lang="en-US" b="1" spc="-5" dirty="0">
                <a:solidFill>
                  <a:schemeClr val="tx1"/>
                </a:solidFill>
                <a:latin typeface="Times New Roman" panose="02020603050405020304" pitchFamily="18" charset="0"/>
                <a:cs typeface="Times New Roman" panose="02020603050405020304" pitchFamily="18" charset="0"/>
              </a:rPr>
              <a:t>complex</a:t>
            </a:r>
            <a:r>
              <a:rPr lang="en-US" spc="-5"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we </a:t>
            </a:r>
            <a:r>
              <a:rPr lang="en-US" spc="-5" dirty="0">
                <a:solidFill>
                  <a:schemeClr val="tx1"/>
                </a:solidFill>
                <a:latin typeface="Times New Roman" panose="02020603050405020304" pitchFamily="18" charset="0"/>
                <a:cs typeface="Times New Roman" panose="02020603050405020304" pitchFamily="18" charset="0"/>
              </a:rPr>
              <a:t>need a  </a:t>
            </a:r>
            <a:r>
              <a:rPr lang="en-US" b="1" spc="-5" dirty="0">
                <a:solidFill>
                  <a:schemeClr val="tx1"/>
                </a:solidFill>
                <a:latin typeface="Times New Roman" panose="02020603050405020304" pitchFamily="18" charset="0"/>
                <a:cs typeface="Times New Roman" panose="02020603050405020304" pitchFamily="18" charset="0"/>
              </a:rPr>
              <a:t>protocol at </a:t>
            </a:r>
            <a:r>
              <a:rPr lang="en-US" b="1" spc="-10" dirty="0">
                <a:solidFill>
                  <a:schemeClr val="tx1"/>
                </a:solidFill>
                <a:latin typeface="Times New Roman" panose="02020603050405020304" pitchFamily="18" charset="0"/>
                <a:cs typeface="Times New Roman" panose="02020603050405020304" pitchFamily="18" charset="0"/>
              </a:rPr>
              <a:t>each </a:t>
            </a:r>
            <a:r>
              <a:rPr lang="en-US" b="1" spc="-20" dirty="0">
                <a:solidFill>
                  <a:schemeClr val="tx1"/>
                </a:solidFill>
                <a:latin typeface="Times New Roman" panose="02020603050405020304" pitchFamily="18" charset="0"/>
                <a:cs typeface="Times New Roman" panose="02020603050405020304" pitchFamily="18" charset="0"/>
              </a:rPr>
              <a:t>layer</a:t>
            </a:r>
            <a:r>
              <a:rPr lang="en-US" spc="-2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or </a:t>
            </a:r>
            <a:r>
              <a:rPr lang="en-US" b="1" spc="-5" dirty="0">
                <a:solidFill>
                  <a:schemeClr val="tx1"/>
                </a:solidFill>
                <a:latin typeface="Times New Roman" panose="02020603050405020304" pitchFamily="18" charset="0"/>
                <a:cs typeface="Times New Roman" panose="02020603050405020304" pitchFamily="18" charset="0"/>
              </a:rPr>
              <a:t>protocol</a:t>
            </a:r>
            <a:r>
              <a:rPr lang="en-US" b="1" spc="15"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layering</a:t>
            </a:r>
            <a:r>
              <a:rPr lang="en-US" dirty="0">
                <a:solidFill>
                  <a:schemeClr val="tx1"/>
                </a:solidFill>
                <a:latin typeface="Times New Roman" panose="02020603050405020304" pitchFamily="18" charset="0"/>
                <a:cs typeface="Times New Roman" panose="02020603050405020304" pitchFamily="18" charset="0"/>
              </a:rPr>
              <a:t>.</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170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8654</TotalTime>
  <Words>6488</Words>
  <Application>Microsoft Office PowerPoint</Application>
  <PresentationFormat>On-screen Show (4:3)</PresentationFormat>
  <Paragraphs>830</Paragraphs>
  <Slides>155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155</vt:i4>
      </vt:variant>
    </vt:vector>
  </HeadingPairs>
  <TitlesOfParts>
    <vt:vector size="164" baseType="lpstr">
      <vt:lpstr>Arial</vt:lpstr>
      <vt:lpstr>Bodoni MT Black</vt:lpstr>
      <vt:lpstr>Calibri</vt:lpstr>
      <vt:lpstr>Comic Sans MS</vt:lpstr>
      <vt:lpstr>Symbol</vt:lpstr>
      <vt:lpstr>Times New Roman</vt:lpstr>
      <vt:lpstr>Trebuchet MS</vt:lpstr>
      <vt:lpstr>Wingdings</vt:lpstr>
      <vt:lpstr>Office Theme</vt:lpstr>
      <vt:lpstr>PowerPoint Presentation</vt:lpstr>
      <vt:lpstr>PowerPoint Presentation</vt:lpstr>
      <vt:lpstr>Computer Network</vt:lpstr>
      <vt:lpstr>Computer Network</vt:lpstr>
      <vt:lpstr>Computer Network</vt:lpstr>
      <vt:lpstr>Connecting Devices</vt:lpstr>
      <vt:lpstr>Computer Network</vt:lpstr>
      <vt:lpstr>Five components of data communication</vt:lpstr>
      <vt:lpstr>Data flow (simplex, half-duplex, and full-duplex)</vt:lpstr>
      <vt:lpstr>Types of connections: point-to-point and multipoint</vt:lpstr>
      <vt:lpstr>Categories of Networks</vt:lpstr>
      <vt:lpstr>1.Personal Area Network </vt:lpstr>
      <vt:lpstr>2.Local Area Network</vt:lpstr>
      <vt:lpstr>LAN</vt:lpstr>
      <vt:lpstr>An isolated LAN connecting 12 computers to a hub in a closet</vt:lpstr>
      <vt:lpstr>An Isolated LAN in the past and today</vt:lpstr>
      <vt:lpstr>3.Metropolitan Area Network </vt:lpstr>
      <vt:lpstr>MAN</vt:lpstr>
      <vt:lpstr>4.Wide Area Network </vt:lpstr>
      <vt:lpstr>PowerPoint Presentation</vt:lpstr>
      <vt:lpstr>Types of WAN</vt:lpstr>
      <vt:lpstr>WANs: a switched WAN and a point-to-point WAN</vt:lpstr>
      <vt:lpstr>Internetwork </vt:lpstr>
      <vt:lpstr>An internetwork made of two LANs and one WAN</vt:lpstr>
      <vt:lpstr>Heterogeneous network--- 4 WANs  and 3 LANs</vt:lpstr>
      <vt:lpstr>Switching</vt:lpstr>
      <vt:lpstr>Circuit Switched Network</vt:lpstr>
      <vt:lpstr> A circuit-switched network</vt:lpstr>
      <vt:lpstr>Packet Switched Networks</vt:lpstr>
      <vt:lpstr>A packet-switched network</vt:lpstr>
      <vt:lpstr>S   witching</vt:lpstr>
      <vt:lpstr>Switching</vt:lpstr>
      <vt:lpstr>The Internet</vt:lpstr>
      <vt:lpstr>The Internet today</vt:lpstr>
      <vt:lpstr>The Internet</vt:lpstr>
      <vt:lpstr>PowerPoint Presentation</vt:lpstr>
      <vt:lpstr>Accessing the Internet</vt:lpstr>
      <vt:lpstr>Using Telephone networks</vt:lpstr>
      <vt:lpstr>PowerPoint Presentation</vt:lpstr>
      <vt:lpstr>Using Cable networks </vt:lpstr>
      <vt:lpstr>Using Wireless Networks</vt:lpstr>
      <vt:lpstr>A closer look at network structure:  Network Edge</vt:lpstr>
      <vt:lpstr>PowerPoint Presentation</vt:lpstr>
      <vt:lpstr>PowerPoint Presentation</vt:lpstr>
      <vt:lpstr>Dial-Up</vt:lpstr>
      <vt:lpstr>Dial-Up</vt:lpstr>
      <vt:lpstr>Digital Subscriber Line (DSL)</vt:lpstr>
      <vt:lpstr>Digital Subscriber Line (DSL)</vt:lpstr>
      <vt:lpstr>DSL</vt:lpstr>
      <vt:lpstr>DSL</vt:lpstr>
      <vt:lpstr>Access net: cable network</vt:lpstr>
      <vt:lpstr>Access net: cable network (HFC)</vt:lpstr>
      <vt:lpstr>PowerPoint Presentation</vt:lpstr>
      <vt:lpstr>           FTTH (Fiber-To-The-Home)</vt:lpstr>
      <vt:lpstr>FTTH (Fiber-To-The-Home)</vt:lpstr>
      <vt:lpstr>FTTH (Fiber-To-The-Home)</vt:lpstr>
      <vt:lpstr>Enterprise access networks (Ethernet)</vt:lpstr>
      <vt:lpstr>Wireless access networks</vt:lpstr>
      <vt:lpstr>Wireless access networks</vt:lpstr>
      <vt:lpstr>Access net: home network</vt:lpstr>
      <vt:lpstr>Host: sends packets of data using Physical Media</vt:lpstr>
      <vt:lpstr>Physical media</vt:lpstr>
      <vt:lpstr>1. Twisted Pair Copper Wire</vt:lpstr>
      <vt:lpstr>Twisted Pair (TP)</vt:lpstr>
      <vt:lpstr>PowerPoint Presentation</vt:lpstr>
      <vt:lpstr>2. Coaxial-Cable</vt:lpstr>
      <vt:lpstr>2. Coaxial-Cable</vt:lpstr>
      <vt:lpstr>3.Fiber Optics</vt:lpstr>
      <vt:lpstr>3.Fiber Optics</vt:lpstr>
      <vt:lpstr>Terrestrial and Satellite Radio Channels</vt:lpstr>
      <vt:lpstr>PowerPoint Presentation</vt:lpstr>
      <vt:lpstr>The Network core</vt:lpstr>
      <vt:lpstr>The Network core</vt:lpstr>
      <vt:lpstr>Circuit Switching,  Packet Switching </vt:lpstr>
      <vt:lpstr>PowerPoint Presentation</vt:lpstr>
      <vt:lpstr>circuit switching</vt:lpstr>
      <vt:lpstr>Packet switching</vt:lpstr>
      <vt:lpstr>Multiplexing and Demultiplexing</vt:lpstr>
      <vt:lpstr>Multiplexing and Demultiplexing</vt:lpstr>
      <vt:lpstr>Multiplexing and Demultiplexing</vt:lpstr>
      <vt:lpstr>FDM and TDM</vt:lpstr>
      <vt:lpstr>Statistical Multiplexing</vt:lpstr>
      <vt:lpstr>Network Core: Circuit Switching</vt:lpstr>
      <vt:lpstr>Packet switching versus circuit switching</vt:lpstr>
      <vt:lpstr>How do loss and delay occur?</vt:lpstr>
      <vt:lpstr>Types of delay</vt:lpstr>
      <vt:lpstr>Four sources of packet delay</vt:lpstr>
      <vt:lpstr>Delay in packet-switched networks</vt:lpstr>
      <vt:lpstr>PowerPoint Presentation</vt:lpstr>
      <vt:lpstr>PowerPoint Presentation</vt:lpstr>
      <vt:lpstr>Nodal delay</vt:lpstr>
      <vt:lpstr>Caravan analogy</vt:lpstr>
      <vt:lpstr>Caravan analogy (more)</vt:lpstr>
      <vt:lpstr>Problem 1</vt:lpstr>
      <vt:lpstr>PowerPoint Presentation</vt:lpstr>
      <vt:lpstr>Problems 2</vt:lpstr>
      <vt:lpstr>PowerPoint Presentation</vt:lpstr>
      <vt:lpstr>Throughput</vt:lpstr>
      <vt:lpstr>PROTOCOL LAYERING</vt:lpstr>
      <vt:lpstr>A single-layer protocol</vt:lpstr>
      <vt:lpstr>A single-layer protocol</vt:lpstr>
      <vt:lpstr>A three-layer protocol</vt:lpstr>
      <vt:lpstr>A three-layer protocol</vt:lpstr>
      <vt:lpstr>Why protocol layering</vt:lpstr>
      <vt:lpstr>Principles of Protocol Layering</vt:lpstr>
      <vt:lpstr>Logical connection between peer layers</vt:lpstr>
      <vt:lpstr>TCP/IP Protocol Suite</vt:lpstr>
      <vt:lpstr>Layers in the TCP/IP protocol suite</vt:lpstr>
      <vt:lpstr>Communication through an internet </vt:lpstr>
      <vt:lpstr>PowerPoint Presentation</vt:lpstr>
      <vt:lpstr>PowerPoint Presentation</vt:lpstr>
      <vt:lpstr>Logical connections between layers in TCP/IP </vt:lpstr>
      <vt:lpstr> Identical objects in the TCP/IP protocol suite</vt:lpstr>
      <vt:lpstr>Identical objects in the TCP/IP protocol suite</vt:lpstr>
      <vt:lpstr>PowerPoint Presentation</vt:lpstr>
      <vt:lpstr>Application layer </vt:lpstr>
      <vt:lpstr>Application layer </vt:lpstr>
      <vt:lpstr>PowerPoint Presentation</vt:lpstr>
      <vt:lpstr>Application layer </vt:lpstr>
      <vt:lpstr>Transport Layer </vt:lpstr>
      <vt:lpstr>PowerPoint Presentation</vt:lpstr>
      <vt:lpstr>PowerPoint Presentation</vt:lpstr>
      <vt:lpstr>Network Layer</vt:lpstr>
      <vt:lpstr>Network Layer</vt:lpstr>
      <vt:lpstr>Network Layer</vt:lpstr>
      <vt:lpstr>Network Layer</vt:lpstr>
      <vt:lpstr>Data Link Layer</vt:lpstr>
      <vt:lpstr>Physical Layer</vt:lpstr>
      <vt:lpstr>   Encapsulation and Decapsulation</vt:lpstr>
      <vt:lpstr>PowerPoint Presentation</vt:lpstr>
      <vt:lpstr>PowerPoint Presentation</vt:lpstr>
      <vt:lpstr>Figure 1.16: Encapsulation / Decapsulation</vt:lpstr>
      <vt:lpstr>Addressing</vt:lpstr>
      <vt:lpstr>PowerPoint Presentation</vt:lpstr>
      <vt:lpstr>PowerPoint Presentation</vt:lpstr>
      <vt:lpstr>Addressing in the TCP/IP protocol suite</vt:lpstr>
      <vt:lpstr>PowerPoint Presentation</vt:lpstr>
      <vt:lpstr>PowerPoint Presentation</vt:lpstr>
      <vt:lpstr>Multiplexing and Demultiplexing</vt:lpstr>
      <vt:lpstr>Figure 1.18: Multiplexing and demultiplexing</vt:lpstr>
      <vt:lpstr>The OSI Model</vt:lpstr>
      <vt:lpstr>Figure 1.19: The OSI model</vt:lpstr>
      <vt:lpstr>TCP/IP and OSI model</vt:lpstr>
      <vt:lpstr>The OSI Model</vt:lpstr>
      <vt:lpstr>OSI Model </vt:lpstr>
      <vt:lpstr>OSI Model</vt:lpstr>
      <vt:lpstr>OSI Model</vt:lpstr>
      <vt:lpstr>1. Physical layer: </vt:lpstr>
      <vt:lpstr>2.  Data link layer</vt:lpstr>
      <vt:lpstr>3. Network layer</vt:lpstr>
      <vt:lpstr>4.Transport layer</vt:lpstr>
      <vt:lpstr>5. Session layer</vt:lpstr>
      <vt:lpstr>6. Presentation layer</vt:lpstr>
      <vt:lpstr>7. Application layer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  UC14MC501</dc:title>
  <dc:creator>Veena S</dc:creator>
  <cp:lastModifiedBy>jagan jagadish</cp:lastModifiedBy>
  <cp:revision>202</cp:revision>
  <dcterms:created xsi:type="dcterms:W3CDTF">2018-07-24T05:10:01Z</dcterms:created>
  <dcterms:modified xsi:type="dcterms:W3CDTF">2018-11-27T13:31:26Z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2017-09-04T00:00:00Z</vt:filetime>
  </property>
  <property fmtid="{D5CDD505-2E9C-101B-9397-08002B2CF9AE}" pid="3" name="Creator">
    <vt:lpwstr>Microsoft® PowerPoint® 2016</vt:lpwstr>
  </property>
  <property fmtid="{D5CDD505-2E9C-101B-9397-08002B2CF9AE}" pid="4" name="LastSaved">
    <vt:filetime>2018-07-24T00:00:00Z</vt:filetime>
  </property>
</Properties>
</file>